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0"/>
  </p:notesMasterIdLst>
  <p:sldIdLst>
    <p:sldId id="257" r:id="rId5"/>
    <p:sldId id="1024" r:id="rId6"/>
    <p:sldId id="298" r:id="rId7"/>
    <p:sldId id="262" r:id="rId8"/>
    <p:sldId id="312" r:id="rId9"/>
    <p:sldId id="313" r:id="rId10"/>
    <p:sldId id="260" r:id="rId11"/>
    <p:sldId id="314" r:id="rId12"/>
    <p:sldId id="261" r:id="rId13"/>
    <p:sldId id="315" r:id="rId14"/>
    <p:sldId id="276" r:id="rId15"/>
    <p:sldId id="267" r:id="rId16"/>
    <p:sldId id="1023" r:id="rId17"/>
    <p:sldId id="268" r:id="rId18"/>
    <p:sldId id="277" r:id="rId19"/>
    <p:sldId id="278" r:id="rId20"/>
    <p:sldId id="297" r:id="rId21"/>
    <p:sldId id="1009" r:id="rId22"/>
    <p:sldId id="1010" r:id="rId23"/>
    <p:sldId id="1011" r:id="rId24"/>
    <p:sldId id="1012" r:id="rId25"/>
    <p:sldId id="282" r:id="rId26"/>
    <p:sldId id="283" r:id="rId27"/>
    <p:sldId id="284" r:id="rId28"/>
    <p:sldId id="285" r:id="rId29"/>
    <p:sldId id="286" r:id="rId30"/>
    <p:sldId id="279" r:id="rId31"/>
    <p:sldId id="281" r:id="rId32"/>
    <p:sldId id="271" r:id="rId33"/>
    <p:sldId id="287" r:id="rId34"/>
    <p:sldId id="270" r:id="rId35"/>
    <p:sldId id="258" r:id="rId36"/>
    <p:sldId id="290" r:id="rId37"/>
    <p:sldId id="291" r:id="rId38"/>
    <p:sldId id="1014" r:id="rId39"/>
    <p:sldId id="1015" r:id="rId40"/>
    <p:sldId id="1016" r:id="rId41"/>
    <p:sldId id="1017" r:id="rId42"/>
    <p:sldId id="1018" r:id="rId43"/>
    <p:sldId id="1021" r:id="rId44"/>
    <p:sldId id="1019" r:id="rId45"/>
    <p:sldId id="289" r:id="rId46"/>
    <p:sldId id="273" r:id="rId47"/>
    <p:sldId id="292" r:id="rId48"/>
    <p:sldId id="274" r:id="rId49"/>
    <p:sldId id="294" r:id="rId50"/>
    <p:sldId id="293" r:id="rId51"/>
    <p:sldId id="266" r:id="rId52"/>
    <p:sldId id="288" r:id="rId53"/>
    <p:sldId id="275" r:id="rId54"/>
    <p:sldId id="295" r:id="rId55"/>
    <p:sldId id="296" r:id="rId56"/>
    <p:sldId id="280" r:id="rId57"/>
    <p:sldId id="264" r:id="rId58"/>
    <p:sldId id="1022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45FCC1-37DC-4BA0-0F26-C284E0AD679B}" v="7" dt="2024-12-06T10:14:47.2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88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presProps" Target="pres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notesMaster" Target="notesMasters/notesMaster1.xml"/><Relationship Id="rId65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A11E2A-FF8C-4688-9088-EE3274E89E1A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1126FD-049F-493A-A220-282648BCEE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87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736132-E65E-4B22-804D-C81E34A173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E1B967-A2E4-40FC-A35C-83E8128C4F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55FF5A-EE81-489A-AC9C-5BC570750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E35-23E2-42E1-85CF-A146ED694F76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9CE862-C47E-4010-A65E-E6F5A2817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72DC7-287B-42FA-9746-892AAD4AC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87098-431F-425F-8699-4713D7FC8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423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9C30F-7EF4-46F4-87C9-8E6ED6193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3AA92-81B9-432E-B1FA-9CD789A5D8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249F74-6DE7-4667-829D-4A9755811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E35-23E2-42E1-85CF-A146ED694F76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52BB05-5B7A-480C-AADF-28E9646C1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0E6D7A-7D2D-41FB-BE52-3B36A1ABC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87098-431F-425F-8699-4713D7FC8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439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C583A-2EF1-41B2-80BF-8FBA5B81B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6EC937-F8A5-424D-9E9D-F0F945D10D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42BEDA-8EBE-4D79-9A26-A7D3B1010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E35-23E2-42E1-85CF-A146ED694F76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055B72-4154-497C-BDB0-98E896918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588C48-4F1F-463A-B360-ABA3BA216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87098-431F-425F-8699-4713D7FC8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103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9E9D9-D057-488C-9995-09DD8FD9A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AF3D2B-8AED-4988-B491-DF56CCF674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0703E3-6B57-4CD8-A1DE-D67F9224F8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0C6A37-BFBA-46D5-8E38-E5661127D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E35-23E2-42E1-85CF-A146ED694F76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04C5FD-B7D5-410D-A36E-939ACDE3E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C5F46F-75B5-4AC7-AFE1-BEE41E75FF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87098-431F-425F-8699-4713D7FC8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790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BA5CA-B8A7-40E8-8EDE-0A798191B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17EFC3-2B5C-45D6-9F05-92B85D9D5B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E23C51-DE44-490F-9C64-0926FF80B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2AC7BA-A9C9-4952-945C-B9B3CB82B5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0B487E-ECE1-4BE9-ABC3-74CBE34D45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B87C8F-D560-4A75-A9DD-928EF09FB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E35-23E2-42E1-85CF-A146ED694F76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057843E-9353-49A8-A0CC-29999AD3D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E3C2AC-D7CA-437B-A994-BEE0186FD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87098-431F-425F-8699-4713D7FC8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70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0C1A14-B37E-4D7D-9724-4127D9F87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1CD94A-4CB1-4CE7-BA0E-29EC48C97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E35-23E2-42E1-85CF-A146ED694F76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6CADF1-BE1E-4399-9BAB-AC0FC0115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3CEAA3-6053-4AD9-8459-4EA81EA65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87098-431F-425F-8699-4713D7FC8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375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A07FC7-0800-49DE-8769-37180C0FE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E35-23E2-42E1-85CF-A146ED694F76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979DAB-D882-45AF-9A85-021249FD3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0E8C96-EB22-41F2-92E7-4E15FB7DD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87098-431F-425F-8699-4713D7FC8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390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CA9F9-4DC4-4864-BD8F-5619B6628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028A8-57C3-4130-B08A-92EF459418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395D1F-9712-4500-AD8E-C5413D0A6E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37E01A-91CE-43F8-A853-D2EC85A90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E35-23E2-42E1-85CF-A146ED694F76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E17F-2AEC-4FB9-A090-F47DB37A0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42B4CD-E284-4CBC-AC56-8AEBACA27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87098-431F-425F-8699-4713D7FC8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668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E16BA-12F4-4EFF-A0E1-A6539E70C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75704A-86ED-4321-9ECD-3EB45B7839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CC9523-C360-4EE1-BB40-902759D296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DC1AF3-AB1E-401C-899A-678AA9039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E35-23E2-42E1-85CF-A146ED694F76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4E4E70-DCF6-4EF4-9A5A-0E1011DD6B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1A6904-02CE-4CF6-BDB7-EE6284D42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87098-431F-425F-8699-4713D7FC8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158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A6112-17CD-47F3-995D-1795C87A8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40FBEF-C52A-4043-AC0E-A90FF76D01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A08D9E-5624-4337-AECB-B21598365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E35-23E2-42E1-85CF-A146ED694F76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DEB554-1182-4B0E-B7C2-254A84A1C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2BCB56-0C09-46A4-8981-F6E2D1585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87098-431F-425F-8699-4713D7FC8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72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215B86-78A1-4439-953C-5C00E6CCBB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00353A-262F-4D37-8B24-8C2263AA1E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0AC548-A9EC-41F6-B080-D6626546C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E35-23E2-42E1-85CF-A146ED694F76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06D6A-B9AD-4869-BA31-218594553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C36F9-269B-4EF4-AFA5-32B7DC20D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87098-431F-425F-8699-4713D7FC8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977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3CC8F9-1999-4229-A20E-E32E7011B5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F15FFD-5709-4BE0-BC19-123AE16052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EF2C1-6E71-40CD-932D-5419C2B257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917E35-23E2-42E1-85CF-A146ED694F76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AC7776-0B27-4F5E-A79B-D01D7569DE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9EECFD-65FF-4EEA-AC89-4CDA0A95FA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87098-431F-425F-8699-4713D7FC8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963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amhopeprimary.co.uk/_site/data/files/documents/3968E3EEF2EA54EA0434554E52B3CCE6.pdf" TargetMode="External"/><Relationship Id="rId7" Type="http://schemas.openxmlformats.org/officeDocument/2006/relationships/image" Target="../media/image2.png"/><Relationship Id="rId2" Type="http://schemas.openxmlformats.org/officeDocument/2006/relationships/hyperlink" Target="https://www.bramhopeprimary.co.uk/_site/data/files/users/13/CC35D5F98A3F86B60BE8C0E55C97B9FD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hiteroseeducation.com/" TargetMode="External"/><Relationship Id="rId5" Type="http://schemas.openxmlformats.org/officeDocument/2006/relationships/hyperlink" Target="https://www.bramhopeprimary.co.uk/_site/data/files/documents/8757B54746589157C7054052E93B83B5.pdf" TargetMode="External"/><Relationship Id="rId4" Type="http://schemas.openxmlformats.org/officeDocument/2006/relationships/hyperlink" Target="https://www.bramhopeprimary.co.uk/_site/data/files/documents/01CDC7A43D59DFFBF4B6F28ECB99991C.pdf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collablt.sharepoint.com/:f:/s/BH_BPS/Erw9S02tqDxHj_t2PpCSFkMB3QevuAyCZmTZwDyDdiFaPQ?e=1PIkP6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s://www.youtube.com/watch?v=-ZxZbRVvbY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856D2-4737-4B2D-B5FC-79B2DB819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00EB8-F4B1-46B9-83E1-E92C9DB648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/>
              <a:t>     Maths’ curriculum evening</a:t>
            </a:r>
          </a:p>
          <a:p>
            <a:pPr marL="0" indent="0">
              <a:buNone/>
            </a:pPr>
            <a:r>
              <a:rPr lang="en-US" sz="5400"/>
              <a:t>                    </a:t>
            </a:r>
          </a:p>
          <a:p>
            <a:pPr marL="0" indent="0">
              <a:buNone/>
            </a:pPr>
            <a:r>
              <a:rPr lang="en-US" sz="5400"/>
              <a:t>                         3.12.24</a:t>
            </a:r>
            <a:endParaRPr lang="en-GB" sz="54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06FCBA-F3A1-4EBB-9426-60A744485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3887" y="0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212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DB099-5711-4099-94D1-E9DC3BBDC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626" y="2343012"/>
            <a:ext cx="4071730" cy="1672397"/>
          </a:xfrm>
        </p:spPr>
        <p:txBody>
          <a:bodyPr>
            <a:normAutofit fontScale="90000"/>
          </a:bodyPr>
          <a:lstStyle/>
          <a:p>
            <a:r>
              <a:rPr lang="en-GB" dirty="0"/>
              <a:t>How is our curriculum organised?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64DE3D8-AE14-45DC-BD26-CA05154A5B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91022" y="123749"/>
            <a:ext cx="7691530" cy="6585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151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1A12C2-9675-4305-85DD-39470F9278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3333" y="303166"/>
            <a:ext cx="6281873" cy="591292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400" b="1" dirty="0">
              <a:hlinkClick r:id="rId2"/>
            </a:endParaRPr>
          </a:p>
          <a:p>
            <a:pPr marL="0" indent="0">
              <a:buNone/>
            </a:pPr>
            <a:r>
              <a:rPr lang="en-GB" b="1" dirty="0">
                <a:hlinkClick r:id="rId2"/>
              </a:rPr>
              <a:t>Click here for the maths long term plans</a:t>
            </a:r>
            <a:endParaRPr lang="en-GB" b="1" dirty="0"/>
          </a:p>
          <a:p>
            <a:pPr marL="0" indent="0">
              <a:buNone/>
            </a:pPr>
            <a:r>
              <a:rPr lang="en-GB" b="1" i="0" u="none" strike="noStrike" dirty="0">
                <a:solidFill>
                  <a:srgbClr val="FBBA07"/>
                </a:solidFill>
                <a:effectLst/>
                <a:hlinkClick r:id="rId3"/>
              </a:rPr>
              <a:t>Click here for  the whole school progression of maths curriculum</a:t>
            </a:r>
            <a:endParaRPr lang="en-GB" b="1" dirty="0"/>
          </a:p>
          <a:p>
            <a:pPr marL="0" indent="0">
              <a:buNone/>
            </a:pPr>
            <a:r>
              <a:rPr lang="en-GB" b="1" i="0" u="none" strike="noStrike" dirty="0">
                <a:solidFill>
                  <a:srgbClr val="FBBA07"/>
                </a:solidFill>
                <a:effectLst/>
                <a:hlinkClick r:id="rId4"/>
              </a:rPr>
              <a:t>Click </a:t>
            </a:r>
            <a:r>
              <a:rPr lang="en-GB" b="1" dirty="0">
                <a:solidFill>
                  <a:srgbClr val="FBBA07"/>
                </a:solidFill>
                <a:hlinkClick r:id="rId4"/>
              </a:rPr>
              <a:t>here for the a</a:t>
            </a:r>
            <a:r>
              <a:rPr lang="en-GB" b="1" i="0" u="none" strike="noStrike" dirty="0">
                <a:solidFill>
                  <a:srgbClr val="FBBA07"/>
                </a:solidFill>
                <a:effectLst/>
                <a:hlinkClick r:id="rId4"/>
              </a:rPr>
              <a:t>ddition and subtraction calculation policy</a:t>
            </a:r>
            <a:endParaRPr lang="en-GB" b="1" i="0" u="none" strike="noStrike" dirty="0">
              <a:solidFill>
                <a:srgbClr val="FBBA07"/>
              </a:solidFill>
              <a:effectLst/>
            </a:endParaRPr>
          </a:p>
          <a:p>
            <a:pPr marL="0" indent="0">
              <a:buNone/>
            </a:pPr>
            <a:r>
              <a:rPr lang="en-GB" b="1" i="0" u="none" strike="noStrike" dirty="0">
                <a:solidFill>
                  <a:srgbClr val="FBBA07"/>
                </a:solidFill>
                <a:effectLst/>
                <a:hlinkClick r:id="rId5"/>
              </a:rPr>
              <a:t>Click </a:t>
            </a:r>
            <a:r>
              <a:rPr lang="en-GB" b="1" dirty="0">
                <a:solidFill>
                  <a:srgbClr val="FBBA07"/>
                </a:solidFill>
                <a:hlinkClick r:id="rId5"/>
              </a:rPr>
              <a:t>here for the m</a:t>
            </a:r>
            <a:r>
              <a:rPr lang="en-GB" b="1" i="0" u="none" strike="noStrike" dirty="0">
                <a:solidFill>
                  <a:srgbClr val="FBBA07"/>
                </a:solidFill>
                <a:effectLst/>
                <a:hlinkClick r:id="rId5"/>
              </a:rPr>
              <a:t>ultiplication and division calculation policy</a:t>
            </a:r>
            <a:endParaRPr lang="en-GB" b="1" dirty="0"/>
          </a:p>
          <a:p>
            <a:pPr marL="0" indent="0">
              <a:buNone/>
            </a:pPr>
            <a:r>
              <a:rPr lang="en-GB" b="1" i="0" u="none" strike="noStrike" dirty="0">
                <a:solidFill>
                  <a:srgbClr val="FBBA07"/>
                </a:solidFill>
                <a:effectLst/>
                <a:hlinkClick r:id="rId6"/>
              </a:rPr>
              <a:t>Click here for White Rose Maths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587FC17-6B26-4C13-8D04-3A8EF43DC7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7"/>
          <a:srcRect r="51415" b="52943"/>
          <a:stretch/>
        </p:blipFill>
        <p:spPr>
          <a:xfrm>
            <a:off x="359599" y="467496"/>
            <a:ext cx="4225281" cy="537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50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24B32-CE91-4A38-BCCD-BEB01E27E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ADC3DC-2A45-494F-BE14-A6EBFC9EF9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930" y="723815"/>
            <a:ext cx="10948087" cy="54531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/>
              <a:t>Principles of dialogic talk: listening and talking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b="1" dirty="0"/>
              <a:t>Mathematical language and vocabulary:</a:t>
            </a:r>
          </a:p>
          <a:p>
            <a:pPr lvl="1"/>
            <a:r>
              <a:rPr lang="en-GB" sz="2200" dirty="0"/>
              <a:t>Opportunities for talk embedded within each unit</a:t>
            </a:r>
          </a:p>
          <a:p>
            <a:pPr lvl="1"/>
            <a:r>
              <a:rPr lang="en-GB" sz="2200" dirty="0"/>
              <a:t>Stem sentences to support mathematical vocabulary</a:t>
            </a:r>
          </a:p>
          <a:p>
            <a:pPr lvl="1"/>
            <a:endParaRPr lang="en-GB" sz="2200" dirty="0"/>
          </a:p>
          <a:p>
            <a:pPr marL="457200" lvl="1" indent="0">
              <a:buNone/>
            </a:pPr>
            <a:endParaRPr lang="en-GB" sz="2200" dirty="0"/>
          </a:p>
          <a:p>
            <a:pPr lvl="1"/>
            <a:endParaRPr lang="en-GB" sz="2200" dirty="0"/>
          </a:p>
          <a:p>
            <a:pPr lvl="1"/>
            <a:r>
              <a:rPr lang="en-GB" sz="2200" dirty="0"/>
              <a:t>I see reasoning resources </a:t>
            </a:r>
            <a:r>
              <a:rPr lang="en-GB" sz="1000" dirty="0"/>
              <a:t>(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2"/>
              </a:rPr>
              <a:t>I See Reasoning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</a:t>
            </a:r>
          </a:p>
          <a:p>
            <a:pPr marL="0" indent="0">
              <a:buNone/>
            </a:pPr>
            <a:r>
              <a:rPr lang="en-GB" sz="2400" dirty="0"/>
              <a:t> </a:t>
            </a:r>
          </a:p>
          <a:p>
            <a:endParaRPr lang="en-GB" sz="240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DF74CA1-8C17-43C7-9147-56C745C515D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6182" r="55013"/>
          <a:stretch/>
        </p:blipFill>
        <p:spPr>
          <a:xfrm>
            <a:off x="7148382" y="365125"/>
            <a:ext cx="4124081" cy="264464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96D454E-9272-41DF-949D-FE0179B3584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6108"/>
          <a:stretch/>
        </p:blipFill>
        <p:spPr>
          <a:xfrm>
            <a:off x="5817973" y="3870283"/>
            <a:ext cx="6034028" cy="231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003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765409-1DF0-25D5-A4C4-CD6F4B0D43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45283" y="1157188"/>
            <a:ext cx="6658673" cy="47109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FEBF403-3319-4B3C-A63D-AD89F5A0245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388046" y="1157188"/>
            <a:ext cx="6658671" cy="4710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503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D939F-E501-43F3-B697-80020F53D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224D57-4F63-44F4-9D0C-248036A05D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73" y="1140537"/>
            <a:ext cx="6118664" cy="41701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92C076-570C-4AF7-B1EB-17C47D202E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7737" y="1140537"/>
            <a:ext cx="5982272" cy="40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1215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82D78F8-647C-4A63-8AE7-2193CE82FF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562" b="58125"/>
          <a:stretch/>
        </p:blipFill>
        <p:spPr>
          <a:xfrm>
            <a:off x="554121" y="1211786"/>
            <a:ext cx="4653248" cy="2594902"/>
          </a:xfrm>
          <a:prstGeom prst="rect">
            <a:avLst/>
          </a:prstGeom>
        </p:spPr>
      </p:pic>
      <p:pic>
        <p:nvPicPr>
          <p:cNvPr id="2050" name="Picture 2" descr="Assessment For Learning : Theory | Contemporary Issues In Education">
            <a:extLst>
              <a:ext uri="{FF2B5EF4-FFF2-40B4-BE49-F238E27FC236}">
                <a16:creationId xmlns:a16="http://schemas.microsoft.com/office/drawing/2014/main" id="{40A17AFA-11FD-4DF0-B0D1-C8CC8D0B7E4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1634" y="70945"/>
            <a:ext cx="4659608" cy="4211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E162132-8508-4329-B06B-0B73BFE78BCB}"/>
              </a:ext>
            </a:extLst>
          </p:cNvPr>
          <p:cNvSpPr/>
          <p:nvPr/>
        </p:nvSpPr>
        <p:spPr>
          <a:xfrm>
            <a:off x="5207369" y="4119404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/>
              <a:t>Clarifying, understanding, and sharing learning intentions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Engineering effective classroom discussions, tasks and activities that elicit evidence of learning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Providing feedback that moves learners forward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Activating students as learning resources for one another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Activating students as owners of their own learning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118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382CE01-9419-4207-9A64-C05FEC8ECC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5603"/>
            <a:ext cx="7106934" cy="38459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001A9DB-8D02-4446-8E9F-E1ADCB61BA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2843" y="2654092"/>
            <a:ext cx="5182323" cy="184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3613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88BB423-DF84-4746-9FC6-E0A978113A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143" t="56359"/>
          <a:stretch/>
        </p:blipFill>
        <p:spPr>
          <a:xfrm>
            <a:off x="496536" y="1739348"/>
            <a:ext cx="4292400" cy="25243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B075375-FFEE-4CDA-A9C8-ECBF9F5FC6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8884" y="1237412"/>
            <a:ext cx="6465473" cy="3755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915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BBC48-58B6-45D9-889D-F918EEC5C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38F3C4-72E4-40A3-9075-B55A76A9C3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" b="-190"/>
          <a:stretch/>
        </p:blipFill>
        <p:spPr>
          <a:xfrm>
            <a:off x="89171" y="142799"/>
            <a:ext cx="6611185" cy="503991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043E8AD-E1A2-4572-AD9B-1A93A0EDD2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4763" y="2057809"/>
            <a:ext cx="5380581" cy="344626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93CF5FD-E1AE-4D51-AE8A-14116B99A7A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8105"/>
          <a:stretch/>
        </p:blipFill>
        <p:spPr>
          <a:xfrm>
            <a:off x="6700356" y="3578146"/>
            <a:ext cx="5186844" cy="292065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64835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09C17-5C27-47EB-B043-D0AB876FB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Aims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D5D28F-ADB8-4312-B9DC-0ECA5B18E3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dirty="0"/>
              <a:t>To share our </a:t>
            </a:r>
            <a:r>
              <a:rPr lang="en-US" dirty="0" err="1"/>
              <a:t>maths</a:t>
            </a:r>
            <a:r>
              <a:rPr lang="en-US" dirty="0"/>
              <a:t>’ vision and ethos</a:t>
            </a:r>
          </a:p>
          <a:p>
            <a:r>
              <a:rPr lang="en-US" dirty="0"/>
              <a:t>To understand fluency, reasoning and problem-solving</a:t>
            </a:r>
          </a:p>
          <a:p>
            <a:r>
              <a:rPr lang="en-US" dirty="0">
                <a:ea typeface="Calibri"/>
                <a:cs typeface="Calibri"/>
              </a:rPr>
              <a:t>To share our scheme of learning</a:t>
            </a:r>
          </a:p>
          <a:p>
            <a:r>
              <a:rPr lang="en-US" dirty="0">
                <a:ea typeface="Calibri"/>
                <a:cs typeface="Calibri"/>
              </a:rPr>
              <a:t>To understand the CPA approach</a:t>
            </a:r>
          </a:p>
          <a:p>
            <a:r>
              <a:rPr lang="en-US" dirty="0">
                <a:ea typeface="Calibri"/>
                <a:cs typeface="Calibri"/>
              </a:rPr>
              <a:t>To explain the calculation policy through the strand of multiplication</a:t>
            </a:r>
          </a:p>
          <a:p>
            <a:r>
              <a:rPr lang="en-US" dirty="0">
                <a:ea typeface="Calibri"/>
                <a:cs typeface="Calibri"/>
              </a:rPr>
              <a:t>To understand what </a:t>
            </a:r>
            <a:r>
              <a:rPr lang="en-US" dirty="0" err="1">
                <a:ea typeface="Calibri"/>
                <a:cs typeface="Calibri"/>
              </a:rPr>
              <a:t>maths</a:t>
            </a:r>
            <a:r>
              <a:rPr lang="en-US" dirty="0">
                <a:ea typeface="Calibri"/>
                <a:cs typeface="Calibri"/>
              </a:rPr>
              <a:t> looks like in the classroom</a:t>
            </a:r>
          </a:p>
          <a:p>
            <a:r>
              <a:rPr lang="en-US" dirty="0">
                <a:ea typeface="Calibri"/>
                <a:cs typeface="Calibri"/>
              </a:rPr>
              <a:t>To explain assessment including the multiplication check</a:t>
            </a:r>
          </a:p>
          <a:p>
            <a:r>
              <a:rPr lang="en-US" dirty="0">
                <a:ea typeface="Calibri"/>
                <a:cs typeface="Calibri"/>
              </a:rPr>
              <a:t>To understand how we support and challenge pupils</a:t>
            </a:r>
          </a:p>
          <a:p>
            <a:r>
              <a:rPr lang="en-US" dirty="0">
                <a:ea typeface="Calibri"/>
                <a:cs typeface="Calibri"/>
              </a:rPr>
              <a:t>To share the importance of Mathletics</a:t>
            </a:r>
          </a:p>
          <a:p>
            <a:r>
              <a:rPr lang="en-US" dirty="0">
                <a:ea typeface="Calibri"/>
                <a:cs typeface="Calibri"/>
              </a:rPr>
              <a:t>How to support your child at home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0E6FD7-8936-437C-983F-2695FD0550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25" y="-38101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3976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856D2-4737-4B2D-B5FC-79B2DB819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Our maths’ vision</a:t>
            </a:r>
            <a:endParaRPr lang="en-GB" b="1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68D588F-C91F-4F06-B6B0-91B32CE9B0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515393"/>
            <a:ext cx="10391775" cy="3094831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D88ADAF-99D6-41FF-BAEA-8CCA5DD628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4362" y="90487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8813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DBBA6-F771-904D-9F2E-60DD3D3B3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a typeface="Calibri Light"/>
                <a:cs typeface="Calibri Light"/>
              </a:rPr>
              <a:t>Our </a:t>
            </a:r>
            <a:r>
              <a:rPr lang="en-US" b="1" err="1">
                <a:ea typeface="Calibri Light"/>
                <a:cs typeface="Calibri Light"/>
              </a:rPr>
              <a:t>maths</a:t>
            </a:r>
            <a:r>
              <a:rPr lang="en-US" b="1">
                <a:ea typeface="Calibri Light"/>
                <a:cs typeface="Calibri Light"/>
              </a:rPr>
              <a:t> ethos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A8628D-DE9B-1CF9-E2A5-6434E76F45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Calibri"/>
                <a:cs typeface="Calibri"/>
              </a:rPr>
              <a:t>All pupils can achieve, and we have high expectations for all</a:t>
            </a:r>
          </a:p>
          <a:p>
            <a:r>
              <a:rPr lang="en-US" dirty="0">
                <a:ea typeface="Calibri"/>
                <a:cs typeface="Calibri"/>
              </a:rPr>
              <a:t>Mistakes are the first attempt in learning </a:t>
            </a:r>
          </a:p>
          <a:p>
            <a:r>
              <a:rPr lang="en-US" dirty="0">
                <a:ea typeface="Calibri"/>
                <a:cs typeface="Calibri"/>
              </a:rPr>
              <a:t>We use dialogic talk in every </a:t>
            </a:r>
            <a:r>
              <a:rPr lang="en-US" err="1">
                <a:ea typeface="Calibri"/>
                <a:cs typeface="Calibri"/>
              </a:rPr>
              <a:t>maths</a:t>
            </a:r>
            <a:r>
              <a:rPr lang="en-US" dirty="0">
                <a:ea typeface="Calibri"/>
                <a:cs typeface="Calibri"/>
              </a:rPr>
              <a:t> lesson</a:t>
            </a:r>
          </a:p>
          <a:p>
            <a:r>
              <a:rPr lang="en-US" dirty="0">
                <a:ea typeface="Calibri"/>
                <a:cs typeface="Calibri"/>
              </a:rPr>
              <a:t>Follow the White Rose scheme while taking into account the needs of our pupils</a:t>
            </a:r>
          </a:p>
          <a:p>
            <a:r>
              <a:rPr lang="en-US" dirty="0">
                <a:ea typeface="Calibri"/>
                <a:cs typeface="Calibri"/>
              </a:rPr>
              <a:t>Keep up-to-date with the latest training and information from </a:t>
            </a:r>
            <a:r>
              <a:rPr lang="en-US" dirty="0" err="1">
                <a:ea typeface="Calibri"/>
                <a:cs typeface="Calibri"/>
              </a:rPr>
              <a:t>maths</a:t>
            </a:r>
            <a:r>
              <a:rPr lang="en-US" dirty="0">
                <a:ea typeface="Calibri"/>
                <a:cs typeface="Calibri"/>
              </a:rPr>
              <a:t> network meetings</a:t>
            </a:r>
          </a:p>
          <a:p>
            <a:r>
              <a:rPr lang="en-US" dirty="0">
                <a:ea typeface="Calibri"/>
                <a:cs typeface="Calibri"/>
              </a:rPr>
              <a:t>Teach a balance of fluency, reasoning and problem-solving to all pupils</a:t>
            </a:r>
          </a:p>
          <a:p>
            <a:endParaRPr lang="en-US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445545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856D2-4737-4B2D-B5FC-79B2DB819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00EB8-F4B1-46B9-83E1-E92C9DB648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D409DEB-B878-4F03-8CA6-D1711C796A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581" y="681037"/>
            <a:ext cx="10641182" cy="61277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07168C-CC6A-4439-AD72-3CBB01DCF4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837" y="142875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7689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831F1-A333-4F4F-85AF-4DC55A91D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Fluency</a:t>
            </a:r>
            <a:endParaRPr lang="en-GB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B46EE7-FC8D-47BA-B8AE-EBC07F2CB3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075" y="1790700"/>
            <a:ext cx="10753725" cy="4386263"/>
          </a:xfrm>
        </p:spPr>
        <p:txBody>
          <a:bodyPr>
            <a:normAutofit fontScale="92500"/>
          </a:bodyPr>
          <a:lstStyle/>
          <a:p>
            <a:r>
              <a:rPr lang="en-US"/>
              <a:t>Fluency is the ability to recall and apply knowledge rapidly and accurately. </a:t>
            </a:r>
          </a:p>
          <a:p>
            <a:r>
              <a:rPr lang="en-US"/>
              <a:t>It is the quick recall of facts and procedures. </a:t>
            </a:r>
          </a:p>
          <a:p>
            <a:r>
              <a:rPr lang="en-US"/>
              <a:t>It is the flexibility and fluidity to understand the structure of maths. </a:t>
            </a:r>
          </a:p>
          <a:p>
            <a:r>
              <a:rPr lang="en-US"/>
              <a:t>It is the ability to </a:t>
            </a:r>
            <a:r>
              <a:rPr lang="en-US" err="1"/>
              <a:t>recognise</a:t>
            </a:r>
            <a:r>
              <a:rPr lang="en-US"/>
              <a:t> relationships and make connections in maths.</a:t>
            </a:r>
          </a:p>
          <a:p>
            <a:endParaRPr lang="en-US"/>
          </a:p>
          <a:p>
            <a:r>
              <a:rPr lang="en-GB" sz="2600" b="1" i="0" u="none" strike="noStrike">
                <a:effectLst/>
                <a:latin typeface="Arial" panose="020B0604020202020204" pitchFamily="34" charset="0"/>
              </a:rPr>
              <a:t>I know that  …………   2 + 4 = 6</a:t>
            </a:r>
            <a:r>
              <a:rPr lang="en-GB" sz="2600" b="0" i="0">
                <a:effectLst/>
                <a:latin typeface="Arial" panose="020B0604020202020204" pitchFamily="34" charset="0"/>
              </a:rPr>
              <a:t>​</a:t>
            </a:r>
          </a:p>
          <a:p>
            <a:endParaRPr lang="en-GB" sz="2600">
              <a:latin typeface="Arial" panose="020B0604020202020204" pitchFamily="34" charset="0"/>
            </a:endParaRPr>
          </a:p>
          <a:p>
            <a:pPr fontAlgn="base"/>
            <a:r>
              <a:rPr lang="en-GB" sz="2600" b="1" i="0" u="none" strike="noStrike">
                <a:effectLst/>
                <a:latin typeface="Arial" panose="020B0604020202020204" pitchFamily="34" charset="0"/>
              </a:rPr>
              <a:t>I know that I can use a column method to find the sum ……  12 + 14 = ?</a:t>
            </a:r>
            <a:r>
              <a:rPr lang="en-US" sz="2600" b="1" i="0">
                <a:effectLst/>
                <a:latin typeface="Arial" panose="020B0604020202020204" pitchFamily="34" charset="0"/>
              </a:rPr>
              <a:t>​</a:t>
            </a:r>
          </a:p>
          <a:p>
            <a:pPr fontAlgn="base"/>
            <a:endParaRPr lang="en-US" sz="2600">
              <a:latin typeface="Arial" panose="020B0604020202020204" pitchFamily="34" charset="0"/>
            </a:endParaRPr>
          </a:p>
          <a:p>
            <a:pPr marL="0" indent="0" algn="l" rtl="0" fontAlgn="base">
              <a:buNone/>
            </a:pPr>
            <a:endParaRPr lang="en-GB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BCC799-921A-4EDD-A50A-8872DBAC95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25" y="-38101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5099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980D18-56ED-428A-A10E-6F08B1C9A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180975"/>
            <a:ext cx="10725150" cy="1871663"/>
          </a:xfrm>
        </p:spPr>
        <p:txBody>
          <a:bodyPr/>
          <a:lstStyle/>
          <a:p>
            <a:r>
              <a:rPr lang="en-US" b="1"/>
              <a:t>Reasoning</a:t>
            </a:r>
            <a:endParaRPr lang="en-GB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1CBCF7-B299-4ED5-AB92-F1F051ED24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/>
              <a:t>Reasoning is asking pupils to explain their mathematical thinking.</a:t>
            </a:r>
          </a:p>
          <a:p>
            <a:r>
              <a:rPr lang="en-US"/>
              <a:t>We reason mathematically by following a line of enquiry, conjecturing relationships and </a:t>
            </a:r>
            <a:r>
              <a:rPr lang="en-US" err="1"/>
              <a:t>generalisations</a:t>
            </a:r>
            <a:r>
              <a:rPr lang="en-US"/>
              <a:t>, and developing an argument, justification or proof using mathematical language. </a:t>
            </a:r>
          </a:p>
          <a:p>
            <a:endParaRPr lang="en-US"/>
          </a:p>
          <a:p>
            <a:pPr algn="l" rtl="0" fontAlgn="base"/>
            <a:r>
              <a:rPr lang="en-GB" sz="2400" b="1" i="0" u="none" strike="noStrike">
                <a:effectLst/>
                <a:latin typeface="Arial" panose="020B0604020202020204" pitchFamily="34" charset="0"/>
              </a:rPr>
              <a:t>I know when…</a:t>
            </a:r>
            <a:r>
              <a:rPr lang="en-US" sz="2400" b="1" i="0">
                <a:effectLst/>
                <a:latin typeface="Arial" panose="020B0604020202020204" pitchFamily="34" charset="0"/>
              </a:rPr>
              <a:t>​ </a:t>
            </a:r>
            <a:r>
              <a:rPr lang="en-GB" sz="2400" b="1" i="0" u="none" strike="noStrike">
                <a:effectLst/>
                <a:latin typeface="Arial" panose="020B0604020202020204" pitchFamily="34" charset="0"/>
              </a:rPr>
              <a:t>12 + 14 = ?</a:t>
            </a:r>
            <a:r>
              <a:rPr lang="en-US" sz="2400" b="1" i="0">
                <a:effectLst/>
                <a:latin typeface="Arial" panose="020B0604020202020204" pitchFamily="34" charset="0"/>
              </a:rPr>
              <a:t>​</a:t>
            </a:r>
            <a:endParaRPr lang="en-US" sz="2400" b="1" i="0"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2400" b="1" i="0" u="none" strike="noStrike">
                <a:effectLst/>
                <a:latin typeface="Arial" panose="020B0604020202020204" pitchFamily="34" charset="0"/>
              </a:rPr>
              <a:t>If I know 2 + 4 = 6, and my two addends have increased by 10 then my answer will increase by two tens/20. </a:t>
            </a:r>
            <a:r>
              <a:rPr lang="en-US" sz="2400" b="1" i="0"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/>
            <a:endParaRPr lang="en-US" sz="18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l" rtl="0" fontAlgn="base"/>
            <a:endParaRPr lang="en-US" b="0" i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EF75ED-059A-417F-B4A2-1F1865B03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25" y="0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0480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D12D0-086F-49EF-B948-3E10A1B72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181" y="1084082"/>
            <a:ext cx="7004116" cy="606606"/>
          </a:xfrm>
        </p:spPr>
        <p:txBody>
          <a:bodyPr>
            <a:noAutofit/>
          </a:bodyPr>
          <a:lstStyle/>
          <a:p>
            <a:r>
              <a:rPr lang="en-US" sz="3200" b="1">
                <a:latin typeface="Arial" panose="020B0604020202020204" pitchFamily="34" charset="0"/>
                <a:cs typeface="Arial" panose="020B0604020202020204" pitchFamily="34" charset="0"/>
              </a:rPr>
              <a:t>Without doing the calculations</a:t>
            </a:r>
            <a: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  <a:t>, decide whether the answers to the following would be between 500 and 550.</a:t>
            </a:r>
            <a:b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5E9BE-2EBA-4731-939E-B82B2825B6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3254" y="2592371"/>
            <a:ext cx="10420546" cy="3584592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3 × 149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500 × 1.21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Half of 1,073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93 × 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4,000 ÷ 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220 ÷ 0.42</a:t>
            </a:r>
            <a:endParaRPr lang="en-US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B13C2D-7193-4930-9589-98AB5AB0F8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25" y="0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0505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D12D0-086F-49EF-B948-3E10A1B72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524" y="386499"/>
            <a:ext cx="11099276" cy="1304189"/>
          </a:xfrm>
        </p:spPr>
        <p:txBody>
          <a:bodyPr>
            <a:noAutofit/>
          </a:bodyPr>
          <a:lstStyle/>
          <a:p>
            <a:r>
              <a:rPr lang="en-US" sz="3200" b="1">
                <a:latin typeface="Arial" panose="020B0604020202020204" pitchFamily="34" charset="0"/>
                <a:cs typeface="Arial" panose="020B0604020202020204" pitchFamily="34" charset="0"/>
              </a:rPr>
              <a:t>Without doing the calculations</a:t>
            </a:r>
            <a: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  <a:t>, decide</a:t>
            </a:r>
            <a:b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  <a:t>whether the answers to the following would</a:t>
            </a:r>
            <a:b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  <a:t>be between 500 and 550.</a:t>
            </a:r>
            <a:b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5E9BE-2EBA-4731-939E-B82B2825B6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474" y="1800521"/>
            <a:ext cx="10835325" cy="4376442"/>
          </a:xfrm>
        </p:spPr>
        <p:txBody>
          <a:bodyPr/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u="none" strike="noStrike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3 × 149 = 447</a:t>
            </a:r>
            <a:r>
              <a:rPr lang="en-US" sz="32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u="none" strike="noStrike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500 × 1.21 = 605</a:t>
            </a:r>
            <a:r>
              <a:rPr lang="en-US" sz="32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u="none" strike="noStrike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Half of 1,073 = 536.5</a:t>
            </a:r>
            <a:r>
              <a:rPr lang="en-US" sz="32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u="none" strike="noStrike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93 × 6 = 558</a:t>
            </a:r>
            <a:r>
              <a:rPr lang="en-US" sz="32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u="none" strike="noStrike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4,000 ÷ 9 = 444.44</a:t>
            </a:r>
            <a:r>
              <a:rPr lang="en-US" sz="32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u="none" strike="noStrike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220 ÷ 0.42 = 523.8</a:t>
            </a:r>
            <a:r>
              <a:rPr lang="en-US" sz="32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25A65B-9CAC-4482-9388-E02853955A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25" y="0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2712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94C13-6994-44FB-A15B-3A04CE0230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194" y="933254"/>
            <a:ext cx="10863606" cy="757434"/>
          </a:xfrm>
        </p:spPr>
        <p:txBody>
          <a:bodyPr>
            <a:normAutofit fontScale="90000"/>
          </a:bodyPr>
          <a:lstStyle/>
          <a:p>
            <a:r>
              <a:rPr lang="en-US" sz="44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What skills did you use when</a:t>
            </a:r>
            <a:br>
              <a:rPr lang="en-US" sz="44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44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answering the question?</a:t>
            </a:r>
            <a:r>
              <a:rPr lang="en-US" sz="44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b="0" i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BC404B-AED8-4D90-9DDE-6D28C97362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194" y="1857079"/>
            <a:ext cx="10863606" cy="4319883"/>
          </a:xfrm>
        </p:spPr>
        <p:txBody>
          <a:bodyPr/>
          <a:lstStyle/>
          <a:p>
            <a:pPr marL="0" indent="0" algn="l" rtl="0" fontAlgn="base">
              <a:buNone/>
            </a:pPr>
            <a:r>
              <a:rPr lang="en-US" sz="18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0" indent="0" algn="l" rtl="0" fontAlgn="base">
              <a:buNone/>
            </a:pPr>
            <a:r>
              <a:rPr lang="en-US" sz="36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Record them on a post-it.</a:t>
            </a:r>
            <a:r>
              <a:rPr lang="en-US" sz="36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600" b="0" i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0" indent="0" algn="ctr" rtl="0" fontAlgn="base">
              <a:buNone/>
            </a:pPr>
            <a:r>
              <a:rPr lang="en-US" sz="36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600" b="0" i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0" indent="0" algn="l" rtl="0" fontAlgn="base">
              <a:buNone/>
            </a:pPr>
            <a:r>
              <a:rPr lang="en-US" sz="36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What language did you use when discussing it?</a:t>
            </a:r>
            <a:r>
              <a:rPr lang="en-US" sz="36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600" b="0" i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F4B985-CE6E-4B23-BCAA-C49B9BC66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25" y="130921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973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EED93-CC93-448B-9E97-E46B059E6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What did you do?</a:t>
            </a:r>
            <a:r>
              <a:rPr lang="en-GB" sz="18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C4ED48-1AA7-4E53-AEAA-4A13D6E432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Representing – analyse, record, do, check, confirm</a:t>
            </a:r>
            <a:r>
              <a:rPr lang="en-US" sz="32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Enquiring – plan, decide, organise, interpret, reason, justify</a:t>
            </a:r>
            <a:r>
              <a:rPr lang="en-US" sz="32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Reasoning – create, deduce, apply, explore, predict, hypothesise, test</a:t>
            </a:r>
            <a:r>
              <a:rPr lang="en-US" sz="32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Communicating – explain methods and solutions, choices, decisions, reasoning</a:t>
            </a:r>
            <a:r>
              <a:rPr lang="en-US" sz="32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0B8D80-D6F8-4924-B412-DA3441C70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25" y="0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90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A4DD6-731B-41A9-8861-40190A887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Did you use any mathematical </a:t>
            </a:r>
            <a:br>
              <a:rPr lang="en-US"/>
            </a:br>
            <a:r>
              <a:rPr lang="en-US"/>
              <a:t>language? 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32619-0656-4AE7-B295-3F193F2B93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It could/could not be because…</a:t>
            </a:r>
            <a:r>
              <a:rPr lang="en-US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It will/won’t work because…</a:t>
            </a:r>
            <a:r>
              <a:rPr lang="en-US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It would only work if…</a:t>
            </a:r>
            <a:r>
              <a:rPr lang="en-US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So…</a:t>
            </a:r>
            <a:r>
              <a:rPr lang="en-US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 know that…..</a:t>
            </a:r>
            <a:r>
              <a:rPr lang="en-US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 know how …..</a:t>
            </a:r>
            <a:r>
              <a:rPr lang="en-US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 know when…</a:t>
            </a:r>
            <a:r>
              <a:rPr lang="en-GB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>
                <a:solidFill>
                  <a:srgbClr val="000000"/>
                </a:solidFill>
                <a:latin typeface="Arial" panose="020B0604020202020204" pitchFamily="34" charset="0"/>
              </a:rPr>
              <a:t>If I ……….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Approximately………</a:t>
            </a:r>
          </a:p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BD24B2-08AA-424F-98A3-BB5E74BBFD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25" y="75415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2159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D0BD2-3B36-463A-92B5-F2B61AC1F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Reasoning prompts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7EAE67-324B-4ED1-B442-DBDAA1F0CF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9174" y="1690688"/>
            <a:ext cx="10334625" cy="4486275"/>
          </a:xfrm>
        </p:spPr>
        <p:txBody>
          <a:bodyPr>
            <a:normAutofit fontScale="92500" lnSpcReduction="10000"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What’s the same, what’s different?</a:t>
            </a:r>
            <a:r>
              <a:rPr lang="en-US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What do you notice?</a:t>
            </a:r>
            <a:r>
              <a:rPr lang="en-US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Always, sometimes, never</a:t>
            </a:r>
            <a:r>
              <a:rPr lang="en-US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Odd one out</a:t>
            </a:r>
            <a:endParaRPr lang="en-US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Convince me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>
                <a:solidFill>
                  <a:srgbClr val="000000"/>
                </a:solidFill>
                <a:latin typeface="Arial" panose="020B0604020202020204" pitchFamily="34" charset="0"/>
              </a:rPr>
              <a:t>Justify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Prove it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What else do you know?</a:t>
            </a:r>
            <a:r>
              <a:rPr lang="en-US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Another, another, another</a:t>
            </a:r>
            <a:r>
              <a:rPr lang="en-US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Give a non-example</a:t>
            </a:r>
            <a:r>
              <a:rPr lang="en-US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8E9123-CD74-4F7A-8A85-111A578CF0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25" y="204788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2456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E2D1C-1A36-4D4A-A9B3-7B3A54710A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050" y="1381125"/>
            <a:ext cx="10953750" cy="309563"/>
          </a:xfrm>
        </p:spPr>
        <p:txBody>
          <a:bodyPr>
            <a:normAutofit fontScale="90000"/>
          </a:bodyPr>
          <a:lstStyle/>
          <a:p>
            <a:r>
              <a:rPr lang="en-GB" sz="4400" b="1">
                <a:latin typeface="Arial" panose="020B0604020202020204" pitchFamily="34" charset="0"/>
                <a:cs typeface="Arial" panose="020B0604020202020204" pitchFamily="34" charset="0"/>
              </a:rPr>
              <a:t>What’s the same, what’s different?</a:t>
            </a:r>
            <a:br>
              <a:rPr lang="en-GB" sz="4400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E5363B-09FF-4EB1-BA62-F2A7A4CD30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350" y="1690688"/>
            <a:ext cx="10839450" cy="448627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4 and 40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5 and 9</a:t>
            </a:r>
            <a:endParaRPr lang="en-GB" sz="2800" dirty="0">
              <a:ea typeface="Calibri"/>
              <a:cs typeface="Calibri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9 and 18 </a:t>
            </a:r>
            <a:endParaRPr lang="en-GB" sz="2800" dirty="0">
              <a:ea typeface="Calibri"/>
              <a:cs typeface="Calibri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Multiples of 3 and multiples of 6</a:t>
            </a:r>
            <a:endParaRPr lang="en-GB" sz="2800" dirty="0">
              <a:ea typeface="Calibri"/>
              <a:cs typeface="Calibri"/>
            </a:endParaRPr>
          </a:p>
          <a:p>
            <a:pPr marL="285750" indent="-285750">
              <a:lnSpc>
                <a:spcPct val="150000"/>
              </a:lnSpc>
            </a:pPr>
            <a:r>
              <a:rPr lang="en-GB" sz="2800" dirty="0"/>
              <a:t> 0.5, 50%, 4 : 8,</a:t>
            </a:r>
            <a:r>
              <a:rPr lang="en-GB" dirty="0"/>
              <a:t> </a:t>
            </a:r>
            <a:r>
              <a:rPr lang="en-GB" sz="2800" dirty="0"/>
              <a:t>1 : 2</a:t>
            </a:r>
            <a:endParaRPr lang="en-GB" sz="2800" dirty="0">
              <a:ea typeface="Calibri"/>
              <a:cs typeface="Calibri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Square numbers and numbers that are not square</a:t>
            </a:r>
            <a:endParaRPr lang="en-US" sz="2800" dirty="0"/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3D3AE8-3328-4AD9-8BF5-16011179D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25" y="5592762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489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827E6-9440-4C49-9CD7-D6F2A4A7B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>
                <a:latin typeface="Arial" panose="020B0604020202020204" pitchFamily="34" charset="0"/>
                <a:cs typeface="Arial" panose="020B0604020202020204" pitchFamily="34" charset="0"/>
              </a:rPr>
              <a:t>Convince me/how do we know that…</a:t>
            </a:r>
            <a:br>
              <a:rPr lang="en-GB" sz="4400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9F7D39-5497-4931-97B4-0927D89E22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800"/>
              <a:t>All angles in a triangle always add up to 180</a:t>
            </a:r>
            <a:r>
              <a:rPr lang="en-GB" sz="2800">
                <a:sym typeface="Symbol" panose="05050102010706020507" pitchFamily="18" charset="2"/>
              </a:rPr>
              <a:t></a:t>
            </a:r>
            <a:endParaRPr lang="en-GB" sz="2800"/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800"/>
              <a:t>The next whole number after 119 will be 120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800"/>
              <a:t>Co-ordinates are useful for identifying points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800"/>
              <a:t>An odd number plus an odd number always equals an even number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800"/>
              <a:t>The area of a rectangle divided by the length gives the width</a:t>
            </a:r>
            <a:endParaRPr lang="en-GB" sz="2800">
              <a:ea typeface="Calibri"/>
              <a:cs typeface="Calibri"/>
            </a:endParaRPr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55D693-3A96-469A-B1F8-4F1E2261F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0100" y="5457825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2910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28695-D427-4596-8E3B-5D7EF81E2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/>
              <a:t>Always, sometimes, never</a:t>
            </a:r>
            <a:br>
              <a:rPr lang="en-GB" sz="4400" b="1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8DB5B0-13EF-43ED-9B83-8CD66C1954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The picture on a pictogram represents one piece of data.</a:t>
            </a:r>
          </a:p>
          <a:p>
            <a:endParaRPr lang="en-GB" sz="280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If the answer is in cm</a:t>
            </a:r>
            <a:r>
              <a:rPr lang="en-GB" sz="2800" baseline="30000"/>
              <a:t>2</a:t>
            </a:r>
            <a:r>
              <a:rPr lang="en-GB" sz="2800"/>
              <a:t>, you are measuring area.</a:t>
            </a:r>
          </a:p>
          <a:p>
            <a:endParaRPr lang="en-GB" sz="280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The diagonals of a quadrilateral bisect each other.</a:t>
            </a:r>
          </a:p>
          <a:p>
            <a:endParaRPr lang="en-GB" sz="280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/>
              <a:t>Angles on a straight line add to 180˚.</a:t>
            </a:r>
          </a:p>
          <a:p>
            <a:endParaRPr lang="en-GB" sz="280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/>
              <a:t>Multiples in the 5x table will end in 5.</a:t>
            </a:r>
            <a:endParaRPr lang="en-GB" sz="2800"/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6CF10-52E5-4720-9BB5-D00D7C396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4337" y="0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0147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CB533-A501-4E5F-A6F0-B3D84ED7A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Collaboration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26D56B-F0CF-4495-BCBE-217ABF3A98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/>
              <a:t>Find the value of 9,999 + 999 + 99 + 9 + 5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 sz="2800"/>
              <a:t>By asking pupils to think, pair, share turns this from a simple question into a reasoning activity.</a:t>
            </a:r>
          </a:p>
          <a:p>
            <a:endParaRPr lang="en-US" sz="2800"/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CF28EC6-867B-4F6E-836C-1334CA1BB4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4837" y="0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3904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95F4C1-9CB8-4A17-B1DA-206625179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Problem-solving</a:t>
            </a:r>
            <a:endParaRPr lang="en-GB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628BE7-693D-4E05-BFD9-13C6894D29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Problem solving is when pupils apply their knowledge to solve problems in varied contexts.</a:t>
            </a:r>
          </a:p>
          <a:p>
            <a:r>
              <a:rPr lang="en-US"/>
              <a:t>It is when we can solve problems by applying maths knowledge to a variety of routine and non-routine problems with increasing sophistication, including breaking down problems into a series of simpler steps and persevering in seeking solutions.</a:t>
            </a:r>
          </a:p>
          <a:p>
            <a:endParaRPr lang="en-US"/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BBC386-1C03-4261-B067-74A5DCE770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505325"/>
            <a:ext cx="5391150" cy="14668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61496D6-BFDB-4002-BECA-C80320E99B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5325" y="0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1647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0A46F-FDA0-411D-AC1E-9947AF225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1"/>
            <a:ext cx="10772775" cy="1690688"/>
          </a:xfrm>
        </p:spPr>
        <p:txBody>
          <a:bodyPr/>
          <a:lstStyle/>
          <a:p>
            <a:r>
              <a:rPr lang="en-US" b="1"/>
              <a:t>Our scheme</a:t>
            </a:r>
            <a:endParaRPr lang="en-GB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B044A9-EA54-4C76-A872-5C9DFD0A5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350" y="1476375"/>
            <a:ext cx="7334250" cy="4700588"/>
          </a:xfrm>
        </p:spPr>
        <p:txBody>
          <a:bodyPr>
            <a:normAutofit fontScale="92500" lnSpcReduction="20000"/>
          </a:bodyPr>
          <a:lstStyle/>
          <a:p>
            <a:r>
              <a:rPr lang="en-US"/>
              <a:t>We use the White Rose Maths </a:t>
            </a:r>
          </a:p>
          <a:p>
            <a:pPr marL="0" indent="0">
              <a:buNone/>
            </a:pPr>
            <a:r>
              <a:rPr lang="en-US"/>
              <a:t>scheme from EYFS to Year 6. </a:t>
            </a:r>
          </a:p>
          <a:p>
            <a:r>
              <a:rPr lang="en-US"/>
              <a:t>It covers the National Curriculum </a:t>
            </a:r>
          </a:p>
          <a:p>
            <a:pPr marL="0" indent="0">
              <a:buNone/>
            </a:pPr>
            <a:r>
              <a:rPr lang="en-US"/>
              <a:t>and breaks the learning into small steps. </a:t>
            </a:r>
          </a:p>
          <a:p>
            <a:r>
              <a:rPr lang="en-US"/>
              <a:t>It also includes fluency, reasoning</a:t>
            </a:r>
          </a:p>
          <a:p>
            <a:pPr marL="0" indent="0">
              <a:buNone/>
            </a:pPr>
            <a:r>
              <a:rPr lang="en-US"/>
              <a:t> and problem-solving within the lesson.</a:t>
            </a:r>
          </a:p>
          <a:p>
            <a:r>
              <a:rPr lang="en-US"/>
              <a:t>We also use the progression documents </a:t>
            </a:r>
          </a:p>
          <a:p>
            <a:pPr marL="0" indent="0">
              <a:buNone/>
            </a:pPr>
            <a:r>
              <a:rPr lang="en-US"/>
              <a:t>from the NCETM (National Centre of </a:t>
            </a:r>
          </a:p>
          <a:p>
            <a:pPr marL="0" indent="0">
              <a:buNone/>
            </a:pPr>
            <a:r>
              <a:rPr lang="en-US"/>
              <a:t>Excellence for Teaching Maths) so that we </a:t>
            </a:r>
          </a:p>
          <a:p>
            <a:pPr marL="0" indent="0">
              <a:buNone/>
            </a:pPr>
            <a:r>
              <a:rPr lang="en-US"/>
              <a:t>can see what the pupils have been taught in </a:t>
            </a:r>
          </a:p>
          <a:p>
            <a:pPr marL="0" indent="0">
              <a:buNone/>
            </a:pPr>
            <a:r>
              <a:rPr lang="en-US"/>
              <a:t>the previous year. </a:t>
            </a:r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94AAA1B-95B0-4FE6-80B6-A8164052D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2352674"/>
            <a:ext cx="3613931" cy="429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A3A79C7-5C44-49DE-8113-82D42AFAD7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5275" y="126207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8292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274A5-3E24-46E6-AA02-4A4FCC916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CPA approach 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141B4-9047-463E-8E22-00D71B6A07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819775" cy="4351338"/>
          </a:xfrm>
        </p:spPr>
        <p:txBody>
          <a:bodyPr>
            <a:normAutofit fontScale="92500"/>
          </a:bodyPr>
          <a:lstStyle/>
          <a:p>
            <a:pPr marL="0" indent="0" algn="l" fontAlgn="base">
              <a:buNone/>
            </a:pPr>
            <a:r>
              <a:rPr lang="en-US" b="0" i="0">
                <a:effectLst/>
                <a:latin typeface="-apple-system"/>
              </a:rPr>
              <a:t>The concrete, pictorial, abstract approach (or CPA method) is a process of using “concrete” equipment to represent numbers (including fractions) and operations, such as addition, subtraction, division and multiplication, followed by a pictorial representation to represent the equipment or derived structures (like bar and part-whole models), before moving on to the “abstract” digits and various other symbols used in mathematics.</a:t>
            </a:r>
          </a:p>
          <a:p>
            <a:endParaRPr lang="en-GB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1C731E5-BC68-4236-8BC2-0EF58C6A7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6857" y="2105025"/>
            <a:ext cx="5012267" cy="4543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A580AC5-6588-492A-B6E1-324A0C9019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3387" y="90487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091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1EA58-ED56-49BB-8CB6-4A143407C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25" y="365125"/>
            <a:ext cx="10925175" cy="1325563"/>
          </a:xfrm>
        </p:spPr>
        <p:txBody>
          <a:bodyPr/>
          <a:lstStyle/>
          <a:p>
            <a:r>
              <a:rPr lang="en-US"/>
              <a:t>Examples are:</a:t>
            </a:r>
            <a:endParaRPr lang="en-GB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6B4083D8-FBBD-4418-B27B-864751F8811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04950"/>
            <a:ext cx="5886450" cy="535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D099F71-1A11-4FAA-8F4A-8A9C790C5171}"/>
              </a:ext>
            </a:extLst>
          </p:cNvPr>
          <p:cNvSpPr txBox="1"/>
          <p:nvPr/>
        </p:nvSpPr>
        <p:spPr>
          <a:xfrm>
            <a:off x="581026" y="1690688"/>
            <a:ext cx="47244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/>
              <a:t>Numicon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/>
              <a:t>Base 10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/>
              <a:t>Cuisenaire rods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/>
              <a:t>Multilink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/>
              <a:t>Place value counters and grids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/>
              <a:t>Bead strings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/>
              <a:t>Ten frames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/>
              <a:t>Number lines</a:t>
            </a:r>
            <a:endParaRPr lang="en-GB" sz="36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29CAC9-BB17-4A37-A894-17AD45277D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5775" y="66675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8718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856D2-4737-4B2D-B5FC-79B2DB819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Calculation policy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00EB8-F4B1-46B9-83E1-E92C9DB64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2219325"/>
            <a:ext cx="10820400" cy="3957638"/>
          </a:xfrm>
        </p:spPr>
        <p:txBody>
          <a:bodyPr/>
          <a:lstStyle/>
          <a:p>
            <a:pPr marL="0" indent="0">
              <a:buNone/>
            </a:pPr>
            <a:r>
              <a:rPr lang="en-US"/>
              <a:t>We use the White Rose calculation policy for addition, subtraction, multiplication and division.  </a:t>
            </a:r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D4DB304-B979-4C0B-8C38-6B4E5501E8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9587" y="252413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7296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856D2-4737-4B2D-B5FC-79B2DB819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Policy example in multiplication</a:t>
            </a:r>
            <a:endParaRPr lang="en-GB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89DCDCC-8C8E-44E7-BCDD-BD8971C4D7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6702" y="1934368"/>
            <a:ext cx="5421133" cy="4351338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E337DC9-2A57-4F02-B8D0-A890432855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7835" y="1934368"/>
            <a:ext cx="6362700" cy="41719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1B52B93-5046-4F35-801F-54F36B8456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5325" y="32543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1147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856D2-4737-4B2D-B5FC-79B2DB819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Policy example in multiplication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9885CC-D17B-45AC-AC6D-BE0AE40738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29025"/>
            <a:ext cx="3638550" cy="2547938"/>
          </a:xfrm>
        </p:spPr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A57F538-3965-41E9-A95A-C9548E8342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94" y="1819411"/>
            <a:ext cx="5394406" cy="438798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0A9C1E0-A5F5-463F-A2E4-E9A2EEE9AE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0700" y="1864655"/>
            <a:ext cx="6479645" cy="413861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3D8454A-BC11-4E88-9837-46C77660BD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5325" y="-28575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1429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856D2-4737-4B2D-B5FC-79B2DB819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Policy example in multiplication</a:t>
            </a:r>
            <a:endParaRPr lang="en-GB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C435C31-A997-409C-83F1-C6D6E28099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9175" y="1817686"/>
            <a:ext cx="5791200" cy="4437063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1770384-B8FF-4F63-95B7-7E78C9234D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5325" y="-80963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5201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8016" y="315059"/>
            <a:ext cx="10401721" cy="1056541"/>
          </a:xfrm>
        </p:spPr>
        <p:txBody>
          <a:bodyPr>
            <a:normAutofit/>
          </a:bodyPr>
          <a:lstStyle/>
          <a:p>
            <a:r>
              <a:rPr lang="en-GB" sz="4000" b="1" dirty="0">
                <a:latin typeface="Calibri Light"/>
                <a:ea typeface="Calibri Light"/>
                <a:cs typeface="Calibri Light"/>
              </a:rPr>
              <a:t>What does maths look like in EYFS?</a:t>
            </a:r>
            <a:br>
              <a:rPr lang="en-GB" sz="4000" b="1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endParaRPr lang="en-GB" sz="200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73993" y="1707595"/>
            <a:ext cx="933787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>
                <a:latin typeface="Calibri Light" panose="020F0302020204030204" pitchFamily="34" charset="0"/>
                <a:cs typeface="Calibri Light" panose="020F0302020204030204" pitchFamily="34" charset="0"/>
              </a:rPr>
              <a:t>Learning through play.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>
                <a:latin typeface="Calibri Light" panose="020F0302020204030204" pitchFamily="34" charset="0"/>
                <a:cs typeface="Calibri Light" panose="020F0302020204030204" pitchFamily="34" charset="0"/>
              </a:rPr>
              <a:t>Outdoor activities.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>
                <a:latin typeface="Calibri Light" panose="020F0302020204030204" pitchFamily="34" charset="0"/>
                <a:cs typeface="Calibri Light" panose="020F0302020204030204" pitchFamily="34" charset="0"/>
              </a:rPr>
              <a:t>Counting, counting and more counting!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>
                <a:latin typeface="Calibri Light" panose="020F0302020204030204" pitchFamily="34" charset="0"/>
                <a:cs typeface="Calibri Light" panose="020F0302020204030204" pitchFamily="34" charset="0"/>
              </a:rPr>
              <a:t>Pattern spotting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>
                <a:latin typeface="Calibri Light" panose="020F0302020204030204" pitchFamily="34" charset="0"/>
                <a:cs typeface="Calibri Light" panose="020F0302020204030204" pitchFamily="34" charset="0"/>
              </a:rPr>
              <a:t>Number recognition and ordering to 10.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>
                <a:latin typeface="Calibri Light" panose="020F0302020204030204" pitchFamily="34" charset="0"/>
                <a:cs typeface="Calibri Light" panose="020F0302020204030204" pitchFamily="34" charset="0"/>
              </a:rPr>
              <a:t>Learning numbers bond up to 10.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>
                <a:latin typeface="Calibri Light" panose="020F0302020204030204" pitchFamily="34" charset="0"/>
                <a:cs typeface="Calibri Light" panose="020F0302020204030204" pitchFamily="34" charset="0"/>
              </a:rPr>
              <a:t>Shape recognition, 2D and 3D.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>
                <a:latin typeface="Calibri Light" panose="020F0302020204030204" pitchFamily="34" charset="0"/>
                <a:cs typeface="Calibri Light" panose="020F0302020204030204" pitchFamily="34" charset="0"/>
              </a:rPr>
              <a:t>Addition and subtraction using single digit numbers.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0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8656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77955" y="267612"/>
            <a:ext cx="769792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b="1" dirty="0">
                <a:latin typeface="Calibri Light"/>
                <a:ea typeface="Calibri Light"/>
                <a:cs typeface="Calibri Light"/>
              </a:rPr>
              <a:t>What does Maths look like in Year 1?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869591" y="2552322"/>
            <a:ext cx="391093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Compose numbers to 10 from 2 parts, and partition numbers to 10 into parts, including recognising odd and even numbers. </a:t>
            </a:r>
            <a:r>
              <a:rPr lang="en-GB">
                <a:latin typeface="Calibri Light" panose="020F0302020204030204" pitchFamily="34" charset="0"/>
                <a:cs typeface="Calibri Light" panose="020F0302020204030204" pitchFamily="34" charset="0"/>
              </a:rPr>
              <a:t>	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801912" y="5417781"/>
            <a:ext cx="413535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Recognise common 2D and 3D shapes presented in different orientations, and know that rectangles, triangles, cuboids and pyramids are not always similar to one another. </a:t>
            </a:r>
            <a:r>
              <a:rPr lang="en-GB">
                <a:solidFill>
                  <a:srgbClr val="000000"/>
                </a:solidFill>
                <a:latin typeface="Arial" panose="020B0604020202020204" pitchFamily="34" charset="0"/>
              </a:rPr>
              <a:t>	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758469" y="5664003"/>
            <a:ext cx="291983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Count within 100, forwards and backwards, starting with any number. </a:t>
            </a:r>
            <a:r>
              <a:rPr lang="en-GB">
                <a:solidFill>
                  <a:srgbClr val="000000"/>
                </a:solidFill>
                <a:latin typeface="Arial" panose="020B0604020202020204" pitchFamily="34" charset="0"/>
              </a:rPr>
              <a:t>	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699680" y="4166948"/>
            <a:ext cx="20886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>
                <a:solidFill>
                  <a:srgbClr val="000000"/>
                </a:solidFill>
                <a:latin typeface="+mj-lt"/>
              </a:rPr>
              <a:t>Count forwards and backwards in multiples of 2, 5 and 10.	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479797" y="1788450"/>
            <a:ext cx="19314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Number bonds to 10 and within 10.</a:t>
            </a:r>
          </a:p>
        </p:txBody>
      </p:sp>
      <p:sp>
        <p:nvSpPr>
          <p:cNvPr id="23" name="Rectangle 22"/>
          <p:cNvSpPr/>
          <p:nvPr/>
        </p:nvSpPr>
        <p:spPr>
          <a:xfrm>
            <a:off x="8061095" y="4151860"/>
            <a:ext cx="34787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Read, write and interpret equations containing +, - and = symbols.	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6861" y="3103229"/>
            <a:ext cx="2302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To read time to O'clock and Half Past.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47992" y="3634676"/>
            <a:ext cx="2743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To double numbers to 10. </a:t>
            </a:r>
          </a:p>
        </p:txBody>
      </p:sp>
    </p:spTree>
    <p:extLst>
      <p:ext uri="{BB962C8B-B14F-4D97-AF65-F5344CB8AC3E}">
        <p14:creationId xmlns:p14="http://schemas.microsoft.com/office/powerpoint/2010/main" val="19034143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57360" y="226423"/>
            <a:ext cx="8691768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Calibri Light"/>
                <a:cs typeface="Calibri Light"/>
              </a:rPr>
              <a:t>What does Maths look like in Year 2?</a:t>
            </a:r>
            <a:endParaRPr lang="en-GB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ea typeface="Calibri Light"/>
              <a:cs typeface="Calibri Ligh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39150" y="6022491"/>
            <a:ext cx="3899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Secure fluency in addition and subtraction facts within 10.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8259719" y="3745399"/>
            <a:ext cx="3352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>
                <a:solidFill>
                  <a:srgbClr val="0D0D0D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Recognise the place value of each digit in two-digit numbers.</a:t>
            </a:r>
            <a:r>
              <a:rPr lang="en-GB" sz="160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	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049857" y="5776269"/>
            <a:ext cx="38133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>
                <a:solidFill>
                  <a:srgbClr val="0D0D0D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Recognise the subtraction structure of ‘difference’ and answer questions such as “How many more…?”. 	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852671" y="2445752"/>
            <a:ext cx="26748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Practical learning using a variety of resources.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337892" y="1017833"/>
            <a:ext cx="6462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>
                <a:solidFill>
                  <a:srgbClr val="0D0D0D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Add and subtract within 100 by applying  one-digit addition and subtraction facts. To add and subtract any 2 two-digit numbers. </a:t>
            </a:r>
            <a:r>
              <a:rPr lang="en-GB" sz="1600">
                <a:solidFill>
                  <a:srgbClr val="0D0D0D"/>
                </a:solidFill>
                <a:latin typeface="Comic Sans MS" panose="030F0702030302020204" pitchFamily="66" charset="0"/>
              </a:rPr>
              <a:t>	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338466" y="4433597"/>
            <a:ext cx="31724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>
                <a:solidFill>
                  <a:srgbClr val="0D0D0D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To  describe the properties of 2D and 3D shapes and c</a:t>
            </a:r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ompare shapes by their properties</a:t>
            </a:r>
            <a:endParaRPr lang="en-GB" sz="1600">
              <a:solidFill>
                <a:srgbClr val="0D0D0D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66090" y="3540581"/>
            <a:ext cx="30759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>
                <a:solidFill>
                  <a:srgbClr val="0D0D0D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To read the time to the nearest five minutes </a:t>
            </a:r>
            <a:r>
              <a:rPr lang="en-GB" sz="1600">
                <a:solidFill>
                  <a:srgbClr val="0D0D0D"/>
                </a:solidFill>
                <a:latin typeface="Comic Sans MS" panose="030F0702030302020204" pitchFamily="66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97569388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ubtitle 2"/>
          <p:cNvSpPr txBox="1">
            <a:spLocks/>
          </p:cNvSpPr>
          <p:nvPr/>
        </p:nvSpPr>
        <p:spPr>
          <a:xfrm>
            <a:off x="1758156" y="349124"/>
            <a:ext cx="9144000" cy="774019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chemeClr val="tx1"/>
                </a:solidFill>
                <a:latin typeface="Calibri Light"/>
                <a:ea typeface="Calibri Light"/>
                <a:cs typeface="Calibri Light"/>
              </a:rPr>
              <a:t>What does Maths look like in Year 3?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3810" y="1939145"/>
            <a:ext cx="25886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Consistently use the correct number formation (0-9).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49838" y="3013500"/>
            <a:ext cx="27806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To recognise the place value of each digit in a three-digit number (hundreds, tens and ones).</a:t>
            </a:r>
          </a:p>
          <a:p>
            <a:endParaRPr lang="en-GB" sz="160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988584" y="4374873"/>
            <a:ext cx="26865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To identify angles greater than or less than a right angle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941792" y="1775660"/>
            <a:ext cx="30436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To use choose strategies to help answer questions such as partitioning, number lines, counting on, counting back, bar models and eventually formal methods such as the column method.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8738" y="4497985"/>
            <a:ext cx="24166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To read and write numbers up to 1,000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78775" y="5795334"/>
            <a:ext cx="32083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To solve number and practical problems, including reasoning using number knowledge.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9838" y="5431658"/>
            <a:ext cx="24166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To add and subtract mentally and scaling these by 10 e.g. 6 + 3 = 9, 60 + 30 = 90.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930480" y="5698050"/>
            <a:ext cx="2517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To understand the inverse relationship between add and subtract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118276" y="5677879"/>
            <a:ext cx="25569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To recall my 2, 5, 10, 3, 4 and 8 times tables and related division facts. </a:t>
            </a:r>
          </a:p>
        </p:txBody>
      </p:sp>
    </p:spTree>
    <p:extLst>
      <p:ext uri="{BB962C8B-B14F-4D97-AF65-F5344CB8AC3E}">
        <p14:creationId xmlns:p14="http://schemas.microsoft.com/office/powerpoint/2010/main" val="29073368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644192" y="389038"/>
            <a:ext cx="11275437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600" b="1" dirty="0">
                <a:latin typeface="Calibri Light"/>
                <a:ea typeface="Calibri Light"/>
                <a:cs typeface="Calibri Light"/>
              </a:rPr>
              <a:t>What does Maths look like in Year 4?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250430" y="4071788"/>
            <a:ext cx="26652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Recognise common groups of equivalent fractions and finding the corresponding decimal.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264635" y="5494062"/>
            <a:ext cx="25080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To confidently and securely know times tables facts, including the inverse up to 12x12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96132" y="3402509"/>
            <a:ext cx="28486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Have a secure understanding of number: confidently identifying the value of each digit in a 4 digit number E.g. 2378 the 3 represents 300. 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699558" y="5981372"/>
            <a:ext cx="48310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>
                <a:solidFill>
                  <a:srgbClr val="0B0C0C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Multiply two-digit and three-digit numbers by a one-digit number using formal written layout</a:t>
            </a:r>
            <a:endParaRPr lang="en-GB" sz="1600" b="0" i="0">
              <a:solidFill>
                <a:srgbClr val="0B0C0C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6288" y="5488929"/>
            <a:ext cx="27916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To solve practical and number problems using reasoning to justify answers. </a:t>
            </a:r>
          </a:p>
        </p:txBody>
      </p:sp>
      <p:sp>
        <p:nvSpPr>
          <p:cNvPr id="33" name="Rectangle 32"/>
          <p:cNvSpPr/>
          <p:nvPr/>
        </p:nvSpPr>
        <p:spPr>
          <a:xfrm>
            <a:off x="9199053" y="2630860"/>
            <a:ext cx="285303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>
                <a:solidFill>
                  <a:srgbClr val="0B0C0C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Solve addition and subtraction two-step deciding which operations and methods to use and why</a:t>
            </a:r>
            <a:endParaRPr lang="en-GB" sz="1600" b="0" i="0">
              <a:solidFill>
                <a:srgbClr val="0B0C0C"/>
              </a:solidFill>
              <a:effectLst/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7790" y="1255065"/>
            <a:ext cx="44612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ea typeface="Georgia" panose="02040502050405020303" pitchFamily="18" charset="0"/>
                <a:cs typeface="Calibri Light" panose="020F0302020204030204" pitchFamily="34" charset="0"/>
              </a:rPr>
              <a:t>Find the perimeter of regular and irregular polygons</a:t>
            </a:r>
            <a:endParaRPr lang="en-GB" sz="160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313887" y="1439941"/>
            <a:ext cx="25383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ea typeface="Georgia" panose="02040502050405020303" pitchFamily="18" charset="0"/>
                <a:cs typeface="Calibri Light" panose="020F0302020204030204" pitchFamily="34" charset="0"/>
              </a:rPr>
              <a:t>Convert mixed numbers to improper fractions and vice versa</a:t>
            </a:r>
            <a:endParaRPr lang="en-GB" sz="160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3883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420174" y="382107"/>
            <a:ext cx="11275437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600" b="1" dirty="0">
                <a:latin typeface="Calibri Light"/>
                <a:ea typeface="Calibri Light"/>
                <a:cs typeface="Calibri Light"/>
              </a:rPr>
              <a:t>What does Maths look like in Year 5?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4341" y="3206545"/>
            <a:ext cx="2638430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">
                <a:latin typeface="Comic Sans MS" panose="030F0702030302020204" pitchFamily="66" charset="0"/>
              </a:rPr>
              <a:t>To use the formal written methods for all four operations (addition, subtraction, division and multiplication)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06901" y="4835442"/>
            <a:ext cx="27687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Rapid and accurate recall of </a:t>
            </a:r>
            <a:r>
              <a:rPr lang="en-GB" sz="1600" b="1">
                <a:latin typeface="Calibri Light" panose="020F0302020204030204" pitchFamily="34" charset="0"/>
                <a:cs typeface="Calibri Light" panose="020F0302020204030204" pitchFamily="34" charset="0"/>
              </a:rPr>
              <a:t>ALL</a:t>
            </a:r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 times tables and related division facts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30291" y="6031372"/>
            <a:ext cx="40448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Draw upon a variety of mental maths strategies to support arithmetic skills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541813" y="4453040"/>
            <a:ext cx="2155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Convert between units of measure e.g. grams to kilograms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329044" y="2629662"/>
            <a:ext cx="2581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Secure understanding of fractions including simplifying, equivalent fractions and calculating with fractions (+ - and x by integers)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679098" y="5800546"/>
            <a:ext cx="44239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To solve number problems using reasoning to justify my answers and to prove and disprove</a:t>
            </a:r>
            <a:r>
              <a:rPr lang="en-GB" sz="160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106901" y="1993146"/>
            <a:ext cx="27558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ea typeface="Georgia" panose="02040502050405020303" pitchFamily="18" charset="0"/>
                <a:cs typeface="Calibri Light" panose="020F0302020204030204" pitchFamily="34" charset="0"/>
              </a:rPr>
              <a:t>Recognise the place value of each digit in numbers with up to 2 decimal places</a:t>
            </a:r>
            <a:endParaRPr lang="en-GB" sz="160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606987" y="5785150"/>
            <a:ext cx="16227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ea typeface="Georgia" panose="02040502050405020303" pitchFamily="18" charset="0"/>
                <a:cs typeface="Calibri Light" panose="020F0302020204030204" pitchFamily="34" charset="0"/>
              </a:rPr>
              <a:t>Find non-unit fractions of quantities.</a:t>
            </a:r>
            <a:endParaRPr lang="en-GB" sz="160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329044" y="1408371"/>
            <a:ext cx="26421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>
                <a:latin typeface="Calibri Light" panose="020F0302020204030204" pitchFamily="34" charset="0"/>
                <a:ea typeface="Georgia" panose="02040502050405020303" pitchFamily="18" charset="0"/>
                <a:cs typeface="Calibri Light" panose="020F0302020204030204" pitchFamily="34" charset="0"/>
              </a:rPr>
              <a:t>Measure angles in degrees (°) and draw angles of a given size.</a:t>
            </a:r>
            <a:endParaRPr lang="en-GB" sz="160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53181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58923" y="235623"/>
            <a:ext cx="1195890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40" tIns="45720" rIns="91440" bIns="45720" anchor="t">
            <a:spAutoFit/>
          </a:bodyPr>
          <a:lstStyle/>
          <a:p>
            <a:pPr algn="ctr">
              <a:defRPr/>
            </a:pPr>
            <a:r>
              <a:rPr lang="en-GB" altLang="en-US" sz="3600" b="1" dirty="0">
                <a:solidFill>
                  <a:schemeClr val="accent4">
                    <a:lumMod val="10000"/>
                  </a:schemeClr>
                </a:solidFill>
                <a:latin typeface="Calibri Light"/>
                <a:ea typeface="Calibri Light"/>
                <a:cs typeface="Calibri Light"/>
              </a:rPr>
              <a:t>What does Maths look like in Year 6?</a:t>
            </a:r>
            <a:endParaRPr lang="en-US" altLang="en-US" sz="3600" b="1">
              <a:solidFill>
                <a:schemeClr val="accent4">
                  <a:lumMod val="10000"/>
                </a:schemeClr>
              </a:solidFill>
              <a:latin typeface="Calibri Light"/>
              <a:ea typeface="Calibri Light"/>
              <a:cs typeface="Calibri Ligh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8922" y="4980894"/>
            <a:ext cx="19724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To consolidate the formal written methods and use alongside efficient mental strategies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435032" y="5558627"/>
            <a:ext cx="1972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Systematic and methodical workings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281123" y="5545393"/>
            <a:ext cx="19724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Working with numbers beyond 6 and 7 digits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641565" y="1145362"/>
            <a:ext cx="2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Rapid and accurate recall of </a:t>
            </a:r>
            <a:r>
              <a:rPr lang="en-GB" sz="1600" b="1">
                <a:latin typeface="Calibri Light" panose="020F0302020204030204" pitchFamily="34" charset="0"/>
                <a:cs typeface="Calibri Light" panose="020F0302020204030204" pitchFamily="34" charset="0"/>
              </a:rPr>
              <a:t>ALL</a:t>
            </a:r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 times tables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08265" y="1932394"/>
            <a:ext cx="19724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Solve problems involving ratio relationships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588941" y="5545393"/>
            <a:ext cx="25124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Draw upon a variety of mental maths strategies to support arithmetic skills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715340" y="2799206"/>
            <a:ext cx="14089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Solve multi-step word problems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335590" y="5233601"/>
            <a:ext cx="26822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Use common factors and multiples to simplify fractions. To securely use all four operations when calculating with fractions (+ - x ÷)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0809366" y="4286283"/>
            <a:ext cx="1136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alibri Light" panose="020F0302020204030204" pitchFamily="34" charset="0"/>
                <a:cs typeface="Calibri Light" panose="020F0302020204030204" pitchFamily="34" charset="0"/>
              </a:rPr>
              <a:t>Algebra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0563" y="3196632"/>
            <a:ext cx="19724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Recognise the place value of each digit in numbers up to 10 million, including decimal fractions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253614" y="1178923"/>
            <a:ext cx="54656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Draw, compose and decompose shapes according to given properties, including dimensions, angles and area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9829409" y="1101397"/>
            <a:ext cx="20898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>
                <a:latin typeface="Calibri Light" panose="020F0302020204030204" pitchFamily="34" charset="0"/>
                <a:cs typeface="Calibri Light" panose="020F0302020204030204" pitchFamily="34" charset="0"/>
              </a:rPr>
              <a:t>Find equivalent fractions, decimals and percentages</a:t>
            </a:r>
          </a:p>
        </p:txBody>
      </p:sp>
    </p:spTree>
    <p:extLst>
      <p:ext uri="{BB962C8B-B14F-4D97-AF65-F5344CB8AC3E}">
        <p14:creationId xmlns:p14="http://schemas.microsoft.com/office/powerpoint/2010/main" val="29919538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856D2-4737-4B2D-B5FC-79B2DB819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Assessment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00EB8-F4B1-46B9-83E1-E92C9DB648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l" rtl="0" fontAlgn="base">
              <a:buNone/>
            </a:pPr>
            <a:r>
              <a:rPr lang="en-US" sz="24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We assess pupils through observations, how they answer questions, marking, pupil voice, interventions, tracking data, monitor Mathletics and self-assessment.</a:t>
            </a:r>
          </a:p>
          <a:p>
            <a:pPr marL="0" indent="0" algn="l" rtl="0" fontAlgn="base">
              <a:buNone/>
            </a:pP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</a:rPr>
              <a:t>We also use: </a:t>
            </a:r>
            <a:endParaRPr lang="en-US" sz="2400" b="0" i="0" u="none" strike="noStrike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Baseline assessments for EYFS</a:t>
            </a:r>
          </a:p>
          <a:p>
            <a:pPr fontAlgn="base"/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</a:rPr>
              <a:t>NFER for Y1 in Spring and Summer</a:t>
            </a:r>
            <a:endParaRPr lang="en-US" sz="2400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fontAlgn="base"/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</a:rPr>
              <a:t>NFER for Y2 in Autumn and Spring</a:t>
            </a:r>
            <a:endParaRPr lang="en-US" sz="2400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NFER every term</a:t>
            </a:r>
            <a:r>
              <a:rPr lang="en-US" sz="24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 for Y3, Y4 and Y5.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</a:rPr>
              <a:t>SATs papers every term for Y6</a:t>
            </a:r>
            <a:endParaRPr lang="en-US" sz="2400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White Rose end of unit assessment</a:t>
            </a:r>
            <a:r>
              <a:rPr lang="en-US" sz="24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​s 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RockStars</a:t>
            </a:r>
            <a:r>
              <a:rPr lang="en-US" sz="24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daily</a:t>
            </a:r>
            <a:r>
              <a:rPr lang="en-US" sz="24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 in Key Stage 2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</a:rPr>
              <a:t>Multiplication Check for Y4</a:t>
            </a:r>
            <a:endParaRPr lang="en-US" sz="2400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E383B49-B21F-4CEC-A2B5-0331C3CCFE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5312" y="0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11372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856D2-4737-4B2D-B5FC-79B2DB819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the multiplication tables </a:t>
            </a:r>
            <a:br>
              <a:rPr lang="en-US"/>
            </a:br>
            <a:r>
              <a:rPr lang="en-US"/>
              <a:t>check?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00EB8-F4B1-46B9-83E1-E92C9DB64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60185"/>
            <a:ext cx="10515600" cy="3816777"/>
          </a:xfrm>
        </p:spPr>
        <p:txBody>
          <a:bodyPr/>
          <a:lstStyle/>
          <a:p>
            <a:pPr marL="0" indent="0">
              <a:buNone/>
            </a:pPr>
            <a:r>
              <a:rPr lang="en-US"/>
              <a:t>The purpose of the check is to determine whether your Y4 child can fluently recall their times tables up to 12. </a:t>
            </a:r>
          </a:p>
          <a:p>
            <a:pPr marL="0" indent="0">
              <a:buNone/>
            </a:pPr>
            <a:r>
              <a:rPr lang="en-US"/>
              <a:t>It is an on-screen check consisting of 25 times table questions, which takes place in June. Your child will be able to answer 3 practice questions before taking the actual check. They will then have 6 seconds to answer each question. </a:t>
            </a:r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6887DA-015E-434C-8BC9-AF5CAF0C1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25" y="0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04842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C402D-6EEE-49CF-88B0-DCC8D465A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Our multiplication timetable</a:t>
            </a:r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52BB67E-7C65-449D-A231-3A14420DD4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2475" y="1866900"/>
            <a:ext cx="10515600" cy="388620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4BF603E-5603-4AA6-B17B-0D7C399E75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5325" y="80962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7172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663B0-66AD-4558-8B61-7E191C862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523875"/>
            <a:ext cx="11125200" cy="1166814"/>
          </a:xfrm>
        </p:spPr>
        <p:txBody>
          <a:bodyPr>
            <a:normAutofit fontScale="90000"/>
          </a:bodyPr>
          <a:lstStyle/>
          <a:p>
            <a:r>
              <a:rPr lang="en-US"/>
              <a:t>How to </a:t>
            </a:r>
            <a:r>
              <a:rPr lang="en-US" err="1"/>
              <a:t>practise</a:t>
            </a:r>
            <a:r>
              <a:rPr lang="en-US"/>
              <a:t> multiplication tables on Times Table Rockstars.</a:t>
            </a:r>
            <a:br>
              <a:rPr lang="en-US"/>
            </a:br>
            <a:r>
              <a:rPr lang="en-US">
                <a:hlinkClick r:id="rId2"/>
              </a:rPr>
              <a:t>https://www.youtube.com/watch?v=-ZxZbRVvbYM</a:t>
            </a:r>
            <a:br>
              <a:rPr lang="en-US"/>
            </a:br>
            <a:r>
              <a:rPr lang="en-US"/>
              <a:t> </a:t>
            </a:r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4F60C9-3DA1-4811-B1D1-F96E621C77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635" y="1990134"/>
            <a:ext cx="5946190" cy="40223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154FAF0-B80E-4087-8876-D610989F90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5325" y="5499269"/>
            <a:ext cx="3876675" cy="1438275"/>
          </a:xfrm>
          <a:prstGeom prst="rect">
            <a:avLst/>
          </a:prstGeom>
        </p:spPr>
      </p:pic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136D3EB4-3D33-413F-9500-7DB9D6AE4E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6872699" y="1990134"/>
            <a:ext cx="4792463" cy="3166328"/>
          </a:xfrm>
        </p:spPr>
      </p:pic>
    </p:spTree>
    <p:extLst>
      <p:ext uri="{BB962C8B-B14F-4D97-AF65-F5344CB8AC3E}">
        <p14:creationId xmlns:p14="http://schemas.microsoft.com/office/powerpoint/2010/main" val="52296541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663B0-66AD-4558-8B61-7E191C862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How to </a:t>
            </a:r>
            <a:r>
              <a:rPr lang="en-US" err="1"/>
              <a:t>practise</a:t>
            </a:r>
            <a:r>
              <a:rPr lang="en-US"/>
              <a:t> multiplication tables on Times Table Rockstars</a:t>
            </a:r>
            <a:br>
              <a:rPr lang="en-US"/>
            </a:br>
            <a:r>
              <a:rPr lang="en-US"/>
              <a:t> </a:t>
            </a:r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91CEDA3-7AC0-44D0-855B-A2C243EC30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9280" y="1690688"/>
            <a:ext cx="8138939" cy="4351338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01C4FBD-023C-45F5-A60C-CDD973A027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5325" y="80962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54593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663B0-66AD-4558-8B61-7E191C862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to </a:t>
            </a:r>
            <a:r>
              <a:rPr lang="en-US" err="1"/>
              <a:t>practise</a:t>
            </a:r>
            <a:r>
              <a:rPr lang="en-US"/>
              <a:t> multiplication tables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34950E-2969-428C-A107-915B5EDAF6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Times Table Rockstars</a:t>
            </a:r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B41B3E-814E-444C-A8E4-C897CECD2E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4650" y="1690688"/>
            <a:ext cx="4505325" cy="46672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C56A85B-055E-4832-8A1D-7001A64611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547" y="5333898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80253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856D2-4737-4B2D-B5FC-79B2DB819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we support SEND pupils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00EB8-F4B1-46B9-83E1-E92C9DB648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By having high expectations</a:t>
            </a:r>
          </a:p>
          <a:p>
            <a:r>
              <a:rPr lang="en-US">
                <a:ea typeface="Calibri"/>
                <a:cs typeface="Calibri"/>
              </a:rPr>
              <a:t>By providing reasonable adjustments to meet individual need</a:t>
            </a:r>
            <a:endParaRPr lang="en-US"/>
          </a:p>
          <a:p>
            <a:r>
              <a:rPr lang="en-US"/>
              <a:t>Use the CPA approach</a:t>
            </a:r>
          </a:p>
          <a:p>
            <a:r>
              <a:rPr lang="en-US" err="1"/>
              <a:t>Personalise</a:t>
            </a:r>
            <a:r>
              <a:rPr lang="en-US"/>
              <a:t> the learning</a:t>
            </a:r>
          </a:p>
          <a:p>
            <a:r>
              <a:rPr lang="en-US"/>
              <a:t>Make the steps even smaller</a:t>
            </a:r>
          </a:p>
          <a:p>
            <a:r>
              <a:rPr lang="en-US"/>
              <a:t>Use the progression documents to track back</a:t>
            </a:r>
          </a:p>
          <a:p>
            <a:r>
              <a:rPr lang="en-US"/>
              <a:t>Collaboration with peers</a:t>
            </a:r>
          </a:p>
          <a:p>
            <a:r>
              <a:rPr lang="en-US"/>
              <a:t>Possible intervention </a:t>
            </a:r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C525C87-8C2F-4DDB-B407-716B2C65C3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3887" y="-38101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61256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9E4FB-1979-4504-849A-64E63EC20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633" y="80963"/>
            <a:ext cx="10920167" cy="1609726"/>
          </a:xfrm>
        </p:spPr>
        <p:txBody>
          <a:bodyPr/>
          <a:lstStyle/>
          <a:p>
            <a:r>
              <a:rPr lang="en-US" b="1"/>
              <a:t>How we challenge pupils in school</a:t>
            </a:r>
            <a:endParaRPr lang="en-GB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C12529-AC0C-436D-84D2-CE19A7A510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015845" cy="4351338"/>
          </a:xfrm>
        </p:spPr>
        <p:txBody>
          <a:bodyPr/>
          <a:lstStyle/>
          <a:p>
            <a:pPr marL="0" indent="0" algn="l" rtl="0" fontAlgn="base">
              <a:buNone/>
            </a:pPr>
            <a:r>
              <a:rPr lang="en-US" sz="24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We ask them to: 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access maths problems presented in a wide range of different, complex ways;</a:t>
            </a:r>
            <a:r>
              <a:rPr lang="en-US" sz="24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be able to justify and prove their reasoning;</a:t>
            </a:r>
            <a:r>
              <a:rPr lang="en-US" sz="24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ask their own mathematical questions and follow their own lines of enquiry when exploring an open-ended maths problem.</a:t>
            </a:r>
            <a:endParaRPr lang="en-US" sz="2400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E9B4AE-A644-4CF5-BA57-60C50F41F8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25" y="80962"/>
            <a:ext cx="3876675" cy="1438275"/>
          </a:xfrm>
          <a:prstGeom prst="rect">
            <a:avLst/>
          </a:prstGeom>
        </p:spPr>
      </p:pic>
      <p:pic>
        <p:nvPicPr>
          <p:cNvPr id="5122" name="Picture 2" descr="Image preview">
            <a:extLst>
              <a:ext uri="{FF2B5EF4-FFF2-40B4-BE49-F238E27FC236}">
                <a16:creationId xmlns:a16="http://schemas.microsoft.com/office/drawing/2014/main" id="{B86DE5AE-E8E5-4495-A0D3-85F750BE8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4045" y="1423480"/>
            <a:ext cx="5848567" cy="515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784970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01CC8-1DC7-437E-B154-53809A2F8E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25" y="333375"/>
            <a:ext cx="10925175" cy="1357313"/>
          </a:xfrm>
        </p:spPr>
        <p:txBody>
          <a:bodyPr/>
          <a:lstStyle/>
          <a:p>
            <a:r>
              <a:rPr lang="en-US"/>
              <a:t>Examples of curriculum links</a:t>
            </a:r>
            <a:br>
              <a:rPr lang="en-US"/>
            </a:br>
            <a:r>
              <a:rPr lang="en-US"/>
              <a:t> 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4AF6C5-FAA0-427E-B45E-F8A0911D8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875" y="133985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b="1"/>
              <a:t>Geography</a:t>
            </a:r>
          </a:p>
          <a:p>
            <a:pPr marL="0" indent="0">
              <a:buNone/>
            </a:pPr>
            <a:r>
              <a:rPr lang="en-US"/>
              <a:t>Measurements such as temperatures, distances such as lengths of rivers and heights of mountains and grid references</a:t>
            </a:r>
          </a:p>
          <a:p>
            <a:pPr marL="0" indent="0">
              <a:buNone/>
            </a:pPr>
            <a:r>
              <a:rPr lang="en-US" b="1"/>
              <a:t>History </a:t>
            </a:r>
          </a:p>
          <a:p>
            <a:pPr marL="0" indent="0">
              <a:buNone/>
            </a:pPr>
            <a:r>
              <a:rPr lang="en-US"/>
              <a:t>Timelines and durations of historical periods</a:t>
            </a:r>
          </a:p>
          <a:p>
            <a:pPr marL="0" indent="0">
              <a:buNone/>
            </a:pPr>
            <a:r>
              <a:rPr lang="en-US" b="1"/>
              <a:t>Science</a:t>
            </a:r>
          </a:p>
          <a:p>
            <a:pPr marL="0" indent="0">
              <a:buNone/>
            </a:pPr>
            <a:r>
              <a:rPr lang="en-US"/>
              <a:t>Presenting and interpret data in tables, charts and graphs, identifying patterns and measuring.</a:t>
            </a:r>
          </a:p>
          <a:p>
            <a:pPr marL="0" indent="0">
              <a:buNone/>
            </a:pPr>
            <a:endParaRPr lang="en-GB" b="1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425064-9806-4193-960A-DA480C17C4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25" y="80962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2951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7AECD-B1E6-4394-B7E8-6460E95B6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E718457-99B0-40E3-808F-81826B99C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92004503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81BF6-9978-4861-911B-63D4E8AA8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46796" y="113122"/>
            <a:ext cx="3407004" cy="2083323"/>
          </a:xfrm>
        </p:spPr>
        <p:txBody>
          <a:bodyPr>
            <a:normAutofit fontScale="90000"/>
          </a:bodyPr>
          <a:lstStyle/>
          <a:p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br>
              <a:rPr lang="en-US"/>
            </a:br>
            <a:r>
              <a:rPr lang="en-US" b="1"/>
              <a:t>Top Ten Tips for using Mathletics to support your child’s learning at home.</a:t>
            </a:r>
            <a:endParaRPr lang="en-GB" b="1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0E7139E-6F10-4D28-B3D7-20C36135C5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7720552" cy="6858000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E53BEF9-EC95-4C22-A9D8-58BADDA298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313" y="0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83925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5506CC-B9F5-4D0C-A5C4-5079E4B74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121" y="80962"/>
            <a:ext cx="11165264" cy="1438274"/>
          </a:xfrm>
        </p:spPr>
        <p:txBody>
          <a:bodyPr/>
          <a:lstStyle/>
          <a:p>
            <a:r>
              <a:rPr lang="en-US" b="1"/>
              <a:t>How to support your child at home. </a:t>
            </a:r>
            <a:endParaRPr lang="en-GB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992D5-F02F-4A8A-9052-C193AF970E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Positive attitude to the maths learning. </a:t>
            </a:r>
          </a:p>
          <a:p>
            <a:r>
              <a:rPr lang="en-US"/>
              <a:t>Use everyday opportunities to </a:t>
            </a:r>
            <a:r>
              <a:rPr lang="en-US" err="1"/>
              <a:t>practise</a:t>
            </a:r>
            <a:r>
              <a:rPr lang="en-US"/>
              <a:t> maths skills.</a:t>
            </a:r>
          </a:p>
          <a:p>
            <a:r>
              <a:rPr lang="en-US"/>
              <a:t>Praise the process and not just a correct answer. </a:t>
            </a:r>
          </a:p>
          <a:p>
            <a:r>
              <a:rPr lang="en-US"/>
              <a:t>Find the logic in what they are saying!</a:t>
            </a:r>
          </a:p>
          <a:p>
            <a:r>
              <a:rPr lang="en-US"/>
              <a:t>No “wrong” strategy (if it gets the right answer!) • BUT some strategies more helpful than others! </a:t>
            </a:r>
          </a:p>
          <a:p>
            <a:r>
              <a:rPr lang="en-US"/>
              <a:t>Use powerful questions when exploring maths problems. • Praise deep thinking skills rather than speed. </a:t>
            </a:r>
          </a:p>
          <a:p>
            <a:r>
              <a:rPr lang="en-US"/>
              <a:t>Embrace the mistakes!</a:t>
            </a:r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8779B9-D1CC-4A7F-AD66-43B9440D03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25" y="80962"/>
            <a:ext cx="38766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41197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856D2-4737-4B2D-B5FC-79B2DB819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61925"/>
            <a:ext cx="10982325" cy="1528763"/>
          </a:xfrm>
        </p:spPr>
        <p:txBody>
          <a:bodyPr/>
          <a:lstStyle/>
          <a:p>
            <a:r>
              <a:rPr lang="en-US" b="1"/>
              <a:t>Practical ways to support your child </a:t>
            </a:r>
            <a:br>
              <a:rPr lang="en-US" b="1"/>
            </a:br>
            <a:r>
              <a:rPr lang="en-US" b="1"/>
              <a:t>at home.</a:t>
            </a:r>
            <a:endParaRPr lang="en-GB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00EB8-F4B1-46B9-83E1-E92C9DB64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76425"/>
            <a:ext cx="10744200" cy="4300538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US" err="1"/>
              <a:t>Practise</a:t>
            </a:r>
            <a:r>
              <a:rPr lang="en-US"/>
              <a:t> number bonds to different amounts e.g. 10, 20, 50, 100. </a:t>
            </a:r>
          </a:p>
          <a:p>
            <a:r>
              <a:rPr lang="en-US"/>
              <a:t>Using practical resources. </a:t>
            </a:r>
            <a:endParaRPr lang="en-US">
              <a:ea typeface="Calibri"/>
              <a:cs typeface="Calibri"/>
            </a:endParaRPr>
          </a:p>
          <a:p>
            <a:r>
              <a:rPr lang="en-US"/>
              <a:t>Counting in different amounts e.g. 2s, 5s, 8s.</a:t>
            </a:r>
            <a:endParaRPr lang="en-US">
              <a:ea typeface="Calibri"/>
              <a:cs typeface="Calibri"/>
            </a:endParaRPr>
          </a:p>
          <a:p>
            <a:r>
              <a:rPr lang="en-US" err="1"/>
              <a:t>Recognising</a:t>
            </a:r>
            <a:r>
              <a:rPr lang="en-US"/>
              <a:t> coins, making different amounts and finding change. </a:t>
            </a:r>
            <a:endParaRPr lang="en-US">
              <a:ea typeface="Calibri"/>
              <a:cs typeface="Calibri"/>
            </a:endParaRPr>
          </a:p>
          <a:p>
            <a:r>
              <a:rPr lang="en-US"/>
              <a:t>Looking at shapes in the real world and discussing properties. </a:t>
            </a:r>
            <a:endParaRPr lang="en-US">
              <a:ea typeface="Calibri"/>
              <a:cs typeface="Calibri"/>
            </a:endParaRPr>
          </a:p>
          <a:p>
            <a:r>
              <a:rPr lang="en-US"/>
              <a:t>Cooking- weighing and measuring different ingredients. </a:t>
            </a:r>
            <a:endParaRPr lang="en-US">
              <a:ea typeface="Calibri"/>
              <a:cs typeface="Calibri"/>
            </a:endParaRPr>
          </a:p>
          <a:p>
            <a:r>
              <a:rPr lang="en-US"/>
              <a:t>Relating time to daily routines and telling the time – analogue and digital. </a:t>
            </a:r>
            <a:endParaRPr lang="en-US">
              <a:ea typeface="Calibri"/>
              <a:cs typeface="Calibri"/>
            </a:endParaRPr>
          </a:p>
          <a:p>
            <a:r>
              <a:rPr lang="en-US"/>
              <a:t> Sitting with your child each week whilst completing homework for discussion. </a:t>
            </a:r>
            <a:endParaRPr lang="en-US">
              <a:ea typeface="Calibri"/>
              <a:cs typeface="Calibri"/>
            </a:endParaRPr>
          </a:p>
          <a:p>
            <a:r>
              <a:rPr lang="en-US"/>
              <a:t>Count as you go up/downstairs – count in 2s, 3s, 4s etc. It doesn’t have to be 1 step! </a:t>
            </a:r>
            <a:endParaRPr lang="en-US">
              <a:ea typeface="Calibri"/>
              <a:cs typeface="Calibri"/>
            </a:endParaRPr>
          </a:p>
          <a:p>
            <a:r>
              <a:rPr lang="en-US"/>
              <a:t>Set them open challenges, such as: The answer is 18, what is the question? </a:t>
            </a:r>
            <a:endParaRPr lang="en-US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32CECD-8841-4488-828E-D5566D5ECA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3947" y="-2832"/>
            <a:ext cx="3578054" cy="1325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71611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5EAF7-C0B9-9A87-CCC2-D1D9FAC48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a typeface="Calibri Light"/>
                <a:cs typeface="Calibri Light"/>
              </a:rPr>
              <a:t>Any questions?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EF5DD-8170-99FF-23F6-895ACB13DD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ea typeface="Calibri"/>
                <a:cs typeface="Calibri"/>
              </a:rPr>
              <a:t>Please add them to a </a:t>
            </a:r>
            <a:r>
              <a:rPr lang="en-US" err="1">
                <a:ea typeface="Calibri"/>
                <a:cs typeface="Calibri"/>
              </a:rPr>
              <a:t>post-it</a:t>
            </a:r>
            <a:r>
              <a:rPr lang="en-US">
                <a:ea typeface="Calibri"/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21052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B6D83F2762AAC46BA006F5F0CFE2318" ma:contentTypeVersion="20" ma:contentTypeDescription="Create a new document." ma:contentTypeScope="" ma:versionID="e1a4f8e6e6361c3b75870e5b1fffd840">
  <xsd:schema xmlns:xsd="http://www.w3.org/2001/XMLSchema" xmlns:xs="http://www.w3.org/2001/XMLSchema" xmlns:p="http://schemas.microsoft.com/office/2006/metadata/properties" xmlns:ns2="c33964d2-6d9a-4247-9884-90d18e3fe564" xmlns:ns3="4f980095-c64f-4200-a35e-582792c15d1b" targetNamespace="http://schemas.microsoft.com/office/2006/metadata/properties" ma:root="true" ma:fieldsID="6bc618e92632e735936828fef85f9a49" ns2:_="" ns3:_="">
    <xsd:import namespace="c33964d2-6d9a-4247-9884-90d18e3fe564"/>
    <xsd:import namespace="4f980095-c64f-4200-a35e-582792c15d1b"/>
    <xsd:element name="properties">
      <xsd:complexType>
        <xsd:sequence>
          <xsd:element name="documentManagement">
            <xsd:complexType>
              <xsd:all>
                <xsd:element ref="ns2:CloudMigratorOriginId" minOccurs="0"/>
                <xsd:element ref="ns2:FileHash" minOccurs="0"/>
                <xsd:element ref="ns2:CloudMigratorVersion" minOccurs="0"/>
                <xsd:element ref="ns2:UniqueSourceRef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Note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3964d2-6d9a-4247-9884-90d18e3fe564" elementFormDefault="qualified">
    <xsd:import namespace="http://schemas.microsoft.com/office/2006/documentManagement/types"/>
    <xsd:import namespace="http://schemas.microsoft.com/office/infopath/2007/PartnerControls"/>
    <xsd:element name="CloudMigratorOriginId" ma:index="8" nillable="true" ma:displayName="CloudMigratorOriginId" ma:description="" ma:internalName="CloudMigratorOriginId">
      <xsd:simpleType>
        <xsd:restriction base="dms:Note">
          <xsd:maxLength value="255"/>
        </xsd:restriction>
      </xsd:simpleType>
    </xsd:element>
    <xsd:element name="FileHash" ma:index="9" nillable="true" ma:displayName="FileHash" ma:description="" ma:internalName="FileHash">
      <xsd:simpleType>
        <xsd:restriction base="dms:Note">
          <xsd:maxLength value="255"/>
        </xsd:restriction>
      </xsd:simpleType>
    </xsd:element>
    <xsd:element name="CloudMigratorVersion" ma:index="10" nillable="true" ma:displayName="CloudMigratorVersion" ma:description="" ma:internalName="CloudMigratorVersion">
      <xsd:simpleType>
        <xsd:restriction base="dms:Note">
          <xsd:maxLength value="255"/>
        </xsd:restriction>
      </xsd:simpleType>
    </xsd:element>
    <xsd:element name="UniqueSourceRef" ma:index="11" nillable="true" ma:displayName="UniqueSourceRef" ma:description="" ma:internalName="UniqueSourceRef">
      <xsd:simpleType>
        <xsd:restriction base="dms:Note">
          <xsd:maxLength value="255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00048f24-a0d2-4b03-a8df-6277a0d6c75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  <xsd:element name="Notes" ma:index="26" nillable="true" ma:displayName="Notes" ma:description="Resources up until Wednesday to use as and when." ma:format="Dropdown" ma:internalName="Notes">
      <xsd:simpleType>
        <xsd:restriction base="dms:Note">
          <xsd:maxLength value="255"/>
        </xsd:restriction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980095-c64f-4200-a35e-582792c15d1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4f79f342-5b2a-4548-9d29-539efabc60a7}" ma:internalName="TaxCatchAll" ma:showField="CatchAllData" ma:web="4f980095-c64f-4200-a35e-582792c15d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33964d2-6d9a-4247-9884-90d18e3fe564">
      <Terms xmlns="http://schemas.microsoft.com/office/infopath/2007/PartnerControls"/>
    </lcf76f155ced4ddcb4097134ff3c332f>
    <TaxCatchAll xmlns="4f980095-c64f-4200-a35e-582792c15d1b" xsi:nil="true"/>
    <FileHash xmlns="c33964d2-6d9a-4247-9884-90d18e3fe564" xsi:nil="true"/>
    <UniqueSourceRef xmlns="c33964d2-6d9a-4247-9884-90d18e3fe564" xsi:nil="true"/>
    <Notes xmlns="c33964d2-6d9a-4247-9884-90d18e3fe564" xsi:nil="true"/>
    <CloudMigratorVersion xmlns="c33964d2-6d9a-4247-9884-90d18e3fe564" xsi:nil="true"/>
    <CloudMigratorOriginId xmlns="c33964d2-6d9a-4247-9884-90d18e3fe564" xsi:nil="true"/>
  </documentManagement>
</p:properties>
</file>

<file path=customXml/itemProps1.xml><?xml version="1.0" encoding="utf-8"?>
<ds:datastoreItem xmlns:ds="http://schemas.openxmlformats.org/officeDocument/2006/customXml" ds:itemID="{CD6E78D0-4C55-472E-97E6-5603FB2BF31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9A244FB-D2ED-4C08-9B76-6710DAF78D06}">
  <ds:schemaRefs>
    <ds:schemaRef ds:uri="4f980095-c64f-4200-a35e-582792c15d1b"/>
    <ds:schemaRef ds:uri="c33964d2-6d9a-4247-9884-90d18e3fe56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59169AC2-3EA8-46D0-8B1D-AF5C7DD2ADBA}">
  <ds:schemaRefs>
    <ds:schemaRef ds:uri="http://schemas.microsoft.com/office/2006/metadata/properties"/>
    <ds:schemaRef ds:uri="c33964d2-6d9a-4247-9884-90d18e3fe564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4f980095-c64f-4200-a35e-582792c15d1b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2505</Words>
  <Application>Microsoft Office PowerPoint</Application>
  <PresentationFormat>Widescreen</PresentationFormat>
  <Paragraphs>280</Paragraphs>
  <Slides>55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6" baseType="lpstr">
      <vt:lpstr>Office Theme</vt:lpstr>
      <vt:lpstr>PowerPoint Presentation</vt:lpstr>
      <vt:lpstr>How is our curriculum organised?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Aims</vt:lpstr>
      <vt:lpstr>Our maths’ vision</vt:lpstr>
      <vt:lpstr>Our maths ethos</vt:lpstr>
      <vt:lpstr>PowerPoint Presentation</vt:lpstr>
      <vt:lpstr>Fluency</vt:lpstr>
      <vt:lpstr>Reasoning</vt:lpstr>
      <vt:lpstr>Without doing the calculations, decide whether the answers to the following would be between 500 and 550. </vt:lpstr>
      <vt:lpstr>Without doing the calculations, decide whether the answers to the following would be between 500 and 550. </vt:lpstr>
      <vt:lpstr>What skills did you use when answering the question?​ </vt:lpstr>
      <vt:lpstr>What did you do?​</vt:lpstr>
      <vt:lpstr>Did you use any mathematical  language? </vt:lpstr>
      <vt:lpstr>Reasoning prompts</vt:lpstr>
      <vt:lpstr>What’s the same, what’s different? </vt:lpstr>
      <vt:lpstr>Convince me/how do we know that… </vt:lpstr>
      <vt:lpstr>Always, sometimes, never </vt:lpstr>
      <vt:lpstr>Collaboration</vt:lpstr>
      <vt:lpstr>Problem-solving</vt:lpstr>
      <vt:lpstr>Our scheme</vt:lpstr>
      <vt:lpstr>CPA approach </vt:lpstr>
      <vt:lpstr>Examples are:</vt:lpstr>
      <vt:lpstr>Calculation policy</vt:lpstr>
      <vt:lpstr>Policy example in multiplication</vt:lpstr>
      <vt:lpstr>Policy example in multiplication</vt:lpstr>
      <vt:lpstr>Policy example in multiplication</vt:lpstr>
      <vt:lpstr>What does maths look like in EYFS?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Assessment</vt:lpstr>
      <vt:lpstr>What is the multiplication tables  check?</vt:lpstr>
      <vt:lpstr>Our multiplication timetable</vt:lpstr>
      <vt:lpstr>How to practise multiplication tables on Times Table Rockstars. https://www.youtube.com/watch?v=-ZxZbRVvbYM  </vt:lpstr>
      <vt:lpstr>How to practise multiplication tables on Times Table Rockstars  </vt:lpstr>
      <vt:lpstr>How to practise multiplication tables</vt:lpstr>
      <vt:lpstr>How we support SEND pupils</vt:lpstr>
      <vt:lpstr>How we challenge pupils in school</vt:lpstr>
      <vt:lpstr>Examples of curriculum links  </vt:lpstr>
      <vt:lpstr>PowerPoint Presentation</vt:lpstr>
      <vt:lpstr>         Top Ten Tips for using Mathletics to support your child’s learning at home.</vt:lpstr>
      <vt:lpstr>How to support your child at home. </vt:lpstr>
      <vt:lpstr>Practical ways to support your child  at home.</vt:lpstr>
      <vt:lpstr>Any 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Vanessa Laws</dc:creator>
  <cp:lastModifiedBy>Richard Street</cp:lastModifiedBy>
  <cp:revision>85</cp:revision>
  <dcterms:created xsi:type="dcterms:W3CDTF">2024-11-23T17:23:03Z</dcterms:created>
  <dcterms:modified xsi:type="dcterms:W3CDTF">2024-12-06T10:47:51Z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0x010100DB6D83F2762AAC46BA006F5F0CFE2318</vt:lpwstr>
  </property>
  <property fmtid="{D5CDD505-2E9C-101B-9397-08002B2CF9AE}" pid="3" name="MediaServiceImageTags">
    <vt:lpwstr/>
  </property>
</Properties>
</file>