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486" r:id="rId11"/>
    <p:sldId id="504" r:id="rId12"/>
    <p:sldId id="510" r:id="rId13"/>
    <p:sldId id="509" r:id="rId14"/>
    <p:sldId id="501" r:id="rId15"/>
    <p:sldId id="457" r:id="rId16"/>
    <p:sldId id="496" r:id="rId17"/>
    <p:sldId id="502" r:id="rId18"/>
    <p:sldId id="505" r:id="rId19"/>
    <p:sldId id="497" r:id="rId20"/>
    <p:sldId id="506" r:id="rId21"/>
    <p:sldId id="507" r:id="rId22"/>
    <p:sldId id="508" r:id="rId23"/>
    <p:sldId id="511" r:id="rId24"/>
    <p:sldId id="512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  <p:cmAuthor id="2" name="Louise Collinson" initials="LC" lastIdx="2" clrIdx="1">
    <p:extLst>
      <p:ext uri="{19B8F6BF-5375-455C-9EA6-DF929625EA0E}">
        <p15:presenceInfo xmlns:p15="http://schemas.microsoft.com/office/powerpoint/2012/main" userId="Louise Collinso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8" d="100"/>
          <a:sy n="88" d="100"/>
        </p:scale>
        <p:origin x="133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8FDCC21B-85DF-4D4A-B380-74C4953E1080}"/>
    <pc:docChg chg="custSel modSld">
      <pc:chgData name="James Clegg" userId="c6df1435-7a36-4b38-be4d-16e68e91152f" providerId="ADAL" clId="{8FDCC21B-85DF-4D4A-B380-74C4953E1080}" dt="2021-02-25T10:25:53.490" v="14"/>
      <pc:docMkLst>
        <pc:docMk/>
      </pc:docMkLst>
      <pc:sldChg chg="modTransition">
        <pc:chgData name="James Clegg" userId="c6df1435-7a36-4b38-be4d-16e68e91152f" providerId="ADAL" clId="{8FDCC21B-85DF-4D4A-B380-74C4953E1080}" dt="2021-02-25T10:25:53.490" v="14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8FDCC21B-85DF-4D4A-B380-74C4953E1080}" dt="2021-02-25T10:25:53.490" v="14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8FDCC21B-85DF-4D4A-B380-74C4953E1080}" dt="2021-02-25T10:25:53.490" v="14"/>
        <pc:sldMkLst>
          <pc:docMk/>
          <pc:sldMk cId="292426147" sldId="316"/>
        </pc:sldMkLst>
        <pc:picChg chg="del">
          <ac:chgData name="James Clegg" userId="c6df1435-7a36-4b38-be4d-16e68e91152f" providerId="ADAL" clId="{8FDCC21B-85DF-4D4A-B380-74C4953E1080}" dt="2021-02-25T10:24:41.123" v="4" actId="478"/>
          <ac:picMkLst>
            <pc:docMk/>
            <pc:sldMk cId="292426147" sldId="31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FDCC21B-85DF-4D4A-B380-74C4953E1080}" dt="2021-02-25T10:25:53.490" v="14"/>
        <pc:sldMkLst>
          <pc:docMk/>
          <pc:sldMk cId="954360568" sldId="457"/>
        </pc:sldMkLst>
        <pc:picChg chg="del">
          <ac:chgData name="James Clegg" userId="c6df1435-7a36-4b38-be4d-16e68e91152f" providerId="ADAL" clId="{8FDCC21B-85DF-4D4A-B380-74C4953E1080}" dt="2021-02-25T10:24:43.984" v="5" actId="478"/>
          <ac:picMkLst>
            <pc:docMk/>
            <pc:sldMk cId="954360568" sldId="45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FDCC21B-85DF-4D4A-B380-74C4953E1080}" dt="2021-02-25T10:25:53.490" v="14"/>
        <pc:sldMkLst>
          <pc:docMk/>
          <pc:sldMk cId="3107021364" sldId="465"/>
        </pc:sldMkLst>
        <pc:picChg chg="del">
          <ac:chgData name="James Clegg" userId="c6df1435-7a36-4b38-be4d-16e68e91152f" providerId="ADAL" clId="{8FDCC21B-85DF-4D4A-B380-74C4953E1080}" dt="2021-02-25T10:25:45.713" v="13" actId="478"/>
          <ac:picMkLst>
            <pc:docMk/>
            <pc:sldMk cId="3107021364" sldId="46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FDCC21B-85DF-4D4A-B380-74C4953E1080}" dt="2021-02-25T10:25:53.490" v="14"/>
        <pc:sldMkLst>
          <pc:docMk/>
          <pc:sldMk cId="1917967212" sldId="486"/>
        </pc:sldMkLst>
        <pc:picChg chg="del">
          <ac:chgData name="James Clegg" userId="c6df1435-7a36-4b38-be4d-16e68e91152f" providerId="ADAL" clId="{8FDCC21B-85DF-4D4A-B380-74C4953E1080}" dt="2021-02-25T10:24:28.983" v="0" actId="478"/>
          <ac:picMkLst>
            <pc:docMk/>
            <pc:sldMk cId="1917967212" sldId="486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FDCC21B-85DF-4D4A-B380-74C4953E1080}" dt="2021-02-25T10:25:53.490" v="14"/>
        <pc:sldMkLst>
          <pc:docMk/>
          <pc:sldMk cId="899797481" sldId="496"/>
        </pc:sldMkLst>
        <pc:picChg chg="del">
          <ac:chgData name="James Clegg" userId="c6df1435-7a36-4b38-be4d-16e68e91152f" providerId="ADAL" clId="{8FDCC21B-85DF-4D4A-B380-74C4953E1080}" dt="2021-02-25T10:24:46.884" v="6" actId="478"/>
          <ac:picMkLst>
            <pc:docMk/>
            <pc:sldMk cId="899797481" sldId="496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FDCC21B-85DF-4D4A-B380-74C4953E1080}" dt="2021-02-25T10:25:53.490" v="14"/>
        <pc:sldMkLst>
          <pc:docMk/>
          <pc:sldMk cId="3580524129" sldId="497"/>
        </pc:sldMkLst>
        <pc:picChg chg="del">
          <ac:chgData name="James Clegg" userId="c6df1435-7a36-4b38-be4d-16e68e91152f" providerId="ADAL" clId="{8FDCC21B-85DF-4D4A-B380-74C4953E1080}" dt="2021-02-25T10:24:56.410" v="9" actId="478"/>
          <ac:picMkLst>
            <pc:docMk/>
            <pc:sldMk cId="3580524129" sldId="49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FDCC21B-85DF-4D4A-B380-74C4953E1080}" dt="2021-02-25T10:25:53.490" v="14"/>
        <pc:sldMkLst>
          <pc:docMk/>
          <pc:sldMk cId="3893780275" sldId="501"/>
        </pc:sldMkLst>
        <pc:picChg chg="del">
          <ac:chgData name="James Clegg" userId="c6df1435-7a36-4b38-be4d-16e68e91152f" providerId="ADAL" clId="{8FDCC21B-85DF-4D4A-B380-74C4953E1080}" dt="2021-02-25T10:24:37.294" v="3" actId="478"/>
          <ac:picMkLst>
            <pc:docMk/>
            <pc:sldMk cId="3893780275" sldId="501"/>
            <ac:picMk id="1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FDCC21B-85DF-4D4A-B380-74C4953E1080}" dt="2021-02-25T10:25:53.490" v="14"/>
        <pc:sldMkLst>
          <pc:docMk/>
          <pc:sldMk cId="3650491583" sldId="502"/>
        </pc:sldMkLst>
        <pc:picChg chg="del">
          <ac:chgData name="James Clegg" userId="c6df1435-7a36-4b38-be4d-16e68e91152f" providerId="ADAL" clId="{8FDCC21B-85DF-4D4A-B380-74C4953E1080}" dt="2021-02-25T10:24:50.248" v="7" actId="478"/>
          <ac:picMkLst>
            <pc:docMk/>
            <pc:sldMk cId="3650491583" sldId="502"/>
            <ac:picMk id="6" creationId="{00000000-0000-0000-0000-000000000000}"/>
          </ac:picMkLst>
        </pc:picChg>
      </pc:sldChg>
      <pc:sldChg chg="modTransition">
        <pc:chgData name="James Clegg" userId="c6df1435-7a36-4b38-be4d-16e68e91152f" providerId="ADAL" clId="{8FDCC21B-85DF-4D4A-B380-74C4953E1080}" dt="2021-02-25T10:25:53.490" v="14"/>
        <pc:sldMkLst>
          <pc:docMk/>
          <pc:sldMk cId="3939908076" sldId="503"/>
        </pc:sldMkLst>
      </pc:sldChg>
      <pc:sldChg chg="delSp modTransition delAnim">
        <pc:chgData name="James Clegg" userId="c6df1435-7a36-4b38-be4d-16e68e91152f" providerId="ADAL" clId="{8FDCC21B-85DF-4D4A-B380-74C4953E1080}" dt="2021-02-25T10:25:53.490" v="14"/>
        <pc:sldMkLst>
          <pc:docMk/>
          <pc:sldMk cId="3380238951" sldId="504"/>
        </pc:sldMkLst>
        <pc:picChg chg="del">
          <ac:chgData name="James Clegg" userId="c6df1435-7a36-4b38-be4d-16e68e91152f" providerId="ADAL" clId="{8FDCC21B-85DF-4D4A-B380-74C4953E1080}" dt="2021-02-25T10:24:31.493" v="1" actId="478"/>
          <ac:picMkLst>
            <pc:docMk/>
            <pc:sldMk cId="3380238951" sldId="50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FDCC21B-85DF-4D4A-B380-74C4953E1080}" dt="2021-02-25T10:25:53.490" v="14"/>
        <pc:sldMkLst>
          <pc:docMk/>
          <pc:sldMk cId="2357922491" sldId="505"/>
        </pc:sldMkLst>
        <pc:picChg chg="del">
          <ac:chgData name="James Clegg" userId="c6df1435-7a36-4b38-be4d-16e68e91152f" providerId="ADAL" clId="{8FDCC21B-85DF-4D4A-B380-74C4953E1080}" dt="2021-02-25T10:24:53.233" v="8" actId="478"/>
          <ac:picMkLst>
            <pc:docMk/>
            <pc:sldMk cId="2357922491" sldId="505"/>
            <ac:picMk id="4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FDCC21B-85DF-4D4A-B380-74C4953E1080}" dt="2021-02-25T10:25:53.490" v="14"/>
        <pc:sldMkLst>
          <pc:docMk/>
          <pc:sldMk cId="1698059439" sldId="506"/>
        </pc:sldMkLst>
        <pc:picChg chg="del">
          <ac:chgData name="James Clegg" userId="c6df1435-7a36-4b38-be4d-16e68e91152f" providerId="ADAL" clId="{8FDCC21B-85DF-4D4A-B380-74C4953E1080}" dt="2021-02-25T10:24:59.543" v="10" actId="478"/>
          <ac:picMkLst>
            <pc:docMk/>
            <pc:sldMk cId="1698059439" sldId="506"/>
            <ac:picMk id="2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FDCC21B-85DF-4D4A-B380-74C4953E1080}" dt="2021-02-25T10:25:53.490" v="14"/>
        <pc:sldMkLst>
          <pc:docMk/>
          <pc:sldMk cId="324290374" sldId="507"/>
        </pc:sldMkLst>
        <pc:picChg chg="del">
          <ac:chgData name="James Clegg" userId="c6df1435-7a36-4b38-be4d-16e68e91152f" providerId="ADAL" clId="{8FDCC21B-85DF-4D4A-B380-74C4953E1080}" dt="2021-02-25T10:25:02.782" v="11" actId="478"/>
          <ac:picMkLst>
            <pc:docMk/>
            <pc:sldMk cId="324290374" sldId="507"/>
            <ac:picMk id="2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FDCC21B-85DF-4D4A-B380-74C4953E1080}" dt="2021-02-25T10:25:53.490" v="14"/>
        <pc:sldMkLst>
          <pc:docMk/>
          <pc:sldMk cId="885681711" sldId="508"/>
        </pc:sldMkLst>
        <pc:picChg chg="del">
          <ac:chgData name="James Clegg" userId="c6df1435-7a36-4b38-be4d-16e68e91152f" providerId="ADAL" clId="{8FDCC21B-85DF-4D4A-B380-74C4953E1080}" dt="2021-02-25T10:25:40.979" v="12" actId="478"/>
          <ac:picMkLst>
            <pc:docMk/>
            <pc:sldMk cId="885681711" sldId="508"/>
            <ac:picMk id="1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FDCC21B-85DF-4D4A-B380-74C4953E1080}" dt="2021-02-25T10:25:53.490" v="14"/>
        <pc:sldMkLst>
          <pc:docMk/>
          <pc:sldMk cId="3515898775" sldId="509"/>
        </pc:sldMkLst>
        <pc:picChg chg="del">
          <ac:chgData name="James Clegg" userId="c6df1435-7a36-4b38-be4d-16e68e91152f" providerId="ADAL" clId="{8FDCC21B-85DF-4D4A-B380-74C4953E1080}" dt="2021-02-25T10:24:34.187" v="2" actId="478"/>
          <ac:picMkLst>
            <pc:docMk/>
            <pc:sldMk cId="3515898775" sldId="509"/>
            <ac:picMk id="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28/02/2021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0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2515288"/>
              </p:ext>
            </p:extLst>
          </p:nvPr>
        </p:nvGraphicFramePr>
        <p:xfrm>
          <a:off x="1336671" y="1622841"/>
          <a:ext cx="609599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">
                  <a:extLst>
                    <a:ext uri="{9D8B030D-6E8A-4147-A177-3AD203B41FA5}">
                      <a16:colId xmlns:a16="http://schemas.microsoft.com/office/drawing/2014/main" val="3208376458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826916645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859449919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631192934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126603766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03191665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491844510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202046715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2573654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2357059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6956515"/>
              </p:ext>
            </p:extLst>
          </p:nvPr>
        </p:nvGraphicFramePr>
        <p:xfrm>
          <a:off x="1450320" y="3678320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294976444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4265239494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2695685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28235221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6898567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365279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030732"/>
                  </a:ext>
                </a:extLst>
              </a:tr>
            </a:tbl>
          </a:graphicData>
        </a:graphic>
      </p:graphicFrame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657" y="4971720"/>
            <a:ext cx="488551" cy="47328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320" y="4971720"/>
            <a:ext cx="488551" cy="47328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719" y="5348809"/>
            <a:ext cx="488551" cy="47328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017" y="4836317"/>
            <a:ext cx="488551" cy="47328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5992" y="5309601"/>
            <a:ext cx="488551" cy="47328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239" y="5396907"/>
            <a:ext cx="488551" cy="47328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8077" y="5292597"/>
            <a:ext cx="488551" cy="47328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639" y="4875525"/>
            <a:ext cx="488551" cy="47328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037" y="5529239"/>
            <a:ext cx="488551" cy="47328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5111" y="5585451"/>
            <a:ext cx="488551" cy="47328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63C1415-A4B2-4723-82FF-0804F4E6722E}"/>
              </a:ext>
            </a:extLst>
          </p:cNvPr>
          <p:cNvSpPr txBox="1"/>
          <p:nvPr/>
        </p:nvSpPr>
        <p:spPr>
          <a:xfrm>
            <a:off x="668983" y="540089"/>
            <a:ext cx="7846871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a) What fraction of the bar is shaded?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       b) Write the ratio of shaded to non-shaded parts.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2)    a) What fraction of the bar is not shaded?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       b) Write the ratio of non-shaded to shaded parts.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3)    What is the ratio of bees to spiders?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</a:p>
        </p:txBody>
      </p:sp>
    </p:spTree>
    <p:extLst>
      <p:ext uri="{BB962C8B-B14F-4D97-AF65-F5344CB8AC3E}">
        <p14:creationId xmlns:p14="http://schemas.microsoft.com/office/powerpoint/2010/main" val="19179672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8983" y="540089"/>
            <a:ext cx="7846871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a) What fraction of the bar is shaded?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       b) Write the ratio of shaded to non-shaded parts.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2)    a) What fraction of the bar is not shaded?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       b) Write the ratio of non-shaded to shaded parts.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3)    What is the ratio of bees to spiders?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2515288"/>
              </p:ext>
            </p:extLst>
          </p:nvPr>
        </p:nvGraphicFramePr>
        <p:xfrm>
          <a:off x="1336671" y="1622841"/>
          <a:ext cx="609599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">
                  <a:extLst>
                    <a:ext uri="{9D8B030D-6E8A-4147-A177-3AD203B41FA5}">
                      <a16:colId xmlns:a16="http://schemas.microsoft.com/office/drawing/2014/main" val="3208376458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826916645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859449919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631192934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126603766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03191665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491844510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202046715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2573654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2357059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6956515"/>
              </p:ext>
            </p:extLst>
          </p:nvPr>
        </p:nvGraphicFramePr>
        <p:xfrm>
          <a:off x="1450320" y="3678320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294976444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4265239494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2695685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28235221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6898567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365279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030732"/>
                  </a:ext>
                </a:extLst>
              </a:tr>
            </a:tbl>
          </a:graphicData>
        </a:graphic>
      </p:graphicFrame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657" y="4971720"/>
            <a:ext cx="488551" cy="47328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320" y="4971720"/>
            <a:ext cx="488551" cy="47328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719" y="5348809"/>
            <a:ext cx="488551" cy="47328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017" y="4836317"/>
            <a:ext cx="488551" cy="47328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5992" y="5309601"/>
            <a:ext cx="488551" cy="47328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239" y="5396907"/>
            <a:ext cx="488551" cy="47328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8077" y="5292597"/>
            <a:ext cx="488551" cy="47328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639" y="4875525"/>
            <a:ext cx="488551" cy="47328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037" y="5529239"/>
            <a:ext cx="488551" cy="47328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5111" y="5585451"/>
            <a:ext cx="488551" cy="47328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6146572" y="362400"/>
                <a:ext cx="502422" cy="6708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6572" y="362400"/>
                <a:ext cx="502422" cy="67082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3786628" y="1979633"/>
            <a:ext cx="10867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 to 5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550183" y="2348984"/>
                <a:ext cx="502422" cy="6708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0183" y="2348984"/>
                <a:ext cx="502422" cy="67082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3804688" y="4032475"/>
            <a:ext cx="10867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 to 5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478949" y="5174000"/>
            <a:ext cx="10867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 to 6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80238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5727" y="1254034"/>
            <a:ext cx="698427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L.C. Can I use the ratio symbol? </a:t>
            </a:r>
          </a:p>
          <a:p>
            <a:endParaRPr lang="en-US" sz="2800" dirty="0"/>
          </a:p>
          <a:p>
            <a:r>
              <a:rPr lang="en-US" sz="2800" dirty="0" smtClean="0"/>
              <a:t>Toolkit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9323035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74663-EC6C-0940-8525-4F096AD7946E}"/>
              </a:ext>
            </a:extLst>
          </p:cNvPr>
          <p:cNvSpPr txBox="1"/>
          <p:nvPr/>
        </p:nvSpPr>
        <p:spPr>
          <a:xfrm>
            <a:off x="767817" y="2031496"/>
            <a:ext cx="806787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For every        red counters, there are        yellow counters.</a:t>
            </a:r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The ratio of red counters to yellow counters is        :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The ratio of yellow counters to red counters is         :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674141" y="3698682"/>
            <a:ext cx="1393496" cy="399250"/>
            <a:chOff x="5827201" y="4339004"/>
            <a:chExt cx="1235794" cy="399250"/>
          </a:xfrm>
        </p:grpSpPr>
        <p:sp>
          <p:nvSpPr>
            <p:cNvPr id="5" name="Oval 4"/>
            <p:cNvSpPr/>
            <p:nvPr/>
          </p:nvSpPr>
          <p:spPr>
            <a:xfrm>
              <a:off x="5827201" y="4339004"/>
              <a:ext cx="365694" cy="39925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  <p:sp>
          <p:nvSpPr>
            <p:cNvPr id="6" name="Oval 5"/>
            <p:cNvSpPr/>
            <p:nvPr/>
          </p:nvSpPr>
          <p:spPr>
            <a:xfrm>
              <a:off x="6262251" y="4339004"/>
              <a:ext cx="365694" cy="39925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  <p:sp>
          <p:nvSpPr>
            <p:cNvPr id="7" name="Oval 6"/>
            <p:cNvSpPr/>
            <p:nvPr/>
          </p:nvSpPr>
          <p:spPr>
            <a:xfrm>
              <a:off x="6697301" y="4339004"/>
              <a:ext cx="365694" cy="39925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217689" y="3698681"/>
            <a:ext cx="902928" cy="399251"/>
            <a:chOff x="7132350" y="4339003"/>
            <a:chExt cx="800744" cy="399251"/>
          </a:xfrm>
        </p:grpSpPr>
        <p:sp>
          <p:nvSpPr>
            <p:cNvPr id="9" name="Oval 8"/>
            <p:cNvSpPr/>
            <p:nvPr/>
          </p:nvSpPr>
          <p:spPr>
            <a:xfrm>
              <a:off x="7132350" y="4339004"/>
              <a:ext cx="365694" cy="39925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  <p:sp>
          <p:nvSpPr>
            <p:cNvPr id="10" name="Oval 9"/>
            <p:cNvSpPr/>
            <p:nvPr/>
          </p:nvSpPr>
          <p:spPr>
            <a:xfrm>
              <a:off x="7567400" y="4339003"/>
              <a:ext cx="365694" cy="39925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</p:grpSp>
      <p:sp>
        <p:nvSpPr>
          <p:cNvPr id="11" name="Oval 10"/>
          <p:cNvSpPr/>
          <p:nvPr/>
        </p:nvSpPr>
        <p:spPr>
          <a:xfrm>
            <a:off x="2086264" y="928254"/>
            <a:ext cx="803563" cy="77585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2" name="Oval 11"/>
          <p:cNvSpPr/>
          <p:nvPr/>
        </p:nvSpPr>
        <p:spPr>
          <a:xfrm>
            <a:off x="3042227" y="928254"/>
            <a:ext cx="803563" cy="77585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3" name="Oval 12"/>
          <p:cNvSpPr/>
          <p:nvPr/>
        </p:nvSpPr>
        <p:spPr>
          <a:xfrm>
            <a:off x="3998190" y="928253"/>
            <a:ext cx="803563" cy="77585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4" name="Oval 13"/>
          <p:cNvSpPr/>
          <p:nvPr/>
        </p:nvSpPr>
        <p:spPr>
          <a:xfrm>
            <a:off x="4954153" y="928254"/>
            <a:ext cx="803563" cy="77585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5" name="Oval 14"/>
          <p:cNvSpPr/>
          <p:nvPr/>
        </p:nvSpPr>
        <p:spPr>
          <a:xfrm>
            <a:off x="5910116" y="928252"/>
            <a:ext cx="803563" cy="77585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6" name="Rounded Rectangle 15"/>
          <p:cNvSpPr/>
          <p:nvPr/>
        </p:nvSpPr>
        <p:spPr>
          <a:xfrm>
            <a:off x="2056345" y="1979814"/>
            <a:ext cx="471949" cy="55445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7" name="Rounded Rectangle 16"/>
          <p:cNvSpPr/>
          <p:nvPr/>
        </p:nvSpPr>
        <p:spPr>
          <a:xfrm>
            <a:off x="5438167" y="1979814"/>
            <a:ext cx="471949" cy="55445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8" name="Rounded Rectangle 17"/>
          <p:cNvSpPr/>
          <p:nvPr/>
        </p:nvSpPr>
        <p:spPr>
          <a:xfrm>
            <a:off x="6541494" y="3064494"/>
            <a:ext cx="471949" cy="55445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9" name="Rounded Rectangle 18"/>
          <p:cNvSpPr/>
          <p:nvPr/>
        </p:nvSpPr>
        <p:spPr>
          <a:xfrm>
            <a:off x="7188265" y="3064495"/>
            <a:ext cx="471949" cy="55445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0" name="Rounded Rectangle 19"/>
          <p:cNvSpPr/>
          <p:nvPr/>
        </p:nvSpPr>
        <p:spPr>
          <a:xfrm>
            <a:off x="6594744" y="4528159"/>
            <a:ext cx="471949" cy="55445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1" name="Rounded Rectangle 20"/>
          <p:cNvSpPr/>
          <p:nvPr/>
        </p:nvSpPr>
        <p:spPr>
          <a:xfrm>
            <a:off x="7258448" y="4528160"/>
            <a:ext cx="471949" cy="55445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2" name="TextBox 21"/>
          <p:cNvSpPr txBox="1"/>
          <p:nvPr/>
        </p:nvSpPr>
        <p:spPr>
          <a:xfrm>
            <a:off x="2151775" y="2026207"/>
            <a:ext cx="292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528000" y="2031496"/>
            <a:ext cx="292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634728" y="3117548"/>
            <a:ext cx="292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283237" y="3117547"/>
            <a:ext cx="292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367928" y="4561838"/>
            <a:ext cx="292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684575" y="4561838"/>
            <a:ext cx="292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15898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9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4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5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96296E-6 L 0.12622 0.21273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02" y="10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0.02084 L -0.15209 0.21273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04" y="1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Group 45"/>
          <p:cNvGrpSpPr/>
          <p:nvPr/>
        </p:nvGrpSpPr>
        <p:grpSpPr>
          <a:xfrm>
            <a:off x="5034188" y="1935979"/>
            <a:ext cx="3158836" cy="595746"/>
            <a:chOff x="1870364" y="928254"/>
            <a:chExt cx="4627415" cy="775857"/>
          </a:xfrm>
        </p:grpSpPr>
        <p:sp>
          <p:nvSpPr>
            <p:cNvPr id="47" name="Oval 46"/>
            <p:cNvSpPr/>
            <p:nvPr/>
          </p:nvSpPr>
          <p:spPr>
            <a:xfrm>
              <a:off x="1870364" y="928256"/>
              <a:ext cx="803563" cy="775855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8" name="Oval 47"/>
            <p:cNvSpPr/>
            <p:nvPr/>
          </p:nvSpPr>
          <p:spPr>
            <a:xfrm>
              <a:off x="2826327" y="928256"/>
              <a:ext cx="803563" cy="775855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9" name="Oval 48"/>
            <p:cNvSpPr/>
            <p:nvPr/>
          </p:nvSpPr>
          <p:spPr>
            <a:xfrm>
              <a:off x="3782290" y="928255"/>
              <a:ext cx="803563" cy="775855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0" name="Oval 49"/>
            <p:cNvSpPr/>
            <p:nvPr/>
          </p:nvSpPr>
          <p:spPr>
            <a:xfrm>
              <a:off x="4738253" y="928256"/>
              <a:ext cx="803563" cy="775855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5694216" y="928254"/>
              <a:ext cx="803563" cy="775855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2" name="Rounded Rectangle 51"/>
          <p:cNvSpPr/>
          <p:nvPr/>
        </p:nvSpPr>
        <p:spPr>
          <a:xfrm>
            <a:off x="661345" y="1947265"/>
            <a:ext cx="1124341" cy="581890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 : 3</a:t>
            </a:r>
          </a:p>
        </p:txBody>
      </p:sp>
      <p:sp>
        <p:nvSpPr>
          <p:cNvPr id="53" name="Rounded Rectangle 52"/>
          <p:cNvSpPr/>
          <p:nvPr/>
        </p:nvSpPr>
        <p:spPr>
          <a:xfrm>
            <a:off x="661345" y="3344091"/>
            <a:ext cx="1124341" cy="542756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 : 2</a:t>
            </a:r>
          </a:p>
        </p:txBody>
      </p:sp>
      <p:sp>
        <p:nvSpPr>
          <p:cNvPr id="54" name="Rounded Rectangle 53"/>
          <p:cNvSpPr/>
          <p:nvPr/>
        </p:nvSpPr>
        <p:spPr>
          <a:xfrm>
            <a:off x="2331438" y="1947267"/>
            <a:ext cx="1808955" cy="581888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three to two</a:t>
            </a:r>
          </a:p>
        </p:txBody>
      </p:sp>
      <p:sp>
        <p:nvSpPr>
          <p:cNvPr id="55" name="Rounded Rectangle 54"/>
          <p:cNvSpPr/>
          <p:nvPr/>
        </p:nvSpPr>
        <p:spPr>
          <a:xfrm>
            <a:off x="2331438" y="3267359"/>
            <a:ext cx="1934928" cy="619488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two to three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69274663-EC6C-0940-8525-4F096AD7946E}"/>
              </a:ext>
            </a:extLst>
          </p:cNvPr>
          <p:cNvSpPr txBox="1"/>
          <p:nvPr/>
        </p:nvSpPr>
        <p:spPr>
          <a:xfrm>
            <a:off x="667512" y="541946"/>
            <a:ext cx="78287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cards show the ratio of red counters to yellow counters.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Match the ratios, the statements and the representations. </a:t>
            </a:r>
          </a:p>
        </p:txBody>
      </p:sp>
      <p:cxnSp>
        <p:nvCxnSpPr>
          <p:cNvPr id="59" name="Straight Connector 58"/>
          <p:cNvCxnSpPr>
            <a:cxnSpLocks/>
            <a:stCxn id="52" idx="3"/>
            <a:endCxn id="55" idx="1"/>
          </p:cNvCxnSpPr>
          <p:nvPr/>
        </p:nvCxnSpPr>
        <p:spPr>
          <a:xfrm>
            <a:off x="1785686" y="2238210"/>
            <a:ext cx="545752" cy="133889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endCxn id="62" idx="2"/>
          </p:cNvCxnSpPr>
          <p:nvPr/>
        </p:nvCxnSpPr>
        <p:spPr>
          <a:xfrm flipV="1">
            <a:off x="4266366" y="3550978"/>
            <a:ext cx="767822" cy="902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" name="Group 60"/>
          <p:cNvGrpSpPr/>
          <p:nvPr/>
        </p:nvGrpSpPr>
        <p:grpSpPr>
          <a:xfrm>
            <a:off x="5034188" y="3253104"/>
            <a:ext cx="3158836" cy="595746"/>
            <a:chOff x="1870364" y="928254"/>
            <a:chExt cx="4627415" cy="775857"/>
          </a:xfrm>
        </p:grpSpPr>
        <p:sp>
          <p:nvSpPr>
            <p:cNvPr id="62" name="Oval 61"/>
            <p:cNvSpPr/>
            <p:nvPr/>
          </p:nvSpPr>
          <p:spPr>
            <a:xfrm>
              <a:off x="1870364" y="928256"/>
              <a:ext cx="803563" cy="775855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2826327" y="928256"/>
              <a:ext cx="803563" cy="775855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3782290" y="928255"/>
              <a:ext cx="803563" cy="775855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5" name="Oval 64"/>
            <p:cNvSpPr/>
            <p:nvPr/>
          </p:nvSpPr>
          <p:spPr>
            <a:xfrm>
              <a:off x="4738253" y="928256"/>
              <a:ext cx="803563" cy="775855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6" name="Oval 65"/>
            <p:cNvSpPr/>
            <p:nvPr/>
          </p:nvSpPr>
          <p:spPr>
            <a:xfrm>
              <a:off x="5694216" y="928254"/>
              <a:ext cx="803563" cy="775855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67" name="Straight Connector 66"/>
          <p:cNvCxnSpPr>
            <a:stCxn id="53" idx="3"/>
            <a:endCxn id="54" idx="1"/>
          </p:cNvCxnSpPr>
          <p:nvPr/>
        </p:nvCxnSpPr>
        <p:spPr>
          <a:xfrm flipV="1">
            <a:off x="1785686" y="2238211"/>
            <a:ext cx="545752" cy="137725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cxnSpLocks/>
            <a:stCxn id="54" idx="3"/>
            <a:endCxn id="47" idx="2"/>
          </p:cNvCxnSpPr>
          <p:nvPr/>
        </p:nvCxnSpPr>
        <p:spPr>
          <a:xfrm flipV="1">
            <a:off x="4140393" y="2233853"/>
            <a:ext cx="893795" cy="435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0" name="Picture 6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0391" y="5347783"/>
            <a:ext cx="747045" cy="747045"/>
          </a:xfrm>
          <a:prstGeom prst="rect">
            <a:avLst/>
          </a:prstGeom>
        </p:spPr>
      </p:pic>
      <p:sp>
        <p:nvSpPr>
          <p:cNvPr id="71" name="TextBox 70"/>
          <p:cNvSpPr txBox="1"/>
          <p:nvPr/>
        </p:nvSpPr>
        <p:spPr>
          <a:xfrm>
            <a:off x="5738777" y="549047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93780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7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69274663-EC6C-0940-8525-4F096AD7946E}"/>
              </a:ext>
            </a:extLst>
          </p:cNvPr>
          <p:cNvSpPr txBox="1"/>
          <p:nvPr/>
        </p:nvSpPr>
        <p:spPr>
          <a:xfrm>
            <a:off x="794345" y="2564943"/>
            <a:ext cx="713480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ratio of carrots to apples is          :</a:t>
            </a:r>
          </a:p>
          <a:p>
            <a:endParaRPr lang="en-GB" sz="2400" dirty="0"/>
          </a:p>
          <a:p>
            <a:r>
              <a:rPr lang="en-GB" sz="2400" dirty="0"/>
              <a:t>The ratio of apples to bananas is            :</a:t>
            </a:r>
          </a:p>
          <a:p>
            <a:endParaRPr lang="en-GB" sz="2400" dirty="0"/>
          </a:p>
          <a:p>
            <a:r>
              <a:rPr lang="en-GB" sz="2400" dirty="0"/>
              <a:t>The ratio of carrots to bananas is           :</a:t>
            </a:r>
          </a:p>
          <a:p>
            <a:endParaRPr lang="en-GB" sz="2400" dirty="0"/>
          </a:p>
          <a:p>
            <a:r>
              <a:rPr lang="en-GB" sz="2400" dirty="0"/>
              <a:t>The ratio of carrots to apples to bananas is          :          :</a:t>
            </a:r>
          </a:p>
          <a:p>
            <a:endParaRPr lang="en-GB" sz="24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656" y="1518743"/>
            <a:ext cx="777013" cy="74626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839" y="603527"/>
            <a:ext cx="793783" cy="90558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03685">
            <a:off x="5001979" y="916028"/>
            <a:ext cx="497512" cy="87483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7457" y="203489"/>
            <a:ext cx="793783" cy="90558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1632" y="347541"/>
            <a:ext cx="777013" cy="74626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786" y="256100"/>
            <a:ext cx="777013" cy="74626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8876" y="1590478"/>
            <a:ext cx="777013" cy="74626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101" y="1709072"/>
            <a:ext cx="777013" cy="74626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03685">
            <a:off x="6042058" y="980987"/>
            <a:ext cx="497512" cy="87483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03685">
            <a:off x="4009546" y="1591400"/>
            <a:ext cx="497512" cy="874839"/>
          </a:xfrm>
          <a:prstGeom prst="rect">
            <a:avLst/>
          </a:prstGeom>
        </p:spPr>
      </p:pic>
      <p:sp>
        <p:nvSpPr>
          <p:cNvPr id="26" name="Rounded Rectangle 25"/>
          <p:cNvSpPr/>
          <p:nvPr/>
        </p:nvSpPr>
        <p:spPr>
          <a:xfrm>
            <a:off x="4776487" y="2543136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7" name="Rounded Rectangle 26"/>
          <p:cNvSpPr/>
          <p:nvPr/>
        </p:nvSpPr>
        <p:spPr>
          <a:xfrm>
            <a:off x="5597996" y="2543136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8" name="Rounded Rectangle 27"/>
          <p:cNvSpPr/>
          <p:nvPr/>
        </p:nvSpPr>
        <p:spPr>
          <a:xfrm>
            <a:off x="4952881" y="3256235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9" name="Rounded Rectangle 28"/>
          <p:cNvSpPr/>
          <p:nvPr/>
        </p:nvSpPr>
        <p:spPr>
          <a:xfrm>
            <a:off x="5948621" y="3256235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0" name="Rounded Rectangle 29"/>
          <p:cNvSpPr/>
          <p:nvPr/>
        </p:nvSpPr>
        <p:spPr>
          <a:xfrm>
            <a:off x="5010233" y="3993509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1" name="Rounded Rectangle 30"/>
          <p:cNvSpPr/>
          <p:nvPr/>
        </p:nvSpPr>
        <p:spPr>
          <a:xfrm>
            <a:off x="5889833" y="3993509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2" name="Rounded Rectangle 31"/>
          <p:cNvSpPr/>
          <p:nvPr/>
        </p:nvSpPr>
        <p:spPr>
          <a:xfrm>
            <a:off x="6162916" y="4706608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3" name="Rounded Rectangle 32"/>
          <p:cNvSpPr/>
          <p:nvPr/>
        </p:nvSpPr>
        <p:spPr>
          <a:xfrm>
            <a:off x="6937872" y="4706608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4" name="Rounded Rectangle 33"/>
          <p:cNvSpPr/>
          <p:nvPr/>
        </p:nvSpPr>
        <p:spPr>
          <a:xfrm>
            <a:off x="7699074" y="4706608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5" name="TextBox 34"/>
          <p:cNvSpPr txBox="1"/>
          <p:nvPr/>
        </p:nvSpPr>
        <p:spPr>
          <a:xfrm>
            <a:off x="4895723" y="2524113"/>
            <a:ext cx="292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726800" y="2524113"/>
            <a:ext cx="292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87605" y="5353342"/>
            <a:ext cx="747045" cy="747045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5665991" y="542470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54360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33333E-6 L -0.33577 -0.1858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88" y="-930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22222E-6 L -0.36927 -0.0810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72" y="-405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-0.40452 -0.0972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26" y="-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07407E-6 L -0.2776 -0.0666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89" y="-333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-0.36702 0.1150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51" y="574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59259E-6 L -0.36858 0.1039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38" y="518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59259E-6 L -0.24098 -0.0773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49" y="-3866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6 L -0.29149 -0.0951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83" y="-4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  <p:bldP spid="4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69274663-EC6C-0940-8525-4F096AD7946E}"/>
              </a:ext>
            </a:extLst>
          </p:cNvPr>
          <p:cNvSpPr txBox="1"/>
          <p:nvPr/>
        </p:nvSpPr>
        <p:spPr>
          <a:xfrm>
            <a:off x="794345" y="2564943"/>
            <a:ext cx="713480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ratio of carrots to apples is          :</a:t>
            </a:r>
          </a:p>
          <a:p>
            <a:endParaRPr lang="en-GB" sz="2400" dirty="0"/>
          </a:p>
          <a:p>
            <a:r>
              <a:rPr lang="en-GB" sz="2400" dirty="0"/>
              <a:t>The ratio of apples to bananas is            :</a:t>
            </a:r>
          </a:p>
          <a:p>
            <a:endParaRPr lang="en-GB" sz="2400" dirty="0"/>
          </a:p>
          <a:p>
            <a:r>
              <a:rPr lang="en-GB" sz="2400" dirty="0"/>
              <a:t>The ratio of carrots to bananas is           :</a:t>
            </a:r>
          </a:p>
          <a:p>
            <a:endParaRPr lang="en-GB" sz="2400" dirty="0"/>
          </a:p>
          <a:p>
            <a:r>
              <a:rPr lang="en-GB" sz="2400" dirty="0"/>
              <a:t>The ratio of carrots to apples to bananas is          :          :</a:t>
            </a:r>
          </a:p>
          <a:p>
            <a:endParaRPr lang="en-GB" sz="2400" dirty="0"/>
          </a:p>
        </p:txBody>
      </p:sp>
      <p:sp>
        <p:nvSpPr>
          <p:cNvPr id="14" name="Rounded Rectangle 13"/>
          <p:cNvSpPr/>
          <p:nvPr/>
        </p:nvSpPr>
        <p:spPr>
          <a:xfrm>
            <a:off x="4776487" y="2543136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5" name="Rounded Rectangle 14"/>
          <p:cNvSpPr/>
          <p:nvPr/>
        </p:nvSpPr>
        <p:spPr>
          <a:xfrm>
            <a:off x="5597996" y="2543136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6" name="Rounded Rectangle 15"/>
          <p:cNvSpPr/>
          <p:nvPr/>
        </p:nvSpPr>
        <p:spPr>
          <a:xfrm>
            <a:off x="4952881" y="3256235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7" name="Rounded Rectangle 16"/>
          <p:cNvSpPr/>
          <p:nvPr/>
        </p:nvSpPr>
        <p:spPr>
          <a:xfrm>
            <a:off x="5948621" y="3256235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9" name="Rounded Rectangle 18"/>
          <p:cNvSpPr/>
          <p:nvPr/>
        </p:nvSpPr>
        <p:spPr>
          <a:xfrm>
            <a:off x="5889833" y="3993509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0" name="Rounded Rectangle 19"/>
          <p:cNvSpPr/>
          <p:nvPr/>
        </p:nvSpPr>
        <p:spPr>
          <a:xfrm>
            <a:off x="6162916" y="4706608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1" name="Rounded Rectangle 20"/>
          <p:cNvSpPr/>
          <p:nvPr/>
        </p:nvSpPr>
        <p:spPr>
          <a:xfrm>
            <a:off x="6937872" y="4706608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2" name="Rounded Rectangle 21"/>
          <p:cNvSpPr/>
          <p:nvPr/>
        </p:nvSpPr>
        <p:spPr>
          <a:xfrm>
            <a:off x="7699074" y="4706608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3" name="TextBox 22"/>
          <p:cNvSpPr txBox="1"/>
          <p:nvPr/>
        </p:nvSpPr>
        <p:spPr>
          <a:xfrm>
            <a:off x="4895723" y="2524113"/>
            <a:ext cx="292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726800" y="2524113"/>
            <a:ext cx="292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85" y="1510786"/>
            <a:ext cx="777013" cy="74626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0468" y="595570"/>
            <a:ext cx="793783" cy="90558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03685">
            <a:off x="5003608" y="908071"/>
            <a:ext cx="497512" cy="87483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086" y="195532"/>
            <a:ext cx="793783" cy="90558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3261" y="339584"/>
            <a:ext cx="777013" cy="74626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505" y="1582521"/>
            <a:ext cx="777013" cy="74626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5730" y="1701115"/>
            <a:ext cx="777013" cy="74626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03685">
            <a:off x="6043687" y="973030"/>
            <a:ext cx="497512" cy="87483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03685">
            <a:off x="4290011" y="1647510"/>
            <a:ext cx="497512" cy="874839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5076511" y="3253600"/>
            <a:ext cx="292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052323" y="3253600"/>
            <a:ext cx="292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5415" y="240095"/>
            <a:ext cx="777013" cy="746268"/>
          </a:xfrm>
          <a:prstGeom prst="rect">
            <a:avLst/>
          </a:prstGeom>
        </p:spPr>
      </p:pic>
      <p:sp>
        <p:nvSpPr>
          <p:cNvPr id="37" name="Rounded Rectangle 29">
            <a:extLst>
              <a:ext uri="{FF2B5EF4-FFF2-40B4-BE49-F238E27FC236}">
                <a16:creationId xmlns:a16="http://schemas.microsoft.com/office/drawing/2014/main" id="{89FDD94B-605E-4E86-B265-7BEBC9B653D8}"/>
              </a:ext>
            </a:extLst>
          </p:cNvPr>
          <p:cNvSpPr/>
          <p:nvPr/>
        </p:nvSpPr>
        <p:spPr>
          <a:xfrm>
            <a:off x="5010233" y="3993509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99797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48148E-6 L -0.26007 -0.1731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03" y="-865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81481E-6 L -0.34184 -0.0002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01" y="-2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81481E-6 L -0.22118 -0.1817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59" y="-909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6 L -0.27812 -0.196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06" y="-981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85185E-6 L -0.33941 0.016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79" y="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22222E-6 L -0.36615 0.0428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16" y="213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44444E-6 L -0.50816 0.10278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417" y="5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ounded Rectangle 29">
            <a:extLst>
              <a:ext uri="{FF2B5EF4-FFF2-40B4-BE49-F238E27FC236}">
                <a16:creationId xmlns:a16="http://schemas.microsoft.com/office/drawing/2014/main" id="{6F723362-FE35-4995-AF40-61A2CDB54CED}"/>
              </a:ext>
            </a:extLst>
          </p:cNvPr>
          <p:cNvSpPr/>
          <p:nvPr/>
        </p:nvSpPr>
        <p:spPr>
          <a:xfrm>
            <a:off x="5010233" y="3993509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9274663-EC6C-0940-8525-4F096AD7946E}"/>
              </a:ext>
            </a:extLst>
          </p:cNvPr>
          <p:cNvSpPr txBox="1"/>
          <p:nvPr/>
        </p:nvSpPr>
        <p:spPr>
          <a:xfrm>
            <a:off x="794345" y="2564943"/>
            <a:ext cx="713480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ratio of carrots to apples is          :</a:t>
            </a:r>
          </a:p>
          <a:p>
            <a:endParaRPr lang="en-GB" sz="2400" dirty="0"/>
          </a:p>
          <a:p>
            <a:r>
              <a:rPr lang="en-GB" sz="2400" dirty="0"/>
              <a:t>The ratio of apples to bananas is            :</a:t>
            </a:r>
          </a:p>
          <a:p>
            <a:endParaRPr lang="en-GB" sz="2400" dirty="0"/>
          </a:p>
          <a:p>
            <a:r>
              <a:rPr lang="en-GB" sz="2400" dirty="0"/>
              <a:t>The ratio of carrots to bananas is           :</a:t>
            </a:r>
          </a:p>
          <a:p>
            <a:endParaRPr lang="en-GB" sz="2400" dirty="0"/>
          </a:p>
          <a:p>
            <a:r>
              <a:rPr lang="en-GB" sz="2400" dirty="0"/>
              <a:t>The ratio of carrots to apples to bananas is          :          :</a:t>
            </a:r>
          </a:p>
          <a:p>
            <a:endParaRPr lang="en-GB" sz="2400" dirty="0"/>
          </a:p>
        </p:txBody>
      </p:sp>
      <p:sp>
        <p:nvSpPr>
          <p:cNvPr id="18" name="Rounded Rectangle 17"/>
          <p:cNvSpPr/>
          <p:nvPr/>
        </p:nvSpPr>
        <p:spPr>
          <a:xfrm>
            <a:off x="4776487" y="2543136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9" name="Rounded Rectangle 18"/>
          <p:cNvSpPr/>
          <p:nvPr/>
        </p:nvSpPr>
        <p:spPr>
          <a:xfrm>
            <a:off x="5597996" y="2543136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0" name="Rounded Rectangle 19"/>
          <p:cNvSpPr/>
          <p:nvPr/>
        </p:nvSpPr>
        <p:spPr>
          <a:xfrm>
            <a:off x="4952881" y="3256235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1" name="Rounded Rectangle 20"/>
          <p:cNvSpPr/>
          <p:nvPr/>
        </p:nvSpPr>
        <p:spPr>
          <a:xfrm>
            <a:off x="5948621" y="3256235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3" name="Rounded Rectangle 22"/>
          <p:cNvSpPr/>
          <p:nvPr/>
        </p:nvSpPr>
        <p:spPr>
          <a:xfrm>
            <a:off x="5889833" y="3993509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4" name="Rounded Rectangle 23"/>
          <p:cNvSpPr/>
          <p:nvPr/>
        </p:nvSpPr>
        <p:spPr>
          <a:xfrm>
            <a:off x="6162916" y="4706608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5" name="Rounded Rectangle 24"/>
          <p:cNvSpPr/>
          <p:nvPr/>
        </p:nvSpPr>
        <p:spPr>
          <a:xfrm>
            <a:off x="6937872" y="4706608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6" name="Rounded Rectangle 25"/>
          <p:cNvSpPr/>
          <p:nvPr/>
        </p:nvSpPr>
        <p:spPr>
          <a:xfrm>
            <a:off x="7699074" y="4706608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1" name="TextBox 30"/>
          <p:cNvSpPr txBox="1"/>
          <p:nvPr/>
        </p:nvSpPr>
        <p:spPr>
          <a:xfrm>
            <a:off x="5153834" y="4002859"/>
            <a:ext cx="292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043263" y="4018291"/>
            <a:ext cx="292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85" y="1693227"/>
            <a:ext cx="777013" cy="74626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0468" y="778011"/>
            <a:ext cx="793783" cy="90558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03685">
            <a:off x="5003608" y="1090512"/>
            <a:ext cx="497512" cy="874839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086" y="377973"/>
            <a:ext cx="793783" cy="905583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3261" y="522025"/>
            <a:ext cx="777013" cy="74626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5654" y="319288"/>
            <a:ext cx="777013" cy="746268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505" y="1764962"/>
            <a:ext cx="777013" cy="746268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5730" y="1883556"/>
            <a:ext cx="777013" cy="74626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03685">
            <a:off x="6043687" y="1155471"/>
            <a:ext cx="497512" cy="874839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03685">
            <a:off x="4290011" y="1829951"/>
            <a:ext cx="497512" cy="874839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9AAB5F8C-D88B-4519-B77A-BD097D1DFD2B}"/>
              </a:ext>
            </a:extLst>
          </p:cNvPr>
          <p:cNvSpPr txBox="1"/>
          <p:nvPr/>
        </p:nvSpPr>
        <p:spPr>
          <a:xfrm>
            <a:off x="4895723" y="2524113"/>
            <a:ext cx="292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EE95462-4295-4709-8C81-F16504D2349B}"/>
              </a:ext>
            </a:extLst>
          </p:cNvPr>
          <p:cNvSpPr txBox="1"/>
          <p:nvPr/>
        </p:nvSpPr>
        <p:spPr>
          <a:xfrm>
            <a:off x="5726800" y="2524113"/>
            <a:ext cx="292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ED3DC48-22F4-4018-83CE-3F42BE3497FC}"/>
              </a:ext>
            </a:extLst>
          </p:cNvPr>
          <p:cNvSpPr txBox="1"/>
          <p:nvPr/>
        </p:nvSpPr>
        <p:spPr>
          <a:xfrm>
            <a:off x="5076511" y="3253600"/>
            <a:ext cx="292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299F579-0138-4A70-972B-F8866D2A66A0}"/>
              </a:ext>
            </a:extLst>
          </p:cNvPr>
          <p:cNvSpPr txBox="1"/>
          <p:nvPr/>
        </p:nvSpPr>
        <p:spPr>
          <a:xfrm>
            <a:off x="6052323" y="3253600"/>
            <a:ext cx="292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0491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44444E-6 L -0.37552 -0.2171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85" y="-108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81481E-6 L -0.37691 -0.108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854" y="-544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07407E-6 L -0.41562 -0.1101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781" y="-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85185E-6 L -0.39948 0.0643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83" y="321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81481E-6 L -0.53541 0.1233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71" y="6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ounded Rectangle 29">
            <a:extLst>
              <a:ext uri="{FF2B5EF4-FFF2-40B4-BE49-F238E27FC236}">
                <a16:creationId xmlns:a16="http://schemas.microsoft.com/office/drawing/2014/main" id="{6D948C0F-39EE-4F57-BD7D-FB1E2FF873BF}"/>
              </a:ext>
            </a:extLst>
          </p:cNvPr>
          <p:cNvSpPr/>
          <p:nvPr/>
        </p:nvSpPr>
        <p:spPr>
          <a:xfrm>
            <a:off x="5010233" y="3993509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274663-EC6C-0940-8525-4F096AD7946E}"/>
              </a:ext>
            </a:extLst>
          </p:cNvPr>
          <p:cNvSpPr txBox="1"/>
          <p:nvPr/>
        </p:nvSpPr>
        <p:spPr>
          <a:xfrm>
            <a:off x="794345" y="2564943"/>
            <a:ext cx="713480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ratio of carrots to apples is          :</a:t>
            </a:r>
          </a:p>
          <a:p>
            <a:endParaRPr lang="en-GB" sz="2400" dirty="0"/>
          </a:p>
          <a:p>
            <a:r>
              <a:rPr lang="en-GB" sz="2400" dirty="0"/>
              <a:t>The ratio of apples to bananas is            :</a:t>
            </a:r>
          </a:p>
          <a:p>
            <a:endParaRPr lang="en-GB" sz="2400" dirty="0"/>
          </a:p>
          <a:p>
            <a:r>
              <a:rPr lang="en-GB" sz="2400" dirty="0"/>
              <a:t>The ratio of carrots to bananas is           :</a:t>
            </a:r>
          </a:p>
          <a:p>
            <a:endParaRPr lang="en-GB" sz="2400" dirty="0"/>
          </a:p>
          <a:p>
            <a:r>
              <a:rPr lang="en-GB" sz="2400" dirty="0"/>
              <a:t>The ratio of carrots to apples to bananas is          :          :</a:t>
            </a:r>
          </a:p>
          <a:p>
            <a:endParaRPr lang="en-GB" sz="2400" dirty="0"/>
          </a:p>
        </p:txBody>
      </p:sp>
      <p:sp>
        <p:nvSpPr>
          <p:cNvPr id="4" name="Rounded Rectangle 3"/>
          <p:cNvSpPr/>
          <p:nvPr/>
        </p:nvSpPr>
        <p:spPr>
          <a:xfrm>
            <a:off x="4776487" y="2543136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5" name="Rounded Rectangle 4"/>
          <p:cNvSpPr/>
          <p:nvPr/>
        </p:nvSpPr>
        <p:spPr>
          <a:xfrm>
            <a:off x="5597996" y="2543136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6" name="Rounded Rectangle 5"/>
          <p:cNvSpPr/>
          <p:nvPr/>
        </p:nvSpPr>
        <p:spPr>
          <a:xfrm>
            <a:off x="4952881" y="3256235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" name="Rounded Rectangle 6"/>
          <p:cNvSpPr/>
          <p:nvPr/>
        </p:nvSpPr>
        <p:spPr>
          <a:xfrm>
            <a:off x="5948621" y="3256235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9" name="Rounded Rectangle 8"/>
          <p:cNvSpPr/>
          <p:nvPr/>
        </p:nvSpPr>
        <p:spPr>
          <a:xfrm>
            <a:off x="5889833" y="3993509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0" name="Rounded Rectangle 9"/>
          <p:cNvSpPr/>
          <p:nvPr/>
        </p:nvSpPr>
        <p:spPr>
          <a:xfrm>
            <a:off x="6162916" y="4706608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1" name="Rounded Rectangle 10"/>
          <p:cNvSpPr/>
          <p:nvPr/>
        </p:nvSpPr>
        <p:spPr>
          <a:xfrm>
            <a:off x="6937872" y="4706608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2" name="Rounded Rectangle 11"/>
          <p:cNvSpPr/>
          <p:nvPr/>
        </p:nvSpPr>
        <p:spPr>
          <a:xfrm>
            <a:off x="7699074" y="4706608"/>
            <a:ext cx="579488" cy="541920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3412" y="1609391"/>
            <a:ext cx="777013" cy="74626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9595" y="694175"/>
            <a:ext cx="793783" cy="90558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03685">
            <a:off x="5172735" y="1006676"/>
            <a:ext cx="497512" cy="87483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8213" y="294137"/>
            <a:ext cx="793783" cy="90558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2388" y="438189"/>
            <a:ext cx="777013" cy="74626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099" y="322447"/>
            <a:ext cx="777013" cy="74626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9632" y="1681126"/>
            <a:ext cx="777013" cy="74626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7795" y="1752233"/>
            <a:ext cx="777013" cy="74626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03685">
            <a:off x="6212814" y="1071635"/>
            <a:ext cx="497512" cy="87483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03685">
            <a:off x="4459138" y="1746115"/>
            <a:ext cx="497512" cy="874839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6306517" y="4700526"/>
            <a:ext cx="292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062181" y="4712340"/>
            <a:ext cx="292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877892" y="4721404"/>
            <a:ext cx="292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372D6D3-0F4C-4463-8504-D05745C561FE}"/>
              </a:ext>
            </a:extLst>
          </p:cNvPr>
          <p:cNvSpPr txBox="1"/>
          <p:nvPr/>
        </p:nvSpPr>
        <p:spPr>
          <a:xfrm>
            <a:off x="5153834" y="4002859"/>
            <a:ext cx="292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A30F176-726C-46CB-A7A8-B4500A94EA0B}"/>
              </a:ext>
            </a:extLst>
          </p:cNvPr>
          <p:cNvSpPr txBox="1"/>
          <p:nvPr/>
        </p:nvSpPr>
        <p:spPr>
          <a:xfrm>
            <a:off x="6043263" y="4018291"/>
            <a:ext cx="292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3F87D47-181E-4E32-BE07-7B411F0F0A33}"/>
              </a:ext>
            </a:extLst>
          </p:cNvPr>
          <p:cNvSpPr txBox="1"/>
          <p:nvPr/>
        </p:nvSpPr>
        <p:spPr>
          <a:xfrm>
            <a:off x="4895723" y="2524113"/>
            <a:ext cx="292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68B7F3E-79F7-47EF-8183-37C2C034FEF7}"/>
              </a:ext>
            </a:extLst>
          </p:cNvPr>
          <p:cNvSpPr txBox="1"/>
          <p:nvPr/>
        </p:nvSpPr>
        <p:spPr>
          <a:xfrm>
            <a:off x="5726800" y="2524113"/>
            <a:ext cx="292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AC58F92-8946-4908-B959-E09CCA30843E}"/>
              </a:ext>
            </a:extLst>
          </p:cNvPr>
          <p:cNvSpPr txBox="1"/>
          <p:nvPr/>
        </p:nvSpPr>
        <p:spPr>
          <a:xfrm>
            <a:off x="5076511" y="3253600"/>
            <a:ext cx="292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3B96DED3-2CEE-47E7-AEB2-D8C5C5DB5559}"/>
              </a:ext>
            </a:extLst>
          </p:cNvPr>
          <p:cNvSpPr txBox="1"/>
          <p:nvPr/>
        </p:nvSpPr>
        <p:spPr>
          <a:xfrm>
            <a:off x="6052323" y="3253600"/>
            <a:ext cx="292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57922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96296E-6 L -0.37552 -0.2171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85" y="-108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33333E-6 L -0.37239 -0.1069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628" y="-534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59259E-6 L -0.41563 -0.1101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781" y="-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L -0.27101 -0.0805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59" y="-402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111E-6 L -0.36684 0.1083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51" y="5417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96296E-6 L -0.2684 0.0905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20" y="451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96296E-6 L -0.31441 -0.08982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29" y="-449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6 L -0.26302 -0.1011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60" y="-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7 L -0.39948 0.1673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83" y="835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7037E-6 L -0.53542 0.22708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71" y="1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https://trinityacademyhalifax.sharepoint.com/sites/TMAT-EIP/EIPWRM/Shared%20Documents/COVID-19%20Project/Images/Boats%20with%20people%20in/boat_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97" y="319859"/>
            <a:ext cx="2281413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69274663-EC6C-0940-8525-4F096AD7946E}"/>
              </a:ext>
            </a:extLst>
          </p:cNvPr>
          <p:cNvSpPr txBox="1"/>
          <p:nvPr/>
        </p:nvSpPr>
        <p:spPr>
          <a:xfrm>
            <a:off x="2816510" y="447279"/>
            <a:ext cx="537651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Each boat fits 4 people.</a:t>
            </a:r>
          </a:p>
          <a:p>
            <a:endParaRPr lang="en-GB" sz="2400" dirty="0"/>
          </a:p>
          <a:p>
            <a:r>
              <a:rPr lang="en-GB" sz="2400" dirty="0"/>
              <a:t>The ratio of boats to people is         :</a:t>
            </a:r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    </a:t>
            </a:r>
          </a:p>
          <a:p>
            <a:endParaRPr lang="en-GB" sz="2400" dirty="0"/>
          </a:p>
        </p:txBody>
      </p:sp>
      <p:sp>
        <p:nvSpPr>
          <p:cNvPr id="24" name="Rounded Rectangle 23"/>
          <p:cNvSpPr/>
          <p:nvPr/>
        </p:nvSpPr>
        <p:spPr>
          <a:xfrm>
            <a:off x="6673140" y="1199408"/>
            <a:ext cx="484909" cy="494287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5" name="Rounded Rectangle 24"/>
          <p:cNvSpPr/>
          <p:nvPr/>
        </p:nvSpPr>
        <p:spPr>
          <a:xfrm>
            <a:off x="7370246" y="1199406"/>
            <a:ext cx="484909" cy="494287"/>
          </a:xfrm>
          <a:prstGeom prst="round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26" name="Picture 2" descr="https://trinityacademyhalifax.sharepoint.com/sites/TMAT-EIP/EIPWRM/Shared%20Documents/COVID-19%20Project/Images/Boats%20with%20people%20in/boat_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776" y="3363562"/>
            <a:ext cx="1417241" cy="1136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https://trinityacademyhalifax.sharepoint.com/sites/TMAT-EIP/EIPWRM/Shared%20Documents/COVID-19%20Project/Images/Boats%20with%20people%20in/boat_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4017" y="3363562"/>
            <a:ext cx="1417241" cy="1136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https://trinityacademyhalifax.sharepoint.com/sites/TMAT-EIP/EIPWRM/Shared%20Documents/COVID-19%20Project/Images/Boats%20with%20people%20in/boat_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777" y="4795270"/>
            <a:ext cx="1417241" cy="1136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https://trinityacademyhalifax.sharepoint.com/sites/TMAT-EIP/EIPWRM/Shared%20Documents/COVID-19%20Project/Images/Boats%20with%20people%20in/boat_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4018" y="4795270"/>
            <a:ext cx="1417241" cy="1136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https://trinityacademyhalifax.sharepoint.com/sites/TMAT-EIP/EIPWRM/Shared%20Documents/COVID-19%20Project/Images/Boats%20with%20people%20in/boat_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259" y="4795270"/>
            <a:ext cx="1417241" cy="1136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Rectangle 49"/>
          <p:cNvSpPr/>
          <p:nvPr/>
        </p:nvSpPr>
        <p:spPr>
          <a:xfrm>
            <a:off x="710620" y="2703654"/>
            <a:ext cx="67205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Is it still true that for every boat, there are 4 people?</a:t>
            </a:r>
          </a:p>
        </p:txBody>
      </p:sp>
      <p:sp>
        <p:nvSpPr>
          <p:cNvPr id="52" name="Rectangle 51"/>
          <p:cNvSpPr/>
          <p:nvPr/>
        </p:nvSpPr>
        <p:spPr>
          <a:xfrm>
            <a:off x="710620" y="2246074"/>
            <a:ext cx="30054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Look at these pictures.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6769451" y="1174342"/>
            <a:ext cx="292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7466558" y="1185033"/>
            <a:ext cx="292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55" name="Rectangle 54"/>
          <p:cNvSpPr/>
          <p:nvPr/>
        </p:nvSpPr>
        <p:spPr>
          <a:xfrm>
            <a:off x="780848" y="3145338"/>
            <a:ext cx="3359216" cy="1453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56" name="Rectangle 55"/>
          <p:cNvSpPr/>
          <p:nvPr/>
        </p:nvSpPr>
        <p:spPr>
          <a:xfrm>
            <a:off x="780848" y="4640627"/>
            <a:ext cx="4687503" cy="1453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0524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2" grpId="0"/>
      <p:bldP spid="53" grpId="0"/>
      <p:bldP spid="54" grpId="0"/>
      <p:bldP spid="55" grpId="0" animBg="1"/>
      <p:bldP spid="55" grpId="1" animBg="1"/>
      <p:bldP spid="56" grpId="0" animBg="1"/>
      <p:bldP spid="5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9274663-EC6C-0940-8525-4F096AD7946E}"/>
              </a:ext>
            </a:extLst>
          </p:cNvPr>
          <p:cNvSpPr txBox="1"/>
          <p:nvPr/>
        </p:nvSpPr>
        <p:spPr>
          <a:xfrm>
            <a:off x="667512" y="447279"/>
            <a:ext cx="537651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ratio of bees to spiders is 2 : 3</a:t>
            </a:r>
          </a:p>
          <a:p>
            <a:endParaRPr lang="en-GB" sz="2400" dirty="0"/>
          </a:p>
          <a:p>
            <a:r>
              <a:rPr lang="en-GB" sz="2400" dirty="0"/>
              <a:t>Here are the bees.</a:t>
            </a:r>
          </a:p>
          <a:p>
            <a:endParaRPr lang="en-GB" sz="2400" dirty="0"/>
          </a:p>
          <a:p>
            <a:r>
              <a:rPr lang="en-GB" sz="2400" dirty="0"/>
              <a:t>Can you draw the spiders?</a:t>
            </a:r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    </a:t>
            </a:r>
          </a:p>
          <a:p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7605" y="5353342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65991" y="542470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994" y="2832796"/>
            <a:ext cx="488551" cy="47328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146" y="3097150"/>
            <a:ext cx="488551" cy="47328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704" y="3617298"/>
            <a:ext cx="488551" cy="4732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9358" y="2435826"/>
            <a:ext cx="488551" cy="47328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589" y="2681653"/>
            <a:ext cx="488551" cy="47328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8982" y="3168333"/>
            <a:ext cx="488551" cy="47328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8877" y="3319704"/>
            <a:ext cx="488551" cy="47328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9274663-EC6C-0940-8525-4F096AD7946E}"/>
              </a:ext>
            </a:extLst>
          </p:cNvPr>
          <p:cNvSpPr txBox="1"/>
          <p:nvPr/>
        </p:nvSpPr>
        <p:spPr>
          <a:xfrm>
            <a:off x="765914" y="4639873"/>
            <a:ext cx="53765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For every 2 bees there are 3 spiders.</a:t>
            </a:r>
          </a:p>
          <a:p>
            <a:endParaRPr lang="en-GB" sz="2400" dirty="0"/>
          </a:p>
          <a:p>
            <a:r>
              <a:rPr lang="en-GB" sz="2400" dirty="0"/>
              <a:t>    </a:t>
            </a:r>
          </a:p>
          <a:p>
            <a:endParaRPr lang="en-GB" sz="24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032" y="3404975"/>
            <a:ext cx="488551" cy="47328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2534" y="3793385"/>
            <a:ext cx="488551" cy="47328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112" y="2320752"/>
            <a:ext cx="488551" cy="47328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7440" y="2108429"/>
            <a:ext cx="488551" cy="47328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3942" y="2496839"/>
            <a:ext cx="488551" cy="47328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2260" y="3925301"/>
            <a:ext cx="488551" cy="47328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1588" y="3712978"/>
            <a:ext cx="488551" cy="47328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8090" y="4101388"/>
            <a:ext cx="488551" cy="47328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98059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854093" y="985013"/>
                <a:ext cx="4702629" cy="6812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7</m:t>
                        </m:r>
                      </m:den>
                    </m:f>
                  </m:oMath>
                </a14:m>
                <a:r>
                  <a:rPr lang="en-GB" sz="2400" dirty="0"/>
                  <a:t> of the children chose blue.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4093" y="985013"/>
                <a:ext cx="4702629" cy="681212"/>
              </a:xfrm>
              <a:prstGeom prst="rect">
                <a:avLst/>
              </a:prstGeom>
              <a:blipFill>
                <a:blip r:embed="rId5"/>
                <a:stretch>
                  <a:fillRect b="-81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854093" y="429062"/>
            <a:ext cx="71523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 group of children voted on their favourite colour.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854093" y="1737273"/>
                <a:ext cx="4702629" cy="6812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7</m:t>
                        </m:r>
                      </m:den>
                    </m:f>
                  </m:oMath>
                </a14:m>
                <a:r>
                  <a:rPr lang="en-GB" sz="2400" dirty="0"/>
                  <a:t> of the children chose green.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4093" y="1737273"/>
                <a:ext cx="4702629" cy="681212"/>
              </a:xfrm>
              <a:prstGeom prst="rect">
                <a:avLst/>
              </a:prstGeom>
              <a:blipFill>
                <a:blip r:embed="rId6"/>
                <a:stretch>
                  <a:fillRect b="-62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854093" y="2489533"/>
            <a:ext cx="47026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rest chose purple.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4093" y="3072110"/>
            <a:ext cx="69875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is the ratio of children choosing blue to children choosing purple?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87605" y="5353342"/>
            <a:ext cx="747045" cy="74704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665991" y="549603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4290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854092" y="5281417"/>
            <a:ext cx="69875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Children choosing purple to the children choosing green as their favourite colour.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854093" y="985013"/>
                <a:ext cx="4702629" cy="6812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7</m:t>
                        </m:r>
                      </m:den>
                    </m:f>
                  </m:oMath>
                </a14:m>
                <a:r>
                  <a:rPr lang="en-GB" sz="2400" dirty="0"/>
                  <a:t> of the children chose blue.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4093" y="985013"/>
                <a:ext cx="4702629" cy="681212"/>
              </a:xfrm>
              <a:prstGeom prst="rect">
                <a:avLst/>
              </a:prstGeom>
              <a:blipFill>
                <a:blip r:embed="rId5"/>
                <a:stretch>
                  <a:fillRect b="-81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854093" y="429062"/>
            <a:ext cx="71523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 group of children voted on their favourite colour.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854093" y="1737273"/>
                <a:ext cx="4702629" cy="6812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7</m:t>
                        </m:r>
                      </m:den>
                    </m:f>
                  </m:oMath>
                </a14:m>
                <a:r>
                  <a:rPr lang="en-GB" sz="2400" dirty="0"/>
                  <a:t> of the children chose green.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4093" y="1737273"/>
                <a:ext cx="4702629" cy="681212"/>
              </a:xfrm>
              <a:prstGeom prst="rect">
                <a:avLst/>
              </a:prstGeom>
              <a:blipFill>
                <a:blip r:embed="rId6"/>
                <a:stretch>
                  <a:fillRect b="-62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854093" y="2489533"/>
            <a:ext cx="47026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rest chose purple.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4093" y="3072110"/>
            <a:ext cx="69875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is the ratio of children choosing blue to children choosing purple?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0289042"/>
              </p:ext>
            </p:extLst>
          </p:nvPr>
        </p:nvGraphicFramePr>
        <p:xfrm>
          <a:off x="1382267" y="4287374"/>
          <a:ext cx="60959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>
                  <a:extLst>
                    <a:ext uri="{9D8B030D-6E8A-4147-A177-3AD203B41FA5}">
                      <a16:colId xmlns:a16="http://schemas.microsoft.com/office/drawing/2014/main" val="4172362733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136228275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327805146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087982383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4169931194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878497992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6301945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8058534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4544727"/>
              </p:ext>
            </p:extLst>
          </p:nvPr>
        </p:nvGraphicFramePr>
        <p:xfrm>
          <a:off x="1382267" y="4287374"/>
          <a:ext cx="60959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>
                  <a:extLst>
                    <a:ext uri="{9D8B030D-6E8A-4147-A177-3AD203B41FA5}">
                      <a16:colId xmlns:a16="http://schemas.microsoft.com/office/drawing/2014/main" val="4172362733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136228275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327805146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087982383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4169931194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878497992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6301945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8058534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0396730"/>
              </p:ext>
            </p:extLst>
          </p:nvPr>
        </p:nvGraphicFramePr>
        <p:xfrm>
          <a:off x="1382267" y="4287374"/>
          <a:ext cx="60959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>
                  <a:extLst>
                    <a:ext uri="{9D8B030D-6E8A-4147-A177-3AD203B41FA5}">
                      <a16:colId xmlns:a16="http://schemas.microsoft.com/office/drawing/2014/main" val="4172362733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136228275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327805146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087982383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4169931194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878497992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6301945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8058534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2644003"/>
              </p:ext>
            </p:extLst>
          </p:nvPr>
        </p:nvGraphicFramePr>
        <p:xfrm>
          <a:off x="1382267" y="4287374"/>
          <a:ext cx="60959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>
                  <a:extLst>
                    <a:ext uri="{9D8B030D-6E8A-4147-A177-3AD203B41FA5}">
                      <a16:colId xmlns:a16="http://schemas.microsoft.com/office/drawing/2014/main" val="4172362733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136228275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327805146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087982383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4169931194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878497992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6301945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8058534"/>
                  </a:ext>
                </a:extLst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3370216" y="3453371"/>
            <a:ext cx="9429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2 : 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54093" y="4856018"/>
            <a:ext cx="69875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does the ratio 1 : 4 represent?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85681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6583" y="775064"/>
            <a:ext cx="5860868" cy="406927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817326" y="775064"/>
            <a:ext cx="1184365" cy="41452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6500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6583" y="775064"/>
            <a:ext cx="5860868" cy="4069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34405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10.3|4.7|6.8|4.4|1.8|5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7|0.9|1.6|0.8|2|4.5|0.9|14.5|10.6|2.6|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8|1.1|13.6|19.7|7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2.2|14.8|2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2|10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1.6|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|1.6|1.6|12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1.5|5.4|1.8|3.2|8.3|2.9|1.8|6.5|5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1.7|1.1|7.2|6.3|6|1.7|0.8|0.6|1.8|2|2.9|3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3.4|3.3|4.5|9.8|9.7|6.2|8.4|7.5|9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8.8|7.7|7.6|21.1|2.7|20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documentManagement/typ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cee99ee9-287b-4f9a-957c-ba5ae7375c9a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6991E410-821E-4802-94D9-79AC4C5F112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17815</TotalTime>
  <Words>529</Words>
  <Application>Microsoft Office PowerPoint</Application>
  <PresentationFormat>On-screen Show (4:3)</PresentationFormat>
  <Paragraphs>143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730</cp:revision>
  <dcterms:created xsi:type="dcterms:W3CDTF">2019-07-05T11:02:13Z</dcterms:created>
  <dcterms:modified xsi:type="dcterms:W3CDTF">2021-02-28T14:21:07Z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