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EAA8CD-2A74-A2CC-5EE0-E8552604B501}" v="3650" dt="2021-03-14T15:42:03.881"/>
    <p1510:client id="{6D6BFB81-DFFB-449F-81E5-607ED5A5952B}" v="69" dt="2021-03-11T14:11:52.8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8281" y="1753395"/>
            <a:ext cx="9144000" cy="3328193"/>
          </a:xfrm>
        </p:spPr>
        <p:txBody>
          <a:bodyPr>
            <a:noAutofit/>
          </a:bodyPr>
          <a:lstStyle/>
          <a:p>
            <a:r>
              <a:rPr lang="en-US" sz="9600" b="1" dirty="0">
                <a:latin typeface="Calibri"/>
                <a:cs typeface="Calibri Light"/>
              </a:rPr>
              <a:t>Misconceptions about Spain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F4980-1969-44F2-A7E0-DA0BA7BF4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What is a stereotype?</a:t>
            </a:r>
            <a:br>
              <a:rPr lang="en-US" dirty="0">
                <a:latin typeface="Calibri"/>
                <a:cs typeface="Calibri Light"/>
              </a:rPr>
            </a:br>
            <a:r>
              <a:rPr lang="en-US" dirty="0">
                <a:latin typeface="Calibri"/>
                <a:cs typeface="Calibri Light"/>
              </a:rPr>
              <a:t>What is a misconception?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96D67-0964-491D-AE2A-E919D76C3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alibri Light"/>
                <a:ea typeface="+mn-lt"/>
                <a:cs typeface="+mn-lt"/>
              </a:rPr>
              <a:t>Stereotype</a:t>
            </a:r>
          </a:p>
          <a:p>
            <a:r>
              <a:rPr lang="en-US" dirty="0">
                <a:latin typeface="Calibri Light"/>
                <a:ea typeface="+mn-lt"/>
                <a:cs typeface="+mn-lt"/>
              </a:rPr>
              <a:t>a widely held but fixed and oversimplified image or idea of a particular type of person or thing</a:t>
            </a:r>
          </a:p>
          <a:p>
            <a:pPr marL="0" indent="0">
              <a:buNone/>
            </a:pPr>
            <a:r>
              <a:rPr lang="en-US" b="1" dirty="0">
                <a:latin typeface="Calibri Light"/>
                <a:cs typeface="Calibri"/>
              </a:rPr>
              <a:t>Misconception</a:t>
            </a:r>
          </a:p>
          <a:p>
            <a:r>
              <a:rPr lang="en-US" dirty="0">
                <a:latin typeface="Calibri Light"/>
                <a:ea typeface="+mn-lt"/>
                <a:cs typeface="+mn-lt"/>
              </a:rPr>
              <a:t>a view or opinion that is incorrect because it's based on faulty thinking or understanding</a:t>
            </a:r>
            <a:endParaRPr lang="en-US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826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F1BB3-3AC9-4E12-9BB1-2E5E20909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>
                <a:latin typeface="Calibri"/>
                <a:cs typeface="Calibri"/>
              </a:rPr>
              <a:t>Can you think of the stereotypical thoughts/images people sometimes have of these places and the people who live there?</a:t>
            </a:r>
            <a:endParaRPr lang="en-US" sz="3600" dirty="0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A4BBC-3A5D-4159-859D-C2F54A087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France</a:t>
            </a:r>
          </a:p>
          <a:p>
            <a:r>
              <a:rPr lang="en-US" dirty="0">
                <a:latin typeface="Calibri Light"/>
                <a:cs typeface="Calibri"/>
              </a:rPr>
              <a:t>Australia</a:t>
            </a:r>
          </a:p>
          <a:p>
            <a:r>
              <a:rPr lang="en-US" dirty="0">
                <a:latin typeface="Calibri Light"/>
                <a:cs typeface="Calibri"/>
              </a:rPr>
              <a:t>USA</a:t>
            </a:r>
          </a:p>
          <a:p>
            <a:r>
              <a:rPr lang="en-US" dirty="0">
                <a:latin typeface="Calibri Light"/>
                <a:cs typeface="Calibri"/>
              </a:rPr>
              <a:t>Africa</a:t>
            </a:r>
          </a:p>
          <a:p>
            <a:r>
              <a:rPr lang="en-US" dirty="0">
                <a:latin typeface="Calibri Light"/>
                <a:cs typeface="Calibri"/>
              </a:rPr>
              <a:t>Scotland</a:t>
            </a:r>
          </a:p>
          <a:p>
            <a:r>
              <a:rPr lang="en-US" dirty="0">
                <a:latin typeface="Calibri Light"/>
                <a:cs typeface="Calibri"/>
              </a:rPr>
              <a:t>Yorkshire</a:t>
            </a:r>
          </a:p>
        </p:txBody>
      </p:sp>
    </p:spTree>
    <p:extLst>
      <p:ext uri="{BB962C8B-B14F-4D97-AF65-F5344CB8AC3E}">
        <p14:creationId xmlns:p14="http://schemas.microsoft.com/office/powerpoint/2010/main" val="504842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DE96C-21CB-4A8B-9C47-CA3CF4D59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>
                <a:latin typeface="Calibri"/>
                <a:cs typeface="Calibri"/>
              </a:rPr>
              <a:t>Can you think of the stereotypical thoughts/images people sometimes have of these places and the people who live there?</a:t>
            </a:r>
            <a:endParaRPr lang="en-US" sz="3600" dirty="0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A8589-9EFA-4402-95CF-BEB79F96B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b="1" dirty="0">
                <a:latin typeface="Calibri Light"/>
                <a:cs typeface="Calibri"/>
              </a:rPr>
              <a:t>France:</a:t>
            </a:r>
            <a:r>
              <a:rPr lang="en-US" dirty="0">
                <a:latin typeface="Calibri Light"/>
                <a:cs typeface="Calibri"/>
              </a:rPr>
              <a:t> wear berets, striped jumpers and onions round their necks, smell of garlic and say ooh la </a:t>
            </a:r>
            <a:r>
              <a:rPr lang="en-US" dirty="0" err="1">
                <a:latin typeface="Calibri Light"/>
                <a:cs typeface="Calibri"/>
              </a:rPr>
              <a:t>la</a:t>
            </a:r>
            <a:r>
              <a:rPr lang="en-US" dirty="0">
                <a:latin typeface="Calibri Light"/>
                <a:cs typeface="Calibri"/>
              </a:rPr>
              <a:t> all the time</a:t>
            </a:r>
          </a:p>
          <a:p>
            <a:r>
              <a:rPr lang="en-US" b="1" dirty="0">
                <a:latin typeface="Calibri Light"/>
                <a:cs typeface="Calibri"/>
              </a:rPr>
              <a:t>Australia:</a:t>
            </a:r>
            <a:r>
              <a:rPr lang="en-US" dirty="0">
                <a:latin typeface="Calibri Light"/>
                <a:cs typeface="Calibri"/>
              </a:rPr>
              <a:t> have BBQs every day, wear hats with corks, live in the outback and think Sidney is the capital city</a:t>
            </a:r>
          </a:p>
          <a:p>
            <a:r>
              <a:rPr lang="en-US" b="1" dirty="0">
                <a:latin typeface="Calibri Light"/>
                <a:cs typeface="Calibri"/>
              </a:rPr>
              <a:t>USA:</a:t>
            </a:r>
            <a:r>
              <a:rPr lang="en-US" dirty="0">
                <a:latin typeface="Calibri Light"/>
                <a:cs typeface="Calibri"/>
              </a:rPr>
              <a:t> loud, obese, obsessed with guns, overly cheerful with the 'have a nice day' slogan</a:t>
            </a:r>
          </a:p>
          <a:p>
            <a:r>
              <a:rPr lang="en-US" b="1" dirty="0">
                <a:latin typeface="Calibri Light"/>
                <a:cs typeface="Calibri"/>
              </a:rPr>
              <a:t>Africa:</a:t>
            </a:r>
            <a:r>
              <a:rPr lang="en-US" dirty="0">
                <a:latin typeface="Calibri Light"/>
                <a:cs typeface="Calibri"/>
              </a:rPr>
              <a:t> it's a country instead of a continent, everyone is really poor, no-one has access to running water, no-one goes to school, everyone has malaria</a:t>
            </a:r>
          </a:p>
          <a:p>
            <a:r>
              <a:rPr lang="en-US" b="1" dirty="0">
                <a:latin typeface="Calibri Light"/>
                <a:cs typeface="Calibri"/>
              </a:rPr>
              <a:t>Scotland:</a:t>
            </a:r>
            <a:r>
              <a:rPr lang="en-US" dirty="0">
                <a:latin typeface="Calibri Light"/>
                <a:cs typeface="Calibri"/>
              </a:rPr>
              <a:t> everyone wears a kilt, can play the bagpipes, drinks whisky, eats haggis and deep fried Mars Bars</a:t>
            </a:r>
          </a:p>
          <a:p>
            <a:r>
              <a:rPr lang="en-US" b="1" dirty="0">
                <a:latin typeface="Calibri Light"/>
                <a:cs typeface="Calibri"/>
              </a:rPr>
              <a:t>Yorkshire:</a:t>
            </a:r>
            <a:r>
              <a:rPr lang="en-US" dirty="0">
                <a:latin typeface="Calibri Light"/>
                <a:cs typeface="Calibri"/>
              </a:rPr>
              <a:t> wear flat caps, eat Yorkshire puddings all the time, only drink Yorkshire tea, own a whippet and say '</a:t>
            </a:r>
            <a:r>
              <a:rPr lang="en-US" dirty="0" err="1">
                <a:latin typeface="Calibri Light"/>
                <a:cs typeface="Calibri"/>
              </a:rPr>
              <a:t>ee</a:t>
            </a:r>
            <a:r>
              <a:rPr lang="en-US" dirty="0">
                <a:latin typeface="Calibri Light"/>
                <a:cs typeface="Calibri"/>
              </a:rPr>
              <a:t> </a:t>
            </a:r>
            <a:r>
              <a:rPr lang="en-US" dirty="0" err="1">
                <a:latin typeface="Calibri Light"/>
                <a:cs typeface="Calibri"/>
              </a:rPr>
              <a:t>ba</a:t>
            </a:r>
            <a:r>
              <a:rPr lang="en-US" dirty="0">
                <a:latin typeface="Calibri Light"/>
                <a:cs typeface="Calibri"/>
              </a:rPr>
              <a:t> gum' on a regular basis</a:t>
            </a:r>
          </a:p>
        </p:txBody>
      </p:sp>
    </p:spTree>
    <p:extLst>
      <p:ext uri="{BB962C8B-B14F-4D97-AF65-F5344CB8AC3E}">
        <p14:creationId xmlns:p14="http://schemas.microsoft.com/office/powerpoint/2010/main" val="175364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B0C3D-B812-4639-BF49-610DB209E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libri"/>
                <a:cs typeface="Calibri Light"/>
              </a:rPr>
              <a:t>Today we are going to try to debunk the misconceptions that people might have about Spain</a:t>
            </a:r>
            <a:endParaRPr lang="en-US" dirty="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41C42-0F32-40B4-A1FD-1C246A2641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600" dirty="0">
                <a:latin typeface="Calibri Light"/>
                <a:cs typeface="Calibri"/>
              </a:rPr>
              <a:t>What are the stereotypical thoughts/images people sometimes have about Spain, the Spanish people and the Spanish way of life?</a:t>
            </a:r>
            <a:endParaRPr lang="en-US" sz="3600">
              <a:latin typeface="Calibri Light"/>
              <a:ea typeface="+mn-lt"/>
              <a:cs typeface="+mn-lt"/>
            </a:endParaRPr>
          </a:p>
          <a:p>
            <a:pPr marL="0" indent="0">
              <a:buNone/>
            </a:pPr>
            <a:endParaRPr lang="en-US" sz="3600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 dirty="0">
                <a:latin typeface="Calibri Light"/>
                <a:cs typeface="Calibri"/>
              </a:rPr>
              <a:t>The task today is to write about 3 Spanish misconceptions. </a:t>
            </a:r>
          </a:p>
          <a:p>
            <a:pPr marL="0" indent="0">
              <a:buNone/>
            </a:pPr>
            <a:r>
              <a:rPr lang="en-US" sz="3600" dirty="0">
                <a:latin typeface="Calibri Light"/>
                <a:cs typeface="Calibri"/>
              </a:rPr>
              <a:t>What is the misconception that people have and what is the story in reality?</a:t>
            </a:r>
            <a:endParaRPr lang="en-US" sz="3600" dirty="0">
              <a:cs typeface="Calibri"/>
            </a:endParaRPr>
          </a:p>
          <a:p>
            <a:pPr marL="0" indent="0">
              <a:buNone/>
            </a:pPr>
            <a:endParaRPr lang="en-US" sz="3600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8596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3A76B-EDF6-4039-9544-015F98B47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dirty="0">
                <a:latin typeface="Calibri"/>
                <a:cs typeface="Calibri Light"/>
              </a:rPr>
              <a:t>Everywhere in Spain is sunny and warm</a:t>
            </a:r>
            <a:endParaRPr lang="en-US" sz="540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58DF1-6136-4CFC-84E8-3A0B93655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It is only very sunny and hot in the south of Spain in the summer months</a:t>
            </a:r>
          </a:p>
          <a:p>
            <a:r>
              <a:rPr lang="en-US" dirty="0">
                <a:latin typeface="Calibri Light"/>
                <a:cs typeface="Calibri"/>
              </a:rPr>
              <a:t>Winter can be a lot cooler </a:t>
            </a:r>
            <a:r>
              <a:rPr lang="en-US" dirty="0" err="1">
                <a:latin typeface="Calibri Light"/>
                <a:cs typeface="Calibri"/>
              </a:rPr>
              <a:t>eg</a:t>
            </a:r>
            <a:r>
              <a:rPr lang="en-US" dirty="0">
                <a:latin typeface="Calibri Light"/>
                <a:cs typeface="Calibri"/>
              </a:rPr>
              <a:t> Madrid can get very cold</a:t>
            </a:r>
          </a:p>
          <a:p>
            <a:r>
              <a:rPr lang="en-US" dirty="0">
                <a:latin typeface="Calibri Light"/>
                <a:cs typeface="Calibri"/>
              </a:rPr>
              <a:t>The north of Spain can be cold and rainy </a:t>
            </a:r>
            <a:r>
              <a:rPr lang="en-US" dirty="0" err="1">
                <a:latin typeface="Calibri Light"/>
                <a:cs typeface="Calibri"/>
              </a:rPr>
              <a:t>eg</a:t>
            </a:r>
            <a:r>
              <a:rPr lang="en-US" dirty="0">
                <a:latin typeface="Calibri Light"/>
                <a:cs typeface="Calibri"/>
              </a:rPr>
              <a:t> in the Basque region</a:t>
            </a: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 descr="A picture containing nature, mountain, outdoor, hill&#10;&#10;Description automatically generated">
            <a:extLst>
              <a:ext uri="{FF2B5EF4-FFF2-40B4-BE49-F238E27FC236}">
                <a16:creationId xmlns:a16="http://schemas.microsoft.com/office/drawing/2014/main" id="{9287FA8B-FC5C-435F-A0D3-D6FDB6A7D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1372" y="3918190"/>
            <a:ext cx="4683783" cy="258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27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46711-43B9-4A5A-838B-5259749DC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alibri"/>
                <a:cs typeface="Calibri Light"/>
              </a:rPr>
              <a:t>The national sport is bull fighting</a:t>
            </a:r>
            <a:endParaRPr lang="en-US" sz="540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F026B3-260F-4B67-98AE-EE74C8C31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Bull fighting is not considered to be a sport and it's not national</a:t>
            </a:r>
          </a:p>
          <a:p>
            <a:r>
              <a:rPr lang="en-US" dirty="0">
                <a:latin typeface="Calibri Light"/>
                <a:cs typeface="Calibri"/>
              </a:rPr>
              <a:t>It is a cultural tradition that is on the decline because of the number of people who think it is cruel</a:t>
            </a:r>
          </a:p>
          <a:p>
            <a:r>
              <a:rPr lang="en-US" dirty="0">
                <a:latin typeface="Calibri Light"/>
                <a:cs typeface="Calibri"/>
              </a:rPr>
              <a:t>About 25% of Spanish people still support bull fighting because of its traditional associations</a:t>
            </a:r>
          </a:p>
          <a:p>
            <a:r>
              <a:rPr lang="en-US" dirty="0">
                <a:latin typeface="Calibri Light"/>
                <a:cs typeface="Calibri"/>
              </a:rPr>
              <a:t>Most Spanish people would say that football is their national sport</a:t>
            </a:r>
          </a:p>
          <a:p>
            <a:endParaRPr lang="en-US" dirty="0">
              <a:latin typeface="Calibri Light"/>
              <a:cs typeface="Calibri"/>
            </a:endParaRPr>
          </a:p>
          <a:p>
            <a:endParaRPr lang="en-US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803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F56F6-902F-4539-8E85-BAE617CA0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alibri"/>
                <a:cs typeface="Calibri Light"/>
              </a:rPr>
              <a:t>Spanish people are lazy</a:t>
            </a:r>
            <a:endParaRPr lang="en-US" sz="540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C76D3-C431-4D48-938D-87AE4AC301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People think this because of the 'siesta' which is a time in the afternoon to rest and sleep</a:t>
            </a:r>
          </a:p>
          <a:p>
            <a:r>
              <a:rPr lang="en-US" dirty="0">
                <a:latin typeface="Calibri Light"/>
                <a:cs typeface="Calibri"/>
              </a:rPr>
              <a:t>The siesta originates from village people taking time out from the hot afternoon sun when it is too hot to work </a:t>
            </a:r>
            <a:r>
              <a:rPr lang="en-US" dirty="0" err="1">
                <a:latin typeface="Calibri Light"/>
                <a:cs typeface="Calibri"/>
              </a:rPr>
              <a:t>eg</a:t>
            </a:r>
            <a:r>
              <a:rPr lang="en-US" dirty="0">
                <a:latin typeface="Calibri Light"/>
                <a:cs typeface="Calibri"/>
              </a:rPr>
              <a:t> on the farmland</a:t>
            </a:r>
          </a:p>
          <a:p>
            <a:r>
              <a:rPr lang="en-US" dirty="0">
                <a:latin typeface="Calibri Light"/>
                <a:cs typeface="Calibri"/>
              </a:rPr>
              <a:t>Today, in the towns and cities, it is rare for people to have a siesta, although in more rural areas shops might still close for the afternoon, re-opening in the evening</a:t>
            </a:r>
          </a:p>
        </p:txBody>
      </p:sp>
    </p:spTree>
    <p:extLst>
      <p:ext uri="{BB962C8B-B14F-4D97-AF65-F5344CB8AC3E}">
        <p14:creationId xmlns:p14="http://schemas.microsoft.com/office/powerpoint/2010/main" val="708939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839DD-E2E1-4326-BD3A-A2DAE53B7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alibri"/>
                <a:cs typeface="Calibri Light"/>
              </a:rPr>
              <a:t>Flamenco is a dance</a:t>
            </a:r>
            <a:endParaRPr lang="en-US" sz="540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5C553-9E74-4344-BB10-3B1072504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1814"/>
            <a:ext cx="10515600" cy="47251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Flamenco is </a:t>
            </a:r>
            <a:r>
              <a:rPr lang="en-US" b="1" dirty="0">
                <a:latin typeface="Calibri Light"/>
                <a:cs typeface="Calibri"/>
              </a:rPr>
              <a:t>not</a:t>
            </a:r>
            <a:r>
              <a:rPr lang="en-US" dirty="0">
                <a:latin typeface="Calibri Light"/>
                <a:cs typeface="Calibri"/>
              </a:rPr>
              <a:t> a dance</a:t>
            </a:r>
            <a:endParaRPr lang="en-US" dirty="0">
              <a:latin typeface="Calibri" panose="020F0502020204030204"/>
              <a:cs typeface="Calibri"/>
            </a:endParaRPr>
          </a:p>
          <a:p>
            <a:r>
              <a:rPr lang="en-US" dirty="0">
                <a:latin typeface="Calibri Light"/>
                <a:cs typeface="Calibri"/>
              </a:rPr>
              <a:t>It originates from and is more predominant in Andalusia</a:t>
            </a:r>
          </a:p>
          <a:p>
            <a:r>
              <a:rPr lang="en-US" dirty="0">
                <a:latin typeface="Calibri Light"/>
                <a:cs typeface="Calibri"/>
              </a:rPr>
              <a:t>It is a highly skilled activity that involves guitar playing, dancing, singing and clapping and 'the cry'</a:t>
            </a:r>
          </a:p>
          <a:p>
            <a:r>
              <a:rPr lang="en-US" dirty="0">
                <a:latin typeface="Calibri Light"/>
                <a:cs typeface="Calibri"/>
              </a:rPr>
              <a:t>The dancing is only one part of flamenco</a:t>
            </a:r>
          </a:p>
          <a:p>
            <a:endParaRPr lang="en-US" dirty="0">
              <a:latin typeface="Calibri Light"/>
              <a:cs typeface="Calibri"/>
            </a:endParaRPr>
          </a:p>
        </p:txBody>
      </p:sp>
      <p:pic>
        <p:nvPicPr>
          <p:cNvPr id="4" name="Picture 4" descr="A picture containing person&#10;&#10;Description automatically generated">
            <a:extLst>
              <a:ext uri="{FF2B5EF4-FFF2-40B4-BE49-F238E27FC236}">
                <a16:creationId xmlns:a16="http://schemas.microsoft.com/office/drawing/2014/main" id="{18E75B00-22B7-4CA2-B3D7-8CEFE09EC9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4314" y="3822580"/>
            <a:ext cx="4771484" cy="236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078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1AEC8-36B3-413D-A63E-16E85647D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alibri"/>
                <a:cs typeface="Calibri Light"/>
              </a:rPr>
              <a:t>Paella is a seafood dish</a:t>
            </a:r>
            <a:endParaRPr lang="en-US" sz="540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E8494-8D31-4CC6-A3CE-E80CECE44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6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US" dirty="0">
                <a:latin typeface="Calibri Light"/>
                <a:ea typeface="+mn-lt"/>
                <a:cs typeface="+mn-lt"/>
              </a:rPr>
              <a:t>Paella is the name of the pan that the food is cooked in</a:t>
            </a:r>
          </a:p>
          <a:p>
            <a:pPr marL="457200" indent="-457200"/>
            <a:r>
              <a:rPr lang="en-US" dirty="0">
                <a:latin typeface="Calibri Light"/>
                <a:cs typeface="Calibri"/>
              </a:rPr>
              <a:t>Paella is a rice dish</a:t>
            </a:r>
          </a:p>
          <a:p>
            <a:pPr marL="457200" indent="-457200"/>
            <a:r>
              <a:rPr lang="en-US" dirty="0">
                <a:latin typeface="Calibri Light"/>
                <a:cs typeface="Calibri"/>
              </a:rPr>
              <a:t>It originates from Valencia</a:t>
            </a:r>
          </a:p>
          <a:p>
            <a:pPr marL="457200" indent="-457200"/>
            <a:r>
              <a:rPr lang="en-US" dirty="0">
                <a:latin typeface="Calibri Light"/>
                <a:cs typeface="Calibri"/>
              </a:rPr>
              <a:t>It is traditionally made with chicken and rabbit </a:t>
            </a:r>
            <a:r>
              <a:rPr lang="en-US" dirty="0" err="1">
                <a:latin typeface="Calibri Light"/>
                <a:cs typeface="Calibri"/>
              </a:rPr>
              <a:t>ie</a:t>
            </a:r>
            <a:r>
              <a:rPr lang="en-US" dirty="0">
                <a:latin typeface="Calibri Light"/>
                <a:cs typeface="Calibri"/>
              </a:rPr>
              <a:t> from 'meat of the land'</a:t>
            </a:r>
          </a:p>
          <a:p>
            <a:pPr marL="457200" indent="-457200"/>
            <a:endParaRPr lang="en-US" dirty="0">
              <a:latin typeface="Calibri Light"/>
              <a:cs typeface="Calibri"/>
            </a:endParaRPr>
          </a:p>
          <a:p>
            <a:endParaRPr lang="en-US" dirty="0">
              <a:latin typeface="Calibri Light"/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7C512B0-93FE-46CA-BC57-572D87E05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6164" y="3807126"/>
            <a:ext cx="4261451" cy="256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4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9BA7D-D41E-4C45-AF20-8BDB51C54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alibri"/>
                <a:cs typeface="Calibri Light"/>
              </a:rPr>
              <a:t>Tapas is a type of 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61D4B-CAC1-4EE6-8C7C-D82B9F311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Una tapa means 'small plate'</a:t>
            </a:r>
          </a:p>
          <a:p>
            <a:r>
              <a:rPr lang="en-US" dirty="0">
                <a:latin typeface="Calibri Light"/>
                <a:cs typeface="Calibri"/>
              </a:rPr>
              <a:t>It is </a:t>
            </a:r>
            <a:r>
              <a:rPr lang="en-US" b="1" dirty="0">
                <a:latin typeface="Calibri Light"/>
                <a:cs typeface="Calibri"/>
              </a:rPr>
              <a:t>not</a:t>
            </a:r>
            <a:r>
              <a:rPr lang="en-US" dirty="0">
                <a:latin typeface="Calibri Light"/>
                <a:cs typeface="Calibri"/>
              </a:rPr>
              <a:t> a type of food</a:t>
            </a:r>
          </a:p>
          <a:p>
            <a:r>
              <a:rPr lang="en-US" dirty="0">
                <a:latin typeface="Calibri Light"/>
                <a:cs typeface="Calibri"/>
              </a:rPr>
              <a:t>To eat 'tapas' is to eat food from small plates so in real terms that means to eat a selection of food presented in small amounts</a:t>
            </a:r>
          </a:p>
          <a:p>
            <a:endParaRPr lang="en-US" dirty="0">
              <a:latin typeface="Calibri Light"/>
              <a:cs typeface="Calibri"/>
            </a:endParaRPr>
          </a:p>
          <a:p>
            <a:pPr marL="0" indent="0">
              <a:buNone/>
            </a:pPr>
            <a:endParaRPr lang="en-US" dirty="0">
              <a:latin typeface="Calibri Light"/>
              <a:cs typeface="Calibri"/>
            </a:endParaRPr>
          </a:p>
        </p:txBody>
      </p:sp>
      <p:pic>
        <p:nvPicPr>
          <p:cNvPr id="4" name="Picture 4" descr="A picture containing bowl, several, different&#10;&#10;Description automatically generated">
            <a:extLst>
              <a:ext uri="{FF2B5EF4-FFF2-40B4-BE49-F238E27FC236}">
                <a16:creationId xmlns:a16="http://schemas.microsoft.com/office/drawing/2014/main" id="{0C63D390-3034-4327-9374-7C7E2F0E6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351" y="3688511"/>
            <a:ext cx="4373412" cy="257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002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AB12A-6636-4A2C-B2E4-6A23D51CE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dirty="0">
                <a:latin typeface="Calibri"/>
                <a:cs typeface="Calibri Light"/>
              </a:rPr>
              <a:t>Spanish people sound a little bit rude/abrupt</a:t>
            </a:r>
            <a:endParaRPr lang="en-US" sz="5400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A5D999-A064-44FA-80E2-D85018A4A9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691" y="227132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Calibri Light"/>
                <a:cs typeface="Calibri"/>
              </a:rPr>
              <a:t>Spanish people don't say please and thank you a lot in their own language, nowhere near as much as we do in the UK</a:t>
            </a:r>
          </a:p>
          <a:p>
            <a:r>
              <a:rPr lang="en-US" dirty="0">
                <a:latin typeface="Calibri Light"/>
                <a:cs typeface="Calibri"/>
              </a:rPr>
              <a:t>They express politeness in the way that they speak, the intonation, the way that the pitch of their voice goes up and down as they speak</a:t>
            </a:r>
          </a:p>
          <a:p>
            <a:r>
              <a:rPr lang="en-US" dirty="0">
                <a:latin typeface="Calibri Light"/>
                <a:cs typeface="Calibri"/>
              </a:rPr>
              <a:t>This becomes more obvious when they are speaking English which doesn't have the same intonation. So, if the speaker is not saying please/thank you and doesn't have the intonation, it comes across as rude to native English speakers</a:t>
            </a:r>
          </a:p>
        </p:txBody>
      </p:sp>
    </p:spTree>
    <p:extLst>
      <p:ext uri="{BB962C8B-B14F-4D97-AF65-F5344CB8AC3E}">
        <p14:creationId xmlns:p14="http://schemas.microsoft.com/office/powerpoint/2010/main" val="402555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Misconceptions about Spain</vt:lpstr>
      <vt:lpstr>What is a stereotype? What is a misconception?</vt:lpstr>
      <vt:lpstr>Can you think of the stereotypical thoughts/images people sometimes have of these places and the people who live there?</vt:lpstr>
      <vt:lpstr>Can you think of the stereotypical thoughts/images people sometimes have of these places and the people who live there?</vt:lpstr>
      <vt:lpstr>Today we are going to try to debunk the misconceptions that people might have about Spain</vt:lpstr>
      <vt:lpstr>Everywhere in Spain is sunny and warm</vt:lpstr>
      <vt:lpstr>The national sport is bull fighting</vt:lpstr>
      <vt:lpstr>Spanish people are lazy</vt:lpstr>
      <vt:lpstr>Flamenco is a dance</vt:lpstr>
      <vt:lpstr>Paella is a seafood dish</vt:lpstr>
      <vt:lpstr>Tapas is a type of food</vt:lpstr>
      <vt:lpstr>Spanish people sound a little bit rude/abrupt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504</cp:revision>
  <dcterms:created xsi:type="dcterms:W3CDTF">2021-03-11T14:08:30Z</dcterms:created>
  <dcterms:modified xsi:type="dcterms:W3CDTF">2021-03-26T08:41:55Z</dcterms:modified>
</cp:coreProperties>
</file>