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61" r:id="rId4"/>
    <p:sldId id="276" r:id="rId5"/>
    <p:sldId id="258" r:id="rId6"/>
    <p:sldId id="259" r:id="rId7"/>
    <p:sldId id="260" r:id="rId8"/>
    <p:sldId id="262" r:id="rId9"/>
    <p:sldId id="277" r:id="rId10"/>
    <p:sldId id="263" r:id="rId11"/>
    <p:sldId id="264" r:id="rId12"/>
    <p:sldId id="265" r:id="rId13"/>
    <p:sldId id="267" r:id="rId14"/>
    <p:sldId id="268" r:id="rId15"/>
    <p:sldId id="270" r:id="rId16"/>
    <p:sldId id="272" r:id="rId17"/>
    <p:sldId id="275" r:id="rId18"/>
    <p:sldId id="269" r:id="rId19"/>
    <p:sldId id="271" r:id="rId20"/>
    <p:sldId id="273" r:id="rId21"/>
    <p:sldId id="274" r:id="rId22"/>
    <p:sldId id="278" r:id="rId23"/>
    <p:sldId id="27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FBB4F1-51B3-A540-7E27-1D166EB38431}" v="107" dt="2020-06-04T20:58:59.674"/>
    <p1510:client id="{E7AB2D93-8F6F-4C99-CA7E-F972B448BD62}" v="4" dt="2020-06-12T15:13:06.1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687533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2675708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3224096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567841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1489588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2805176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3035851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3444075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3619626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2140511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80342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2081658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3891468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15572334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10126497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724F07-CCB9-40BA-9D74-48E9055C9A60}"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3177155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1724F07-CCB9-40BA-9D74-48E9055C9A60}" type="datetimeFigureOut">
              <a:rPr lang="en-GB" smtClean="0"/>
              <a:pPr/>
              <a:t>02/07/2020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73FD3EF-A6B0-4B5F-9087-1524CA3F6816}" type="slidenum">
              <a:rPr lang="en-GB" smtClean="0"/>
              <a:pPr/>
              <a:t>‹#›</a:t>
            </a:fld>
            <a:endParaRPr lang="en-GB"/>
          </a:p>
        </p:txBody>
      </p:sp>
    </p:spTree>
    <p:extLst>
      <p:ext uri="{BB962C8B-B14F-4D97-AF65-F5344CB8AC3E}">
        <p14:creationId xmlns:p14="http://schemas.microsoft.com/office/powerpoint/2010/main" xmlns="" val="3091768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bbc.co.uk/bitesize/clips/zrfnvcw"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w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366630-0D2E-4925-9CD0-C98CB6D4BDF6}"/>
              </a:ext>
            </a:extLst>
          </p:cNvPr>
          <p:cNvSpPr>
            <a:spLocks noGrp="1"/>
          </p:cNvSpPr>
          <p:nvPr>
            <p:ph type="title"/>
          </p:nvPr>
        </p:nvSpPr>
        <p:spPr/>
        <p:txBody>
          <a:bodyPr>
            <a:noAutofit/>
          </a:bodyPr>
          <a:lstStyle/>
          <a:p>
            <a:pPr algn="ctr"/>
            <a:r>
              <a:rPr lang="en-GB" sz="5500" b="1" dirty="0"/>
              <a:t>Being Safe</a:t>
            </a:r>
            <a:br>
              <a:rPr lang="en-GB" sz="5500" b="1" dirty="0"/>
            </a:br>
            <a:r>
              <a:rPr lang="en-GB" sz="5500" b="1" dirty="0"/>
              <a:t> around medicines</a:t>
            </a:r>
            <a:br>
              <a:rPr lang="en-GB" sz="5500" b="1" dirty="0"/>
            </a:br>
            <a:r>
              <a:rPr lang="en-GB" sz="4000" b="1" i="1" dirty="0"/>
              <a:t>&amp; other harmful </a:t>
            </a:r>
            <a:br>
              <a:rPr lang="en-GB" sz="4000" b="1" i="1" dirty="0"/>
            </a:br>
            <a:r>
              <a:rPr lang="en-GB" sz="4000" b="1" i="1" dirty="0"/>
              <a:t>household substances</a:t>
            </a:r>
          </a:p>
        </p:txBody>
      </p:sp>
      <p:sp>
        <p:nvSpPr>
          <p:cNvPr id="4" name="Content Placeholder 3">
            <a:extLst>
              <a:ext uri="{FF2B5EF4-FFF2-40B4-BE49-F238E27FC236}">
                <a16:creationId xmlns:a16="http://schemas.microsoft.com/office/drawing/2014/main" xmlns="" id="{A985247A-9AB3-4962-AD1B-189B42ECBD4B}"/>
              </a:ext>
            </a:extLst>
          </p:cNvPr>
          <p:cNvSpPr>
            <a:spLocks noGrp="1"/>
          </p:cNvSpPr>
          <p:nvPr>
            <p:ph idx="1"/>
          </p:nvPr>
        </p:nvSpPr>
        <p:spPr>
          <a:xfrm>
            <a:off x="677863" y="5526088"/>
            <a:ext cx="8596312" cy="515937"/>
          </a:xfrm>
          <a:prstGeom prst="rect">
            <a:avLst/>
          </a:prstGeom>
        </p:spPr>
        <p:txBody>
          <a:bodyPr wrap="square">
            <a:spAutoFit/>
          </a:bodyPr>
          <a:lstStyle/>
          <a:p>
            <a:r>
              <a:rPr lang="en-GB" dirty="0">
                <a:hlinkClick r:id="rId2"/>
              </a:rPr>
              <a:t>https://www.bbc.co.uk/bitesize/clips/zrfnvcw</a:t>
            </a:r>
            <a:endParaRPr lang="en-GB" dirty="0"/>
          </a:p>
        </p:txBody>
      </p:sp>
    </p:spTree>
    <p:extLst>
      <p:ext uri="{BB962C8B-B14F-4D97-AF65-F5344CB8AC3E}">
        <p14:creationId xmlns:p14="http://schemas.microsoft.com/office/powerpoint/2010/main" xmlns="" val="3144147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5BED30-2609-4364-B504-BF079823793D}"/>
              </a:ext>
            </a:extLst>
          </p:cNvPr>
          <p:cNvSpPr>
            <a:spLocks noGrp="1"/>
          </p:cNvSpPr>
          <p:nvPr>
            <p:ph type="ctrTitle"/>
          </p:nvPr>
        </p:nvSpPr>
        <p:spPr>
          <a:xfrm>
            <a:off x="963728" y="800197"/>
            <a:ext cx="7766936" cy="910071"/>
          </a:xfrm>
        </p:spPr>
        <p:txBody>
          <a:bodyPr/>
          <a:lstStyle/>
          <a:p>
            <a:r>
              <a:rPr lang="en-GB" dirty="0"/>
              <a:t>What is a medicine?</a:t>
            </a:r>
          </a:p>
        </p:txBody>
      </p:sp>
      <p:sp>
        <p:nvSpPr>
          <p:cNvPr id="5" name="TextBox 4">
            <a:extLst>
              <a:ext uri="{FF2B5EF4-FFF2-40B4-BE49-F238E27FC236}">
                <a16:creationId xmlns:a16="http://schemas.microsoft.com/office/drawing/2014/main" xmlns="" id="{CECACA61-230A-4B57-BF1E-93C15C7962F2}"/>
              </a:ext>
            </a:extLst>
          </p:cNvPr>
          <p:cNvSpPr txBox="1"/>
          <p:nvPr/>
        </p:nvSpPr>
        <p:spPr>
          <a:xfrm>
            <a:off x="963728" y="1872020"/>
            <a:ext cx="6520070" cy="4985980"/>
          </a:xfrm>
          <a:prstGeom prst="rect">
            <a:avLst/>
          </a:prstGeom>
          <a:noFill/>
        </p:spPr>
        <p:txBody>
          <a:bodyPr wrap="square" rtlCol="0">
            <a:spAutoFit/>
          </a:bodyPr>
          <a:lstStyle/>
          <a:p>
            <a:r>
              <a:rPr lang="en-GB" altLang="en-US" sz="3000" dirty="0"/>
              <a:t>Medicine is a legal drug.</a:t>
            </a:r>
          </a:p>
          <a:p>
            <a:endParaRPr lang="en-GB" altLang="en-US" sz="3000" dirty="0"/>
          </a:p>
          <a:p>
            <a:r>
              <a:rPr lang="en-GB" altLang="en-US" sz="3000" dirty="0"/>
              <a:t>A medicine is something you take if you aren’t feeling well.</a:t>
            </a:r>
          </a:p>
          <a:p>
            <a:endParaRPr lang="en-GB" altLang="en-US" sz="3000" dirty="0"/>
          </a:p>
          <a:p>
            <a:r>
              <a:rPr lang="en-GB" altLang="en-US" sz="3000" dirty="0"/>
              <a:t>Medicines can make us feel better. </a:t>
            </a:r>
          </a:p>
          <a:p>
            <a:endParaRPr lang="en-GB" altLang="en-US" sz="3000" dirty="0"/>
          </a:p>
          <a:p>
            <a:r>
              <a:rPr lang="en-GB" altLang="en-US" sz="3000" dirty="0"/>
              <a:t>Medicines can be liquids in bottles, small things called tablets or creams and lotions.</a:t>
            </a:r>
          </a:p>
          <a:p>
            <a:endParaRPr lang="en-GB" dirty="0"/>
          </a:p>
        </p:txBody>
      </p:sp>
      <p:pic>
        <p:nvPicPr>
          <p:cNvPr id="4098" name="Picture 2" descr="Open Up About Medicine - The £300 Million We Can Save The NHS">
            <a:extLst>
              <a:ext uri="{FF2B5EF4-FFF2-40B4-BE49-F238E27FC236}">
                <a16:creationId xmlns:a16="http://schemas.microsoft.com/office/drawing/2014/main" xmlns="" id="{19F91256-70FD-4B9C-8ED2-8D17EAF8417B}"/>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83798" y="1872020"/>
            <a:ext cx="4389589" cy="27434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29073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xmlns="" id="{B4DE830A-B531-4A3B-96F6-0ECE88B0855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72" name="Straight Connector 71">
              <a:extLst>
                <a:ext uri="{FF2B5EF4-FFF2-40B4-BE49-F238E27FC236}">
                  <a16:creationId xmlns:a16="http://schemas.microsoft.com/office/drawing/2014/main" xmlns="" id="{2813DF2C-461A-4A8F-9679-A172790D1F3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xmlns="" id="{54CD3A85-C039-4249-86E4-1EB9318B549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xmlns="" id="{887EA6D2-2883-42C2-993D-094CA6D65DA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25">
              <a:extLst>
                <a:ext uri="{FF2B5EF4-FFF2-40B4-BE49-F238E27FC236}">
                  <a16:creationId xmlns:a16="http://schemas.microsoft.com/office/drawing/2014/main" xmlns="" id="{3B895046-636F-4D1B-ACA4-29AA0CB332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Isosceles Triangle 75">
              <a:extLst>
                <a:ext uri="{FF2B5EF4-FFF2-40B4-BE49-F238E27FC236}">
                  <a16:creationId xmlns:a16="http://schemas.microsoft.com/office/drawing/2014/main" xmlns="" id="{C6B0CDE3-E054-4EDD-A43B-F96843D8BF5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7">
              <a:extLst>
                <a:ext uri="{FF2B5EF4-FFF2-40B4-BE49-F238E27FC236}">
                  <a16:creationId xmlns:a16="http://schemas.microsoft.com/office/drawing/2014/main" xmlns="" id="{3B66B1A2-F145-4C9B-85CC-4BF30D58CB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8">
              <a:extLst>
                <a:ext uri="{FF2B5EF4-FFF2-40B4-BE49-F238E27FC236}">
                  <a16:creationId xmlns:a16="http://schemas.microsoft.com/office/drawing/2014/main" xmlns="" id="{5D4FC972-94B3-4035-8D31-E668C132B41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9">
              <a:extLst>
                <a:ext uri="{FF2B5EF4-FFF2-40B4-BE49-F238E27FC236}">
                  <a16:creationId xmlns:a16="http://schemas.microsoft.com/office/drawing/2014/main" xmlns="" id="{374B9941-AFBE-4A77-A50E-B6EA04A746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xmlns="" id="{27A982C5-2C38-4CE9-BC18-94697AD657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xmlns="" id="{0060D8D1-7BB1-498F-AFBB-ADAC130A9E9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xmlns="" id="{8C47E9B0-B4A5-4012-8502-A89B6B82E27E}"/>
              </a:ext>
            </a:extLst>
          </p:cNvPr>
          <p:cNvSpPr>
            <a:spLocks noGrp="1"/>
          </p:cNvSpPr>
          <p:nvPr>
            <p:ph type="title"/>
          </p:nvPr>
        </p:nvSpPr>
        <p:spPr>
          <a:xfrm>
            <a:off x="4878687" y="413108"/>
            <a:ext cx="4331241" cy="2287889"/>
          </a:xfrm>
        </p:spPr>
        <p:txBody>
          <a:bodyPr vert="horz" lIns="91440" tIns="45720" rIns="91440" bIns="45720" rtlCol="0" anchor="b">
            <a:normAutofit/>
          </a:bodyPr>
          <a:lstStyle/>
          <a:p>
            <a:pPr>
              <a:lnSpc>
                <a:spcPct val="90000"/>
              </a:lnSpc>
            </a:pPr>
            <a:r>
              <a:rPr lang="en-US" altLang="en-US" sz="3400" kern="1200" dirty="0">
                <a:solidFill>
                  <a:schemeClr val="accent1"/>
                </a:solidFill>
                <a:latin typeface="+mj-lt"/>
                <a:ea typeface="+mj-ea"/>
                <a:cs typeface="+mj-cs"/>
              </a:rPr>
              <a:t>Have you ever taken medicine?</a:t>
            </a:r>
            <a:br>
              <a:rPr lang="en-US" altLang="en-US" sz="3400" kern="1200" dirty="0">
                <a:solidFill>
                  <a:schemeClr val="accent1"/>
                </a:solidFill>
                <a:latin typeface="+mj-lt"/>
                <a:ea typeface="+mj-ea"/>
                <a:cs typeface="+mj-cs"/>
              </a:rPr>
            </a:br>
            <a:r>
              <a:rPr lang="en-US" altLang="en-US" sz="3400" kern="1200" dirty="0">
                <a:solidFill>
                  <a:schemeClr val="accent1"/>
                </a:solidFill>
                <a:latin typeface="+mj-lt"/>
                <a:ea typeface="+mj-ea"/>
                <a:cs typeface="+mj-cs"/>
              </a:rPr>
              <a:t> </a:t>
            </a:r>
            <a:br>
              <a:rPr lang="en-US" altLang="en-US" sz="3400" kern="1200" dirty="0">
                <a:solidFill>
                  <a:schemeClr val="accent1"/>
                </a:solidFill>
                <a:latin typeface="+mj-lt"/>
                <a:ea typeface="+mj-ea"/>
                <a:cs typeface="+mj-cs"/>
              </a:rPr>
            </a:br>
            <a:endParaRPr lang="en-US" sz="3400" kern="1200" dirty="0">
              <a:solidFill>
                <a:schemeClr val="accent1"/>
              </a:solidFill>
              <a:latin typeface="+mj-lt"/>
              <a:ea typeface="+mj-ea"/>
              <a:cs typeface="+mj-cs"/>
            </a:endParaRPr>
          </a:p>
        </p:txBody>
      </p:sp>
      <p:sp>
        <p:nvSpPr>
          <p:cNvPr id="83" name="Isosceles Triangle 82">
            <a:extLst>
              <a:ext uri="{FF2B5EF4-FFF2-40B4-BE49-F238E27FC236}">
                <a16:creationId xmlns:a16="http://schemas.microsoft.com/office/drawing/2014/main" xmlns="" id="{AA330523-F25B-4007-B3E5-ABB5637D160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3074" name="Picture 2">
            <a:extLst>
              <a:ext uri="{FF2B5EF4-FFF2-40B4-BE49-F238E27FC236}">
                <a16:creationId xmlns:a16="http://schemas.microsoft.com/office/drawing/2014/main" xmlns="" id="{D10DA251-9CF3-4BED-A738-FC6C5B7DFEAB}"/>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1096588" y="1257096"/>
            <a:ext cx="3666306" cy="4335340"/>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76" name="Picture 4" descr="Calpol Original Infant Suspension - 200ml | Chemist 4 U">
            <a:extLst>
              <a:ext uri="{FF2B5EF4-FFF2-40B4-BE49-F238E27FC236}">
                <a16:creationId xmlns:a16="http://schemas.microsoft.com/office/drawing/2014/main" xmlns="" id="{2304E101-55F5-481B-AADF-DBDBB5D45733}"/>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336477" y="3305908"/>
            <a:ext cx="3552092" cy="3552092"/>
          </a:xfrm>
          <a:prstGeom prst="rect">
            <a:avLst/>
          </a:prstGeom>
          <a:noFill/>
          <a:extLst>
            <a:ext uri="{909E8E84-426E-40DD-AFC4-6F175D3DCCD1}">
              <a14:hiddenFill xmlns:a14="http://schemas.microsoft.com/office/drawing/2010/main" xmlns="">
                <a:solidFill>
                  <a:srgbClr val="FFFFFF"/>
                </a:solidFill>
              </a14:hiddenFill>
            </a:ext>
          </a:extLst>
        </p:spPr>
      </p:pic>
      <p:sp>
        <p:nvSpPr>
          <p:cNvPr id="17" name="Title 1">
            <a:extLst>
              <a:ext uri="{FF2B5EF4-FFF2-40B4-BE49-F238E27FC236}">
                <a16:creationId xmlns:a16="http://schemas.microsoft.com/office/drawing/2014/main" xmlns="" id="{62AED5A4-38AF-49F8-B3A3-AC4B4BD4163C}"/>
              </a:ext>
            </a:extLst>
          </p:cNvPr>
          <p:cNvSpPr txBox="1">
            <a:spLocks/>
          </p:cNvSpPr>
          <p:nvPr/>
        </p:nvSpPr>
        <p:spPr>
          <a:xfrm>
            <a:off x="4416180" y="4839742"/>
            <a:ext cx="4472483" cy="2287889"/>
          </a:xfrm>
          <a:prstGeom prst="rect">
            <a:avLst/>
          </a:prstGeom>
        </p:spPr>
        <p:txBody>
          <a:bodyPr vert="horz" lIns="91440" tIns="45720" rIns="91440" bIns="45720" rtlCol="0" anchor="b">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nSpc>
                <a:spcPct val="90000"/>
              </a:lnSpc>
            </a:pPr>
            <a:r>
              <a:rPr lang="en-US" altLang="en-US" sz="3400" dirty="0"/>
              <a:t>Why did you take it?</a:t>
            </a:r>
            <a:br>
              <a:rPr lang="en-US" altLang="en-US" sz="3400" dirty="0"/>
            </a:br>
            <a:r>
              <a:rPr lang="en-US" altLang="en-US" sz="3400" dirty="0"/>
              <a:t> </a:t>
            </a:r>
            <a:br>
              <a:rPr lang="en-US" altLang="en-US" sz="3400" dirty="0"/>
            </a:br>
            <a:endParaRPr lang="en-US" sz="3400" dirty="0"/>
          </a:p>
        </p:txBody>
      </p:sp>
    </p:spTree>
    <p:extLst>
      <p:ext uri="{BB962C8B-B14F-4D97-AF65-F5344CB8AC3E}">
        <p14:creationId xmlns:p14="http://schemas.microsoft.com/office/powerpoint/2010/main" xmlns="" val="2318190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987AAD-DCC9-4DC8-BA27-C08200DAA0E1}"/>
              </a:ext>
            </a:extLst>
          </p:cNvPr>
          <p:cNvSpPr>
            <a:spLocks noGrp="1"/>
          </p:cNvSpPr>
          <p:nvPr>
            <p:ph type="title"/>
          </p:nvPr>
        </p:nvSpPr>
        <p:spPr>
          <a:xfrm>
            <a:off x="677334" y="609600"/>
            <a:ext cx="8596668" cy="808383"/>
          </a:xfrm>
        </p:spPr>
        <p:txBody>
          <a:bodyPr/>
          <a:lstStyle/>
          <a:p>
            <a:r>
              <a:rPr lang="en-GB" dirty="0"/>
              <a:t>Regular Medicine</a:t>
            </a:r>
          </a:p>
        </p:txBody>
      </p:sp>
      <p:sp>
        <p:nvSpPr>
          <p:cNvPr id="3" name="Rectangle 2">
            <a:extLst>
              <a:ext uri="{FF2B5EF4-FFF2-40B4-BE49-F238E27FC236}">
                <a16:creationId xmlns:a16="http://schemas.microsoft.com/office/drawing/2014/main" xmlns="" id="{2D51EF5F-73C0-4EFC-9B92-0291D334154B}"/>
              </a:ext>
            </a:extLst>
          </p:cNvPr>
          <p:cNvSpPr/>
          <p:nvPr/>
        </p:nvSpPr>
        <p:spPr>
          <a:xfrm>
            <a:off x="677334" y="1634843"/>
            <a:ext cx="6096000" cy="1938992"/>
          </a:xfrm>
          <a:prstGeom prst="rect">
            <a:avLst/>
          </a:prstGeom>
        </p:spPr>
        <p:txBody>
          <a:bodyPr>
            <a:spAutoFit/>
          </a:bodyPr>
          <a:lstStyle/>
          <a:p>
            <a:pPr>
              <a:spcBef>
                <a:spcPct val="0"/>
              </a:spcBef>
            </a:pPr>
            <a:r>
              <a:rPr lang="en-US" altLang="en-US" sz="3000" dirty="0">
                <a:cs typeface="Twinkl" panose="020B0604020202020204" pitchFamily="2" charset="0"/>
              </a:rPr>
              <a:t>Most of the time we take medicine for a short while until our symptoms have gone and we feel better.</a:t>
            </a:r>
          </a:p>
        </p:txBody>
      </p:sp>
      <p:sp>
        <p:nvSpPr>
          <p:cNvPr id="4" name="Rectangle 3">
            <a:extLst>
              <a:ext uri="{FF2B5EF4-FFF2-40B4-BE49-F238E27FC236}">
                <a16:creationId xmlns:a16="http://schemas.microsoft.com/office/drawing/2014/main" xmlns="" id="{36CD3684-BCB7-4B2C-B795-8C747A84F4E7}"/>
              </a:ext>
            </a:extLst>
          </p:cNvPr>
          <p:cNvSpPr/>
          <p:nvPr/>
        </p:nvSpPr>
        <p:spPr>
          <a:xfrm>
            <a:off x="677334" y="4391296"/>
            <a:ext cx="6096000" cy="1477328"/>
          </a:xfrm>
          <a:prstGeom prst="rect">
            <a:avLst/>
          </a:prstGeom>
        </p:spPr>
        <p:txBody>
          <a:bodyPr>
            <a:spAutoFit/>
          </a:bodyPr>
          <a:lstStyle/>
          <a:p>
            <a:pPr>
              <a:spcBef>
                <a:spcPct val="0"/>
              </a:spcBef>
            </a:pPr>
            <a:r>
              <a:rPr lang="en-US" altLang="en-US" sz="3000" dirty="0">
                <a:cs typeface="Twinkl" panose="020B0604020202020204" pitchFamily="2" charset="0"/>
              </a:rPr>
              <a:t>However, some children and adults need to take medicine daily. </a:t>
            </a:r>
          </a:p>
        </p:txBody>
      </p:sp>
      <p:pic>
        <p:nvPicPr>
          <p:cNvPr id="5" name="Picture 10">
            <a:extLst>
              <a:ext uri="{FF2B5EF4-FFF2-40B4-BE49-F238E27FC236}">
                <a16:creationId xmlns:a16="http://schemas.microsoft.com/office/drawing/2014/main" xmlns="" id="{3BFC0FD6-E8B1-4141-8C10-C3079EEF0A6E}"/>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626432" y="876852"/>
            <a:ext cx="3709987" cy="4492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66377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06AA3FA-6F51-427C-B81C-ACE82408BDAB}"/>
              </a:ext>
            </a:extLst>
          </p:cNvPr>
          <p:cNvSpPr/>
          <p:nvPr/>
        </p:nvSpPr>
        <p:spPr>
          <a:xfrm>
            <a:off x="728869" y="1185566"/>
            <a:ext cx="6096000" cy="3785652"/>
          </a:xfrm>
          <a:prstGeom prst="rect">
            <a:avLst/>
          </a:prstGeom>
        </p:spPr>
        <p:txBody>
          <a:bodyPr>
            <a:spAutoFit/>
          </a:bodyPr>
          <a:lstStyle/>
          <a:p>
            <a:pPr>
              <a:spcBef>
                <a:spcPct val="0"/>
              </a:spcBef>
            </a:pPr>
            <a:r>
              <a:rPr lang="en-GB" altLang="en-US" sz="3000" dirty="0"/>
              <a:t>Although medicines can make us feel better, sometimes they can make us very ill. </a:t>
            </a:r>
          </a:p>
          <a:p>
            <a:pPr>
              <a:spcBef>
                <a:spcPct val="0"/>
              </a:spcBef>
            </a:pPr>
            <a:endParaRPr lang="en-GB" altLang="en-US" sz="3000" dirty="0"/>
          </a:p>
          <a:p>
            <a:pPr>
              <a:spcBef>
                <a:spcPct val="0"/>
              </a:spcBef>
            </a:pPr>
            <a:r>
              <a:rPr lang="en-GB" altLang="en-US" sz="3000" dirty="0"/>
              <a:t>If we take too much medicine, take the wrong kind or take it when we don’t need it, we might get sick.</a:t>
            </a:r>
          </a:p>
        </p:txBody>
      </p:sp>
      <p:pic>
        <p:nvPicPr>
          <p:cNvPr id="2050" name="Picture 2">
            <a:extLst>
              <a:ext uri="{FF2B5EF4-FFF2-40B4-BE49-F238E27FC236}">
                <a16:creationId xmlns:a16="http://schemas.microsoft.com/office/drawing/2014/main" xmlns="" id="{AB88ED30-EBA6-4E7D-978F-5BCA67C614C9}"/>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215533" y="2682099"/>
            <a:ext cx="2471806" cy="34700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001545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88C9B83F-64CD-41C1-925F-A08801FFD0B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xmlns="" id="{E1655065-0BD7-4422-BEC0-4401E998090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xmlns="" id="{4DDD90AC-ABEC-4A76-9C9C-AD0A5F8FC7F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xmlns="" id="{21A8AFEF-EC50-4C0B-9C64-814B76C8209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xmlns="" id="{CAFAA800-E117-4357-84E4-56B63EA03E3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xmlns="" id="{8DDFC9F4-3B45-402D-8AD7-60B3F08ED75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xmlns="" id="{F26A0854-FBE4-4587-B349-06BE192BD7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xmlns="" id="{54A9C4C6-FF7D-470E-BFCA-CE4F60A1F0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xmlns="" id="{B1721EA8-4871-45D4-B78F-AE805A3004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xmlns="" id="{E5763971-E3A3-45C6-9BA8-2E032C7A55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xmlns="" id="{32752E94-0E01-4AF5-A43A-F2FAD8737C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Rectangle 1">
            <a:extLst>
              <a:ext uri="{FF2B5EF4-FFF2-40B4-BE49-F238E27FC236}">
                <a16:creationId xmlns:a16="http://schemas.microsoft.com/office/drawing/2014/main" xmlns="" id="{2469E380-C22C-4038-AEB6-85BE65486E85}"/>
              </a:ext>
            </a:extLst>
          </p:cNvPr>
          <p:cNvSpPr/>
          <p:nvPr/>
        </p:nvSpPr>
        <p:spPr>
          <a:xfrm>
            <a:off x="1100988" y="461944"/>
            <a:ext cx="8288032" cy="1096648"/>
          </a:xfrm>
          <a:prstGeom prst="rect">
            <a:avLst/>
          </a:prstGeom>
        </p:spPr>
        <p:txBody>
          <a:bodyPr vert="horz" lIns="91440" tIns="45720" rIns="91440" bIns="45720" rtlCol="0" anchor="b">
            <a:noAutofit/>
          </a:bodyPr>
          <a:lstStyle/>
          <a:p>
            <a:pPr>
              <a:lnSpc>
                <a:spcPct val="90000"/>
              </a:lnSpc>
              <a:spcBef>
                <a:spcPct val="0"/>
              </a:spcBef>
              <a:spcAft>
                <a:spcPts val="600"/>
              </a:spcAft>
            </a:pPr>
            <a:endParaRPr lang="en-US" altLang="en-US" sz="2600">
              <a:solidFill>
                <a:schemeClr val="accent1"/>
              </a:solidFill>
              <a:latin typeface="+mj-lt"/>
              <a:ea typeface="+mj-ea"/>
              <a:cs typeface="+mj-cs"/>
            </a:endParaRPr>
          </a:p>
          <a:p>
            <a:pPr algn="ctr">
              <a:lnSpc>
                <a:spcPct val="90000"/>
              </a:lnSpc>
              <a:spcBef>
                <a:spcPct val="0"/>
              </a:spcBef>
              <a:spcAft>
                <a:spcPts val="600"/>
              </a:spcAft>
            </a:pPr>
            <a:r>
              <a:rPr lang="en-US" altLang="en-US" sz="4000" dirty="0">
                <a:solidFill>
                  <a:schemeClr val="accent1"/>
                </a:solidFill>
                <a:latin typeface="+mj-lt"/>
                <a:ea typeface="+mj-ea"/>
                <a:cs typeface="+mj-cs"/>
              </a:rPr>
              <a:t>How can we make sure we are </a:t>
            </a:r>
          </a:p>
          <a:p>
            <a:pPr algn="ctr">
              <a:lnSpc>
                <a:spcPct val="90000"/>
              </a:lnSpc>
              <a:spcBef>
                <a:spcPct val="0"/>
              </a:spcBef>
              <a:spcAft>
                <a:spcPts val="600"/>
              </a:spcAft>
            </a:pPr>
            <a:r>
              <a:rPr lang="en-US" altLang="en-US" sz="4500" b="1" dirty="0">
                <a:solidFill>
                  <a:schemeClr val="accent1"/>
                </a:solidFill>
                <a:latin typeface="+mj-lt"/>
                <a:ea typeface="+mj-ea"/>
                <a:cs typeface="+mj-cs"/>
              </a:rPr>
              <a:t>safe</a:t>
            </a:r>
            <a:r>
              <a:rPr lang="en-US" altLang="en-US" sz="4000" dirty="0">
                <a:solidFill>
                  <a:schemeClr val="accent1"/>
                </a:solidFill>
                <a:latin typeface="+mj-lt"/>
                <a:ea typeface="+mj-ea"/>
                <a:cs typeface="+mj-cs"/>
              </a:rPr>
              <a:t> around medicines?</a:t>
            </a:r>
            <a:endParaRPr lang="en-US">
              <a:solidFill>
                <a:schemeClr val="accent1"/>
              </a:solidFill>
              <a:ea typeface="+mj-ea"/>
              <a:cs typeface="+mj-cs"/>
            </a:endParaRPr>
          </a:p>
        </p:txBody>
      </p:sp>
      <p:pic>
        <p:nvPicPr>
          <p:cNvPr id="3" name="Picture 3" descr="A picture containing toy, table, young, man&#10;&#10;Description generated with very high confidence">
            <a:extLst>
              <a:ext uri="{FF2B5EF4-FFF2-40B4-BE49-F238E27FC236}">
                <a16:creationId xmlns:a16="http://schemas.microsoft.com/office/drawing/2014/main" xmlns="" id="{A65D2F50-1F42-45D7-B88A-D5796439EE60}"/>
              </a:ext>
            </a:extLst>
          </p:cNvPr>
          <p:cNvPicPr>
            <a:picLocks noChangeAspect="1"/>
          </p:cNvPicPr>
          <p:nvPr/>
        </p:nvPicPr>
        <p:blipFill rotWithShape="1">
          <a:blip r:embed="rId2" cstate="print"/>
          <a:srcRect r="2441"/>
          <a:stretch/>
        </p:blipFill>
        <p:spPr>
          <a:xfrm>
            <a:off x="662957" y="2510206"/>
            <a:ext cx="8274669" cy="3635025"/>
          </a:xfrm>
          <a:custGeom>
            <a:avLst/>
            <a:gdLst/>
            <a:ahLst/>
            <a:cxnLst/>
            <a:rect l="l" t="t" r="r" b="b"/>
            <a:pathLst>
              <a:path w="8274669" h="3635025">
                <a:moveTo>
                  <a:pt x="540554" y="0"/>
                </a:moveTo>
                <a:lnTo>
                  <a:pt x="8274669" y="0"/>
                </a:lnTo>
                <a:lnTo>
                  <a:pt x="8274669" y="3635025"/>
                </a:lnTo>
                <a:lnTo>
                  <a:pt x="0" y="3635025"/>
                </a:lnTo>
                <a:close/>
              </a:path>
            </a:pathLst>
          </a:custGeom>
        </p:spPr>
      </p:pic>
    </p:spTree>
    <p:extLst>
      <p:ext uri="{BB962C8B-B14F-4D97-AF65-F5344CB8AC3E}">
        <p14:creationId xmlns:p14="http://schemas.microsoft.com/office/powerpoint/2010/main" xmlns="" val="1744321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a:extLst>
              <a:ext uri="{FF2B5EF4-FFF2-40B4-BE49-F238E27FC236}">
                <a16:creationId xmlns:a16="http://schemas.microsoft.com/office/drawing/2014/main" xmlns="" id="{F7F35AB7-F910-4F1B-96F9-1704B4D8AE2D}"/>
              </a:ext>
            </a:extLst>
          </p:cNvPr>
          <p:cNvSpPr>
            <a:spLocks noChangeArrowheads="1"/>
          </p:cNvSpPr>
          <p:nvPr/>
        </p:nvSpPr>
        <p:spPr bwMode="auto">
          <a:xfrm>
            <a:off x="1194855" y="1505396"/>
            <a:ext cx="5007162" cy="138499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3000" dirty="0">
                <a:solidFill>
                  <a:schemeClr val="tx1"/>
                </a:solidFill>
              </a:rPr>
              <a:t>Children should never take, or even touch, medicines by themselves. </a:t>
            </a:r>
          </a:p>
        </p:txBody>
      </p:sp>
      <p:sp>
        <p:nvSpPr>
          <p:cNvPr id="4" name="TextBox 3">
            <a:extLst>
              <a:ext uri="{FF2B5EF4-FFF2-40B4-BE49-F238E27FC236}">
                <a16:creationId xmlns:a16="http://schemas.microsoft.com/office/drawing/2014/main" xmlns="" id="{701E99EF-0FBB-4F9A-91AA-4CB43C381E1B}"/>
              </a:ext>
            </a:extLst>
          </p:cNvPr>
          <p:cNvSpPr txBox="1"/>
          <p:nvPr/>
        </p:nvSpPr>
        <p:spPr>
          <a:xfrm>
            <a:off x="1099930" y="495889"/>
            <a:ext cx="5989982" cy="784830"/>
          </a:xfrm>
          <a:prstGeom prst="rect">
            <a:avLst/>
          </a:prstGeom>
          <a:noFill/>
        </p:spPr>
        <p:txBody>
          <a:bodyPr wrap="square" rtlCol="0">
            <a:spAutoFit/>
          </a:bodyPr>
          <a:lstStyle/>
          <a:p>
            <a:r>
              <a:rPr lang="en-GB" sz="4500" dirty="0">
                <a:solidFill>
                  <a:schemeClr val="accent2"/>
                </a:solidFill>
              </a:rPr>
              <a:t>Grown ups</a:t>
            </a:r>
          </a:p>
        </p:txBody>
      </p:sp>
      <p:sp>
        <p:nvSpPr>
          <p:cNvPr id="5" name="Rectangle 1">
            <a:extLst>
              <a:ext uri="{FF2B5EF4-FFF2-40B4-BE49-F238E27FC236}">
                <a16:creationId xmlns:a16="http://schemas.microsoft.com/office/drawing/2014/main" xmlns="" id="{B5F28D44-6E7F-4827-AC9E-CBD4083F8EA7}"/>
              </a:ext>
            </a:extLst>
          </p:cNvPr>
          <p:cNvSpPr>
            <a:spLocks noChangeArrowheads="1"/>
          </p:cNvSpPr>
          <p:nvPr/>
        </p:nvSpPr>
        <p:spPr bwMode="auto">
          <a:xfrm>
            <a:off x="1099930" y="3728040"/>
            <a:ext cx="4649354" cy="240065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2500" dirty="0">
                <a:solidFill>
                  <a:schemeClr val="tx1"/>
                </a:solidFill>
              </a:rPr>
              <a:t>A grown-up like your mum, dad or carer or a doctor will know if you need medicine. They will know what medicine you need, how much you need to take and when you should take it.</a:t>
            </a:r>
          </a:p>
        </p:txBody>
      </p:sp>
      <p:pic>
        <p:nvPicPr>
          <p:cNvPr id="9218" name="Picture 2" descr="My pharmacist says he needs &quot;prior authorization&quot; -- what's that ...">
            <a:extLst>
              <a:ext uri="{FF2B5EF4-FFF2-40B4-BE49-F238E27FC236}">
                <a16:creationId xmlns:a16="http://schemas.microsoft.com/office/drawing/2014/main" xmlns="" id="{EE2FCC42-CD2A-4520-ADC5-D549840E0DA6}"/>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7260" y="3128097"/>
            <a:ext cx="4734810" cy="31565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54919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6F6426E5-C8A6-41A8-B5E8-0B2F49165A46}"/>
              </a:ext>
            </a:extLst>
          </p:cNvPr>
          <p:cNvSpPr/>
          <p:nvPr/>
        </p:nvSpPr>
        <p:spPr>
          <a:xfrm>
            <a:off x="675861" y="852966"/>
            <a:ext cx="5035622" cy="1631216"/>
          </a:xfrm>
          <a:prstGeom prst="rect">
            <a:avLst/>
          </a:prstGeom>
        </p:spPr>
        <p:txBody>
          <a:bodyPr wrap="square">
            <a:spAutoFit/>
          </a:bodyPr>
          <a:lstStyle/>
          <a:p>
            <a:pPr>
              <a:spcBef>
                <a:spcPct val="0"/>
              </a:spcBef>
            </a:pPr>
            <a:r>
              <a:rPr lang="en-GB" altLang="en-US" sz="2500" dirty="0"/>
              <a:t>Medicines should be kept in a cupboard high up so that children can’t reach. Ideally, the cupboard should be locked.</a:t>
            </a:r>
          </a:p>
        </p:txBody>
      </p:sp>
      <p:sp>
        <p:nvSpPr>
          <p:cNvPr id="4" name="Rectangle 3">
            <a:extLst>
              <a:ext uri="{FF2B5EF4-FFF2-40B4-BE49-F238E27FC236}">
                <a16:creationId xmlns:a16="http://schemas.microsoft.com/office/drawing/2014/main" xmlns="" id="{CFCF2919-60DD-40C9-8D70-6AC4AD188EF7}"/>
              </a:ext>
            </a:extLst>
          </p:cNvPr>
          <p:cNvSpPr>
            <a:spLocks noChangeArrowheads="1"/>
          </p:cNvSpPr>
          <p:nvPr/>
        </p:nvSpPr>
        <p:spPr bwMode="auto">
          <a:xfrm>
            <a:off x="563318" y="3295819"/>
            <a:ext cx="5148165" cy="24006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2500" dirty="0">
                <a:solidFill>
                  <a:schemeClr val="tx1"/>
                </a:solidFill>
              </a:rPr>
              <a:t>Lots of medicine bottles have special lids that are difficult to open. Grown-ups need to make sure they tightly close this lid after each use and put the medicine back out of reach. </a:t>
            </a:r>
          </a:p>
        </p:txBody>
      </p:sp>
      <p:pic>
        <p:nvPicPr>
          <p:cNvPr id="10242" name="Picture 2" descr="Buy Lockable bathroom medicine cabinet | LocksOnline.com">
            <a:extLst>
              <a:ext uri="{FF2B5EF4-FFF2-40B4-BE49-F238E27FC236}">
                <a16:creationId xmlns:a16="http://schemas.microsoft.com/office/drawing/2014/main" xmlns="" id="{E00FB06F-9E1F-4307-9F70-CFD7819BE4FB}"/>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63286" y="434097"/>
            <a:ext cx="3160542" cy="3160542"/>
          </a:xfrm>
          <a:prstGeom prst="rect">
            <a:avLst/>
          </a:prstGeom>
          <a:noFill/>
          <a:extLst>
            <a:ext uri="{909E8E84-426E-40DD-AFC4-6F175D3DCCD1}">
              <a14:hiddenFill xmlns:a14="http://schemas.microsoft.com/office/drawing/2010/main" xmlns="">
                <a:solidFill>
                  <a:srgbClr val="FFFFFF"/>
                </a:solidFill>
              </a14:hiddenFill>
            </a:ext>
          </a:extLst>
        </p:spPr>
      </p:pic>
      <p:pic>
        <p:nvPicPr>
          <p:cNvPr id="10244" name="Picture 4" descr="Child Safety: Keeping Medicines Out of Reach - familydoctor.org">
            <a:extLst>
              <a:ext uri="{FF2B5EF4-FFF2-40B4-BE49-F238E27FC236}">
                <a16:creationId xmlns:a16="http://schemas.microsoft.com/office/drawing/2014/main" xmlns="" id="{A61ECA9B-44CA-47F5-AFFF-81E19F8E7F3C}"/>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652064" y="4115061"/>
            <a:ext cx="2582985" cy="260226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02318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3EEDA153-FE55-40AB-9962-03707495A921}"/>
              </a:ext>
            </a:extLst>
          </p:cNvPr>
          <p:cNvSpPr>
            <a:spLocks noChangeArrowheads="1"/>
          </p:cNvSpPr>
          <p:nvPr/>
        </p:nvSpPr>
        <p:spPr bwMode="auto">
          <a:xfrm>
            <a:off x="556591" y="859124"/>
            <a:ext cx="5539410" cy="1631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2500" dirty="0">
                <a:solidFill>
                  <a:schemeClr val="tx1"/>
                </a:solidFill>
              </a:rPr>
              <a:t>All medicine should have a clear label and a set of instructions. If it is prescribed by a doctor, it will have your name on it.</a:t>
            </a:r>
          </a:p>
        </p:txBody>
      </p:sp>
      <p:sp>
        <p:nvSpPr>
          <p:cNvPr id="3" name="Rectangle 2">
            <a:extLst>
              <a:ext uri="{FF2B5EF4-FFF2-40B4-BE49-F238E27FC236}">
                <a16:creationId xmlns:a16="http://schemas.microsoft.com/office/drawing/2014/main" xmlns="" id="{F0AC7D89-A666-4F93-91D6-072F15BD8585}"/>
              </a:ext>
            </a:extLst>
          </p:cNvPr>
          <p:cNvSpPr>
            <a:spLocks noChangeArrowheads="1"/>
          </p:cNvSpPr>
          <p:nvPr/>
        </p:nvSpPr>
        <p:spPr bwMode="auto">
          <a:xfrm>
            <a:off x="377687" y="3429000"/>
            <a:ext cx="5539410" cy="12464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2500" dirty="0">
                <a:solidFill>
                  <a:schemeClr val="tx1"/>
                </a:solidFill>
              </a:rPr>
              <a:t>Medicine will also have an expiry date. It should not be used after this date. </a:t>
            </a:r>
          </a:p>
        </p:txBody>
      </p:sp>
      <p:pic>
        <p:nvPicPr>
          <p:cNvPr id="11268" name="Picture 4" descr="Calpol Sugar Free &amp; Colour Free Infant Suspension, Paracetamol ...">
            <a:extLst>
              <a:ext uri="{FF2B5EF4-FFF2-40B4-BE49-F238E27FC236}">
                <a16:creationId xmlns:a16="http://schemas.microsoft.com/office/drawing/2014/main" xmlns="" id="{2350CFBD-58D7-4011-9D2B-A7F86EEAA161}"/>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409982" y="679327"/>
            <a:ext cx="3001640" cy="534725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33057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a:extLst>
              <a:ext uri="{FF2B5EF4-FFF2-40B4-BE49-F238E27FC236}">
                <a16:creationId xmlns:a16="http://schemas.microsoft.com/office/drawing/2014/main" xmlns="" id="{B8DE2F37-C40A-4D8B-B92A-B9A41A62D4CE}"/>
              </a:ext>
            </a:extLst>
          </p:cNvPr>
          <p:cNvSpPr>
            <a:spLocks noChangeArrowheads="1"/>
          </p:cNvSpPr>
          <p:nvPr/>
        </p:nvSpPr>
        <p:spPr bwMode="auto">
          <a:xfrm>
            <a:off x="698754" y="427782"/>
            <a:ext cx="5222334" cy="31700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2500" dirty="0">
                <a:solidFill>
                  <a:schemeClr val="tx1"/>
                </a:solidFill>
              </a:rPr>
              <a:t>Tablets can sometimes easily be </a:t>
            </a:r>
            <a:r>
              <a:rPr lang="en-GB" altLang="en-US" sz="2500" b="1" dirty="0">
                <a:solidFill>
                  <a:srgbClr val="FF0000"/>
                </a:solidFill>
              </a:rPr>
              <a:t>mistaken for sweets </a:t>
            </a:r>
            <a:r>
              <a:rPr lang="en-GB" altLang="en-US" sz="2500" dirty="0">
                <a:solidFill>
                  <a:schemeClr val="tx1"/>
                </a:solidFill>
              </a:rPr>
              <a:t>by young children because of their size, shape and colour. </a:t>
            </a:r>
            <a:r>
              <a:rPr lang="en-GB" altLang="en-US" sz="2500" u="sng" dirty="0">
                <a:solidFill>
                  <a:srgbClr val="FF0000"/>
                </a:solidFill>
              </a:rPr>
              <a:t>Always check </a:t>
            </a:r>
            <a:r>
              <a:rPr lang="en-GB" altLang="en-US" sz="2500" dirty="0">
                <a:solidFill>
                  <a:schemeClr val="tx1"/>
                </a:solidFill>
              </a:rPr>
              <a:t>and never take a sweet from someone you don’t know or trust. Never pick up a sweet if you find one as it might not be a sweet!</a:t>
            </a:r>
          </a:p>
        </p:txBody>
      </p:sp>
      <p:pic>
        <p:nvPicPr>
          <p:cNvPr id="1026" name="Picture 2">
            <a:extLst>
              <a:ext uri="{FF2B5EF4-FFF2-40B4-BE49-F238E27FC236}">
                <a16:creationId xmlns:a16="http://schemas.microsoft.com/office/drawing/2014/main" xmlns="" id="{23B49C7B-BC3A-4D19-84CB-F2B97D05584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096000" y="1095364"/>
            <a:ext cx="4000500" cy="26622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Picture 3">
            <a:extLst>
              <a:ext uri="{FF2B5EF4-FFF2-40B4-BE49-F238E27FC236}">
                <a16:creationId xmlns:a16="http://schemas.microsoft.com/office/drawing/2014/main" xmlns="" id="{BB2FCB81-E332-4DE6-B674-58496F6C7268}"/>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83689" y="4023950"/>
            <a:ext cx="3695029" cy="26337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a:extLst>
              <a:ext uri="{FF2B5EF4-FFF2-40B4-BE49-F238E27FC236}">
                <a16:creationId xmlns:a16="http://schemas.microsoft.com/office/drawing/2014/main" xmlns="" id="{7DB5177C-94C1-4B2B-BDA8-E9E89CCA046A}"/>
              </a:ext>
            </a:extLst>
          </p:cNvPr>
          <p:cNvSpPr txBox="1"/>
          <p:nvPr/>
        </p:nvSpPr>
        <p:spPr>
          <a:xfrm>
            <a:off x="4870266" y="4332849"/>
            <a:ext cx="6146497" cy="2015936"/>
          </a:xfrm>
          <a:prstGeom prst="rect">
            <a:avLst/>
          </a:prstGeom>
          <a:noFill/>
        </p:spPr>
        <p:txBody>
          <a:bodyPr wrap="square" rtlCol="0" anchor="t">
            <a:spAutoFit/>
          </a:bodyPr>
          <a:lstStyle/>
          <a:p>
            <a:r>
              <a:rPr lang="en-GB" sz="2500" dirty="0">
                <a:latin typeface="Arial"/>
                <a:cs typeface="Arial"/>
              </a:rPr>
              <a:t>Some children’s medicine can taste quite sweet and have a nice flavour to help you to take it when you are unwell, </a:t>
            </a:r>
            <a:r>
              <a:rPr lang="en-GB" sz="2500" b="1" u="sng" dirty="0">
                <a:solidFill>
                  <a:srgbClr val="FF0000"/>
                </a:solidFill>
                <a:latin typeface="Arial"/>
                <a:cs typeface="Arial"/>
              </a:rPr>
              <a:t>but you must not have more than you need just because you like it!</a:t>
            </a:r>
          </a:p>
        </p:txBody>
      </p:sp>
    </p:spTree>
    <p:extLst>
      <p:ext uri="{BB962C8B-B14F-4D97-AF65-F5344CB8AC3E}">
        <p14:creationId xmlns:p14="http://schemas.microsoft.com/office/powerpoint/2010/main" xmlns="" val="1450393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2EB3505-8120-462A-BB25-B9F9EDCD836B}"/>
              </a:ext>
            </a:extLst>
          </p:cNvPr>
          <p:cNvSpPr txBox="1"/>
          <p:nvPr/>
        </p:nvSpPr>
        <p:spPr>
          <a:xfrm>
            <a:off x="530087" y="437322"/>
            <a:ext cx="8057322" cy="784830"/>
          </a:xfrm>
          <a:prstGeom prst="rect">
            <a:avLst/>
          </a:prstGeom>
          <a:noFill/>
        </p:spPr>
        <p:txBody>
          <a:bodyPr wrap="square" rtlCol="0">
            <a:spAutoFit/>
          </a:bodyPr>
          <a:lstStyle/>
          <a:p>
            <a:r>
              <a:rPr lang="en-GB" sz="4500" dirty="0">
                <a:solidFill>
                  <a:schemeClr val="accent2"/>
                </a:solidFill>
              </a:rPr>
              <a:t>What should she do?</a:t>
            </a:r>
          </a:p>
        </p:txBody>
      </p:sp>
      <p:pic>
        <p:nvPicPr>
          <p:cNvPr id="4" name="Picture 16">
            <a:extLst>
              <a:ext uri="{FF2B5EF4-FFF2-40B4-BE49-F238E27FC236}">
                <a16:creationId xmlns:a16="http://schemas.microsoft.com/office/drawing/2014/main" xmlns="" id="{E29E9B38-2CB3-46D5-8213-5737AE9395B1}"/>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843594" y="608840"/>
            <a:ext cx="1704975" cy="5811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Box 4">
            <a:extLst>
              <a:ext uri="{FF2B5EF4-FFF2-40B4-BE49-F238E27FC236}">
                <a16:creationId xmlns:a16="http://schemas.microsoft.com/office/drawing/2014/main" xmlns="" id="{4734B632-5A6E-491F-A5A6-6490D31C4B66}"/>
              </a:ext>
            </a:extLst>
          </p:cNvPr>
          <p:cNvSpPr txBox="1"/>
          <p:nvPr/>
        </p:nvSpPr>
        <p:spPr>
          <a:xfrm>
            <a:off x="530087" y="1814732"/>
            <a:ext cx="6574098" cy="4678204"/>
          </a:xfrm>
          <a:prstGeom prst="rect">
            <a:avLst/>
          </a:prstGeom>
          <a:noFill/>
        </p:spPr>
        <p:txBody>
          <a:bodyPr wrap="square" rtlCol="0">
            <a:spAutoFit/>
          </a:bodyPr>
          <a:lstStyle/>
          <a:p>
            <a:r>
              <a:rPr lang="en-GB" altLang="en-US" sz="4000" dirty="0"/>
              <a:t>Layla was in her kitchen when she noticed something on the table. They looked like sweets. Layla remembered that her daddy had promised to buy her some sweeties.</a:t>
            </a:r>
          </a:p>
          <a:p>
            <a:endParaRPr lang="en-GB" dirty="0"/>
          </a:p>
        </p:txBody>
      </p:sp>
    </p:spTree>
    <p:extLst>
      <p:ext uri="{BB962C8B-B14F-4D97-AF65-F5344CB8AC3E}">
        <p14:creationId xmlns:p14="http://schemas.microsoft.com/office/powerpoint/2010/main" xmlns="" val="1139386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6">
            <a:extLst>
              <a:ext uri="{FF2B5EF4-FFF2-40B4-BE49-F238E27FC236}">
                <a16:creationId xmlns:a16="http://schemas.microsoft.com/office/drawing/2014/main" xmlns="" id="{A8E9364C-2A1B-4F6D-9112-4056CECEEAAD}"/>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843594" y="608840"/>
            <a:ext cx="1704975" cy="5811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1">
            <a:extLst>
              <a:ext uri="{FF2B5EF4-FFF2-40B4-BE49-F238E27FC236}">
                <a16:creationId xmlns:a16="http://schemas.microsoft.com/office/drawing/2014/main" xmlns="" id="{D44B74E8-CD0B-4231-B35D-AA6C0821A224}"/>
              </a:ext>
            </a:extLst>
          </p:cNvPr>
          <p:cNvSpPr>
            <a:spLocks noChangeArrowheads="1"/>
          </p:cNvSpPr>
          <p:nvPr/>
        </p:nvSpPr>
        <p:spPr bwMode="auto">
          <a:xfrm>
            <a:off x="724195" y="1697756"/>
            <a:ext cx="5036820" cy="4247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3000" dirty="0">
                <a:solidFill>
                  <a:schemeClr val="tx1"/>
                </a:solidFill>
              </a:rPr>
              <a:t>Layla should tell her daddy what she has seen in the kitchen. Some medicines look like sweets and Layla has no way of knowing what is on the table. Layla’s daddy will be able to tell her whether they are sweets or not.</a:t>
            </a:r>
          </a:p>
        </p:txBody>
      </p:sp>
    </p:spTree>
    <p:extLst>
      <p:ext uri="{BB962C8B-B14F-4D97-AF65-F5344CB8AC3E}">
        <p14:creationId xmlns:p14="http://schemas.microsoft.com/office/powerpoint/2010/main" xmlns="" val="684554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2EB3505-8120-462A-BB25-B9F9EDCD836B}"/>
              </a:ext>
            </a:extLst>
          </p:cNvPr>
          <p:cNvSpPr txBox="1"/>
          <p:nvPr/>
        </p:nvSpPr>
        <p:spPr>
          <a:xfrm>
            <a:off x="530087" y="437322"/>
            <a:ext cx="8057322" cy="784830"/>
          </a:xfrm>
          <a:prstGeom prst="rect">
            <a:avLst/>
          </a:prstGeom>
          <a:noFill/>
        </p:spPr>
        <p:txBody>
          <a:bodyPr wrap="square" rtlCol="0">
            <a:spAutoFit/>
          </a:bodyPr>
          <a:lstStyle/>
          <a:p>
            <a:r>
              <a:rPr lang="en-GB" sz="4500" dirty="0">
                <a:solidFill>
                  <a:schemeClr val="accent2"/>
                </a:solidFill>
              </a:rPr>
              <a:t>What should he do?</a:t>
            </a:r>
          </a:p>
        </p:txBody>
      </p:sp>
      <p:sp>
        <p:nvSpPr>
          <p:cNvPr id="5" name="TextBox 4">
            <a:extLst>
              <a:ext uri="{FF2B5EF4-FFF2-40B4-BE49-F238E27FC236}">
                <a16:creationId xmlns:a16="http://schemas.microsoft.com/office/drawing/2014/main" xmlns="" id="{4734B632-5A6E-491F-A5A6-6490D31C4B66}"/>
              </a:ext>
            </a:extLst>
          </p:cNvPr>
          <p:cNvSpPr txBox="1"/>
          <p:nvPr/>
        </p:nvSpPr>
        <p:spPr>
          <a:xfrm>
            <a:off x="530087" y="1564243"/>
            <a:ext cx="6574098" cy="5293757"/>
          </a:xfrm>
          <a:prstGeom prst="rect">
            <a:avLst/>
          </a:prstGeom>
          <a:noFill/>
        </p:spPr>
        <p:txBody>
          <a:bodyPr wrap="square" rtlCol="0">
            <a:spAutoFit/>
          </a:bodyPr>
          <a:lstStyle/>
          <a:p>
            <a:pPr>
              <a:spcBef>
                <a:spcPct val="0"/>
              </a:spcBef>
            </a:pPr>
            <a:r>
              <a:rPr lang="en-GB" altLang="en-US" sz="4000" dirty="0"/>
              <a:t>Ty had a really bad headache. When he had a headache before, his mum gave him some medicine. Ty’s mum was on the phone so he couldn’t ask her. He knows exactly how much medicine he took last time.</a:t>
            </a:r>
          </a:p>
          <a:p>
            <a:endParaRPr lang="en-GB" dirty="0"/>
          </a:p>
        </p:txBody>
      </p:sp>
      <p:pic>
        <p:nvPicPr>
          <p:cNvPr id="6" name="Picture 6">
            <a:extLst>
              <a:ext uri="{FF2B5EF4-FFF2-40B4-BE49-F238E27FC236}">
                <a16:creationId xmlns:a16="http://schemas.microsoft.com/office/drawing/2014/main" xmlns="" id="{842F36E7-F2FA-41F6-8465-307761183403}"/>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366000" y="437322"/>
            <a:ext cx="1768475" cy="5722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342075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4734B632-5A6E-491F-A5A6-6490D31C4B66}"/>
              </a:ext>
            </a:extLst>
          </p:cNvPr>
          <p:cNvSpPr txBox="1"/>
          <p:nvPr/>
        </p:nvSpPr>
        <p:spPr>
          <a:xfrm>
            <a:off x="530087" y="1814732"/>
            <a:ext cx="6574098" cy="4524315"/>
          </a:xfrm>
          <a:prstGeom prst="rect">
            <a:avLst/>
          </a:prstGeom>
          <a:noFill/>
        </p:spPr>
        <p:txBody>
          <a:bodyPr wrap="square" rtlCol="0">
            <a:spAutoFit/>
          </a:bodyPr>
          <a:lstStyle/>
          <a:p>
            <a:pPr>
              <a:spcBef>
                <a:spcPct val="0"/>
              </a:spcBef>
            </a:pPr>
            <a:r>
              <a:rPr lang="en-GB" altLang="en-US" sz="3000" dirty="0"/>
              <a:t>Ty shouldn’t take the medicine. While his mum is busy, he could have a glass of water. Sometimes when we have a bad head, it’s because we haven’t been drinking enough. He could try lying down with his eyes closed. Once his mum has finished on the phone, Ty should tell his mum about his bad head.</a:t>
            </a:r>
          </a:p>
          <a:p>
            <a:endParaRPr lang="en-GB" dirty="0"/>
          </a:p>
        </p:txBody>
      </p:sp>
      <p:pic>
        <p:nvPicPr>
          <p:cNvPr id="6" name="Picture 6">
            <a:extLst>
              <a:ext uri="{FF2B5EF4-FFF2-40B4-BE49-F238E27FC236}">
                <a16:creationId xmlns:a16="http://schemas.microsoft.com/office/drawing/2014/main" xmlns="" id="{E6E1B6B8-52E3-4DDD-9804-8600EB73F6AE}"/>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703171" y="567531"/>
            <a:ext cx="1768475" cy="5722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5869048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2EB3505-8120-462A-BB25-B9F9EDCD836B}"/>
              </a:ext>
            </a:extLst>
          </p:cNvPr>
          <p:cNvSpPr txBox="1"/>
          <p:nvPr/>
        </p:nvSpPr>
        <p:spPr>
          <a:xfrm>
            <a:off x="530087" y="437322"/>
            <a:ext cx="8057322" cy="784830"/>
          </a:xfrm>
          <a:prstGeom prst="rect">
            <a:avLst/>
          </a:prstGeom>
          <a:noFill/>
        </p:spPr>
        <p:txBody>
          <a:bodyPr wrap="square" rtlCol="0">
            <a:spAutoFit/>
          </a:bodyPr>
          <a:lstStyle/>
          <a:p>
            <a:r>
              <a:rPr lang="en-GB" sz="4500" dirty="0">
                <a:solidFill>
                  <a:schemeClr val="accent2"/>
                </a:solidFill>
              </a:rPr>
              <a:t>What should she do?</a:t>
            </a:r>
          </a:p>
        </p:txBody>
      </p:sp>
      <p:sp>
        <p:nvSpPr>
          <p:cNvPr id="5" name="TextBox 4">
            <a:extLst>
              <a:ext uri="{FF2B5EF4-FFF2-40B4-BE49-F238E27FC236}">
                <a16:creationId xmlns:a16="http://schemas.microsoft.com/office/drawing/2014/main" xmlns="" id="{4734B632-5A6E-491F-A5A6-6490D31C4B66}"/>
              </a:ext>
            </a:extLst>
          </p:cNvPr>
          <p:cNvSpPr txBox="1"/>
          <p:nvPr/>
        </p:nvSpPr>
        <p:spPr>
          <a:xfrm>
            <a:off x="530087" y="1564243"/>
            <a:ext cx="6574098" cy="5293757"/>
          </a:xfrm>
          <a:prstGeom prst="rect">
            <a:avLst/>
          </a:prstGeom>
          <a:noFill/>
        </p:spPr>
        <p:txBody>
          <a:bodyPr wrap="square" rtlCol="0">
            <a:spAutoFit/>
          </a:bodyPr>
          <a:lstStyle/>
          <a:p>
            <a:pPr>
              <a:spcBef>
                <a:spcPct val="0"/>
              </a:spcBef>
            </a:pPr>
            <a:r>
              <a:rPr lang="en-GB" altLang="en-US" sz="3200" dirty="0"/>
              <a:t>Jack was having dinner at his friend Anton’s house. Jack had a sore throat and wasn’t feeling very well.</a:t>
            </a:r>
          </a:p>
          <a:p>
            <a:pPr>
              <a:spcBef>
                <a:spcPct val="0"/>
              </a:spcBef>
            </a:pPr>
            <a:r>
              <a:rPr lang="en-GB" altLang="en-US" sz="3200" dirty="0"/>
              <a:t>“I know,” said Anton. “When I had a sore throat last week, the doctor gave me some medicine. There’s still some left. Why don’t you have some? It made my sore throat go away.”</a:t>
            </a:r>
          </a:p>
          <a:p>
            <a:endParaRPr lang="en-GB" dirty="0"/>
          </a:p>
        </p:txBody>
      </p:sp>
      <p:pic>
        <p:nvPicPr>
          <p:cNvPr id="7" name="Picture 15">
            <a:extLst>
              <a:ext uri="{FF2B5EF4-FFF2-40B4-BE49-F238E27FC236}">
                <a16:creationId xmlns:a16="http://schemas.microsoft.com/office/drawing/2014/main" xmlns="" id="{8D9D229F-DC41-4F6D-8A61-F22469433DB9}"/>
              </a:ext>
            </a:extLst>
          </p:cNvPr>
          <p:cNvPicPr>
            <a:picLocks noChangeAspect="1"/>
          </p:cNvPicPr>
          <p:nvPr/>
        </p:nvPicPr>
        <p:blipFill>
          <a:blip r:embed="rId2" cstate="print">
            <a:extLst>
              <a:ext uri="{28A0092B-C50C-407E-A947-70E740481C1C}">
                <a14:useLocalDpi xmlns:a14="http://schemas.microsoft.com/office/drawing/2010/main" xmlns="" val="0"/>
              </a:ext>
            </a:extLst>
          </a:blip>
          <a:srcRect l="19537" r="38797"/>
          <a:stretch>
            <a:fillRect/>
          </a:stretch>
        </p:blipFill>
        <p:spPr bwMode="auto">
          <a:xfrm>
            <a:off x="7104185" y="1059070"/>
            <a:ext cx="3086100" cy="5064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4173696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4734B632-5A6E-491F-A5A6-6490D31C4B66}"/>
              </a:ext>
            </a:extLst>
          </p:cNvPr>
          <p:cNvSpPr txBox="1"/>
          <p:nvPr/>
        </p:nvSpPr>
        <p:spPr>
          <a:xfrm>
            <a:off x="530087" y="1564243"/>
            <a:ext cx="6268278" cy="3816429"/>
          </a:xfrm>
          <a:prstGeom prst="rect">
            <a:avLst/>
          </a:prstGeom>
          <a:noFill/>
        </p:spPr>
        <p:txBody>
          <a:bodyPr wrap="square" rtlCol="0">
            <a:spAutoFit/>
          </a:bodyPr>
          <a:lstStyle/>
          <a:p>
            <a:pPr>
              <a:spcBef>
                <a:spcPct val="0"/>
              </a:spcBef>
            </a:pPr>
            <a:r>
              <a:rPr lang="en-GB" altLang="en-US" sz="3200" dirty="0"/>
              <a:t>Jack shouldn’t take any of Anton’s medicine. When doctors give someone medicine, it should only be taken by that person. Jack should tell his mum about the sore throat. She can then take Jack to the doctors.</a:t>
            </a:r>
          </a:p>
          <a:p>
            <a:endParaRPr lang="en-GB" dirty="0"/>
          </a:p>
        </p:txBody>
      </p:sp>
      <p:pic>
        <p:nvPicPr>
          <p:cNvPr id="7" name="Picture 15">
            <a:extLst>
              <a:ext uri="{FF2B5EF4-FFF2-40B4-BE49-F238E27FC236}">
                <a16:creationId xmlns:a16="http://schemas.microsoft.com/office/drawing/2014/main" xmlns="" id="{8D9D229F-DC41-4F6D-8A61-F22469433DB9}"/>
              </a:ext>
            </a:extLst>
          </p:cNvPr>
          <p:cNvPicPr>
            <a:picLocks noChangeAspect="1"/>
          </p:cNvPicPr>
          <p:nvPr/>
        </p:nvPicPr>
        <p:blipFill>
          <a:blip r:embed="rId2" cstate="print">
            <a:extLst>
              <a:ext uri="{28A0092B-C50C-407E-A947-70E740481C1C}">
                <a14:useLocalDpi xmlns:a14="http://schemas.microsoft.com/office/drawing/2010/main" xmlns="" val="0"/>
              </a:ext>
            </a:extLst>
          </a:blip>
          <a:srcRect l="19537" r="38797"/>
          <a:stretch>
            <a:fillRect/>
          </a:stretch>
        </p:blipFill>
        <p:spPr bwMode="auto">
          <a:xfrm>
            <a:off x="7104185" y="1059070"/>
            <a:ext cx="3086100" cy="5064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06127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D54DA492-3731-4D8F-BC5B-C26185875A0D}"/>
              </a:ext>
            </a:extLst>
          </p:cNvPr>
          <p:cNvGrpSpPr>
            <a:grpSpLocks/>
          </p:cNvGrpSpPr>
          <p:nvPr/>
        </p:nvGrpSpPr>
        <p:grpSpPr bwMode="auto">
          <a:xfrm>
            <a:off x="1313379" y="1515338"/>
            <a:ext cx="6943725" cy="495300"/>
            <a:chOff x="750884" y="1765192"/>
            <a:chExt cx="7632701" cy="495108"/>
          </a:xfrm>
        </p:grpSpPr>
        <p:sp>
          <p:nvSpPr>
            <p:cNvPr id="3" name="Rectangle 2">
              <a:extLst>
                <a:ext uri="{FF2B5EF4-FFF2-40B4-BE49-F238E27FC236}">
                  <a16:creationId xmlns:a16="http://schemas.microsoft.com/office/drawing/2014/main" xmlns="" id="{B57C2350-8E7A-4403-9F44-BAFA9678FC4D}"/>
                </a:ext>
              </a:extLst>
            </p:cNvPr>
            <p:cNvSpPr/>
            <p:nvPr/>
          </p:nvSpPr>
          <p:spPr>
            <a:xfrm>
              <a:off x="750884" y="1765192"/>
              <a:ext cx="7632701" cy="495108"/>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ectangle 5">
              <a:extLst>
                <a:ext uri="{FF2B5EF4-FFF2-40B4-BE49-F238E27FC236}">
                  <a16:creationId xmlns:a16="http://schemas.microsoft.com/office/drawing/2014/main" xmlns="" id="{5EBBC68D-28FA-46E8-A0C9-7F81E2E80784}"/>
                </a:ext>
              </a:extLst>
            </p:cNvPr>
            <p:cNvSpPr>
              <a:spLocks noChangeArrowheads="1"/>
            </p:cNvSpPr>
            <p:nvPr/>
          </p:nvSpPr>
          <p:spPr bwMode="auto">
            <a:xfrm>
              <a:off x="750884" y="1765192"/>
              <a:ext cx="7632700" cy="495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eaLnBrk="1" hangingPunct="1">
                <a:lnSpc>
                  <a:spcPct val="100000"/>
                </a:lnSpc>
                <a:spcBef>
                  <a:spcPct val="0"/>
                </a:spcBef>
                <a:buFontTx/>
                <a:buNone/>
              </a:pPr>
              <a:r>
                <a:rPr lang="en-US" altLang="en-US" dirty="0">
                  <a:solidFill>
                    <a:schemeClr val="bg1"/>
                  </a:solidFill>
                  <a:cs typeface="Twinkl" panose="020B0604020202020204" pitchFamily="2" charset="0"/>
                </a:rPr>
                <a:t>I know that medicines are a type of legal drug.</a:t>
              </a:r>
            </a:p>
          </p:txBody>
        </p:sp>
      </p:grpSp>
      <p:sp>
        <p:nvSpPr>
          <p:cNvPr id="5" name="Rectangle 4">
            <a:extLst>
              <a:ext uri="{FF2B5EF4-FFF2-40B4-BE49-F238E27FC236}">
                <a16:creationId xmlns:a16="http://schemas.microsoft.com/office/drawing/2014/main" xmlns="" id="{159793DC-EE22-4FAD-B96E-1A4614F1B1BB}"/>
              </a:ext>
            </a:extLst>
          </p:cNvPr>
          <p:cNvSpPr/>
          <p:nvPr/>
        </p:nvSpPr>
        <p:spPr>
          <a:xfrm>
            <a:off x="1313379" y="2438400"/>
            <a:ext cx="6943725" cy="495300"/>
          </a:xfrm>
          <a:prstGeom prst="rect">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dirty="0">
                <a:cs typeface="Twinkl"/>
              </a:rPr>
              <a:t>I know that medicines should be given to me by an adult.</a:t>
            </a:r>
            <a:endParaRPr lang="en-GB" dirty="0"/>
          </a:p>
        </p:txBody>
      </p:sp>
      <p:sp>
        <p:nvSpPr>
          <p:cNvPr id="6" name="Rectangle 5">
            <a:extLst>
              <a:ext uri="{FF2B5EF4-FFF2-40B4-BE49-F238E27FC236}">
                <a16:creationId xmlns:a16="http://schemas.microsoft.com/office/drawing/2014/main" xmlns="" id="{7A2CD330-5D85-4946-918A-E0B2845800BB}"/>
              </a:ext>
            </a:extLst>
          </p:cNvPr>
          <p:cNvSpPr/>
          <p:nvPr/>
        </p:nvSpPr>
        <p:spPr>
          <a:xfrm>
            <a:off x="1313379" y="3292388"/>
            <a:ext cx="6938963" cy="4953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dirty="0">
                <a:cs typeface="Twinkl"/>
              </a:rPr>
              <a:t>I know that medicines are labeled with instructions.</a:t>
            </a:r>
          </a:p>
        </p:txBody>
      </p:sp>
      <p:sp>
        <p:nvSpPr>
          <p:cNvPr id="7" name="Rectangle 6">
            <a:extLst>
              <a:ext uri="{FF2B5EF4-FFF2-40B4-BE49-F238E27FC236}">
                <a16:creationId xmlns:a16="http://schemas.microsoft.com/office/drawing/2014/main" xmlns="" id="{36D729FA-A5CC-4023-903F-04B88292051B}"/>
              </a:ext>
            </a:extLst>
          </p:cNvPr>
          <p:cNvSpPr/>
          <p:nvPr/>
        </p:nvSpPr>
        <p:spPr>
          <a:xfrm>
            <a:off x="1313379" y="4168806"/>
            <a:ext cx="7162800" cy="495300"/>
          </a:xfrm>
          <a:prstGeom prst="rect">
            <a:avLst/>
          </a:prstGeom>
          <a:solidFill>
            <a:srgbClr val="00D0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dirty="0">
                <a:cs typeface="Twinkl"/>
              </a:rPr>
              <a:t>I understand that medicines need to be used and stored safely.</a:t>
            </a:r>
          </a:p>
        </p:txBody>
      </p:sp>
      <p:sp>
        <p:nvSpPr>
          <p:cNvPr id="8" name="TextBox 7">
            <a:extLst>
              <a:ext uri="{FF2B5EF4-FFF2-40B4-BE49-F238E27FC236}">
                <a16:creationId xmlns:a16="http://schemas.microsoft.com/office/drawing/2014/main" xmlns="" id="{DC1B6C61-5724-454E-9B41-7931C4C57594}"/>
              </a:ext>
            </a:extLst>
          </p:cNvPr>
          <p:cNvSpPr txBox="1"/>
          <p:nvPr/>
        </p:nvSpPr>
        <p:spPr>
          <a:xfrm>
            <a:off x="675861" y="379690"/>
            <a:ext cx="7407965" cy="707886"/>
          </a:xfrm>
          <a:prstGeom prst="rect">
            <a:avLst/>
          </a:prstGeom>
          <a:noFill/>
        </p:spPr>
        <p:txBody>
          <a:bodyPr wrap="square" rtlCol="0">
            <a:spAutoFit/>
          </a:bodyPr>
          <a:lstStyle/>
          <a:p>
            <a:r>
              <a:rPr lang="en-GB" sz="4000" dirty="0">
                <a:solidFill>
                  <a:schemeClr val="accent2"/>
                </a:solidFill>
              </a:rPr>
              <a:t>What have I learnt?</a:t>
            </a:r>
          </a:p>
        </p:txBody>
      </p:sp>
      <p:sp>
        <p:nvSpPr>
          <p:cNvPr id="9" name="Rectangle 8">
            <a:extLst>
              <a:ext uri="{FF2B5EF4-FFF2-40B4-BE49-F238E27FC236}">
                <a16:creationId xmlns:a16="http://schemas.microsoft.com/office/drawing/2014/main" xmlns="" id="{B53AC6F4-95E5-4109-A351-19F58EE13A4B}"/>
              </a:ext>
            </a:extLst>
          </p:cNvPr>
          <p:cNvSpPr/>
          <p:nvPr/>
        </p:nvSpPr>
        <p:spPr>
          <a:xfrm>
            <a:off x="1313378" y="5095012"/>
            <a:ext cx="6938963" cy="4953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dirty="0">
                <a:cs typeface="Twinkl"/>
              </a:rPr>
              <a:t>I know that I should only take the correct amount of medicine and only take medicine intended for me on only when I need it.</a:t>
            </a:r>
          </a:p>
        </p:txBody>
      </p:sp>
    </p:spTree>
    <p:extLst>
      <p:ext uri="{BB962C8B-B14F-4D97-AF65-F5344CB8AC3E}">
        <p14:creationId xmlns:p14="http://schemas.microsoft.com/office/powerpoint/2010/main" xmlns="" val="4210257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3" name="Group 72">
            <a:extLst>
              <a:ext uri="{FF2B5EF4-FFF2-40B4-BE49-F238E27FC236}">
                <a16:creationId xmlns:a16="http://schemas.microsoft.com/office/drawing/2014/main" xmlns="" id="{10BE40E3-5550-4CDD-B4FD-387C33EBF157}"/>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8467"/>
            <a:ext cx="12192000" cy="6866467"/>
            <a:chOff x="0" y="-8467"/>
            <a:chExt cx="12192000" cy="6866467"/>
          </a:xfrm>
        </p:grpSpPr>
        <p:cxnSp>
          <p:nvCxnSpPr>
            <p:cNvPr id="74" name="Straight Connector 73">
              <a:extLst>
                <a:ext uri="{FF2B5EF4-FFF2-40B4-BE49-F238E27FC236}">
                  <a16:creationId xmlns:a16="http://schemas.microsoft.com/office/drawing/2014/main" xmlns="" id="{71A6B738-E50C-4653-B343-B9D6A5EA2771}"/>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xmlns="" id="{498768D6-B28C-40A3-B381-39306F5816D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6" name="Rectangle 23">
              <a:extLst>
                <a:ext uri="{FF2B5EF4-FFF2-40B4-BE49-F238E27FC236}">
                  <a16:creationId xmlns:a16="http://schemas.microsoft.com/office/drawing/2014/main" xmlns="" id="{B27C15B9-7795-4321-AB30-DF1DEF65C19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5">
              <a:extLst>
                <a:ext uri="{FF2B5EF4-FFF2-40B4-BE49-F238E27FC236}">
                  <a16:creationId xmlns:a16="http://schemas.microsoft.com/office/drawing/2014/main" xmlns="" id="{578EC957-1F3F-4C00-B023-C8725C2171C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Isosceles Triangle 77">
              <a:extLst>
                <a:ext uri="{FF2B5EF4-FFF2-40B4-BE49-F238E27FC236}">
                  <a16:creationId xmlns:a16="http://schemas.microsoft.com/office/drawing/2014/main" xmlns="" id="{3D642632-BBD5-46D6-A91D-9B2BF68219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7">
              <a:extLst>
                <a:ext uri="{FF2B5EF4-FFF2-40B4-BE49-F238E27FC236}">
                  <a16:creationId xmlns:a16="http://schemas.microsoft.com/office/drawing/2014/main" xmlns="" id="{BF9D518D-AFF5-4DE2-AEE2-0EC15479A9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8">
              <a:extLst>
                <a:ext uri="{FF2B5EF4-FFF2-40B4-BE49-F238E27FC236}">
                  <a16:creationId xmlns:a16="http://schemas.microsoft.com/office/drawing/2014/main" xmlns="" id="{14EF979B-B00D-460C-BD56-7EEAFB7E0F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9">
              <a:extLst>
                <a:ext uri="{FF2B5EF4-FFF2-40B4-BE49-F238E27FC236}">
                  <a16:creationId xmlns:a16="http://schemas.microsoft.com/office/drawing/2014/main" xmlns="" id="{3E40F9A1-6B82-400F-9397-26D1D36F1F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Isosceles Triangle 81">
              <a:extLst>
                <a:ext uri="{FF2B5EF4-FFF2-40B4-BE49-F238E27FC236}">
                  <a16:creationId xmlns:a16="http://schemas.microsoft.com/office/drawing/2014/main" xmlns="" id="{2EF7DDF1-FF86-4CA4-B08B-8939557EBDB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xmlns="" id="{6D7C1F89-72B2-4FDC-B9E2-04F52D5C504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extBox 1">
            <a:extLst>
              <a:ext uri="{FF2B5EF4-FFF2-40B4-BE49-F238E27FC236}">
                <a16:creationId xmlns:a16="http://schemas.microsoft.com/office/drawing/2014/main" xmlns="" id="{49B798C0-A649-42BF-BD83-B0D8AD18CF4C}"/>
              </a:ext>
            </a:extLst>
          </p:cNvPr>
          <p:cNvSpPr txBox="1"/>
          <p:nvPr/>
        </p:nvSpPr>
        <p:spPr>
          <a:xfrm>
            <a:off x="677334" y="393940"/>
            <a:ext cx="8596668" cy="1320800"/>
          </a:xfrm>
          <a:prstGeom prst="rect">
            <a:avLst/>
          </a:prstGeom>
        </p:spPr>
        <p:txBody>
          <a:bodyPr vert="horz" lIns="91440" tIns="45720" rIns="91440" bIns="45720" rtlCol="0" anchor="t">
            <a:noAutofit/>
          </a:bodyPr>
          <a:lstStyle/>
          <a:p>
            <a:pPr algn="ctr">
              <a:spcBef>
                <a:spcPct val="0"/>
              </a:spcBef>
              <a:spcAft>
                <a:spcPts val="600"/>
              </a:spcAft>
            </a:pPr>
            <a:r>
              <a:rPr lang="en-US" sz="4500" b="1" dirty="0">
                <a:solidFill>
                  <a:schemeClr val="accent1"/>
                </a:solidFill>
                <a:latin typeface="+mj-lt"/>
                <a:ea typeface="+mj-ea"/>
                <a:cs typeface="+mj-cs"/>
              </a:rPr>
              <a:t>Harmful </a:t>
            </a:r>
            <a:endParaRPr lang="en-US" b="1">
              <a:solidFill>
                <a:schemeClr val="accent1"/>
              </a:solidFill>
              <a:ea typeface="+mj-ea"/>
              <a:cs typeface="+mj-cs"/>
            </a:endParaRPr>
          </a:p>
          <a:p>
            <a:pPr algn="ctr">
              <a:spcBef>
                <a:spcPct val="0"/>
              </a:spcBef>
              <a:spcAft>
                <a:spcPts val="600"/>
              </a:spcAft>
            </a:pPr>
            <a:r>
              <a:rPr lang="en-US" sz="4500" b="1" dirty="0">
                <a:solidFill>
                  <a:schemeClr val="accent1"/>
                </a:solidFill>
                <a:latin typeface="+mj-lt"/>
                <a:ea typeface="+mj-ea"/>
                <a:cs typeface="+mj-cs"/>
              </a:rPr>
              <a:t>household substances</a:t>
            </a:r>
          </a:p>
        </p:txBody>
      </p:sp>
      <p:sp>
        <p:nvSpPr>
          <p:cNvPr id="3" name="Rectangle 10">
            <a:extLst>
              <a:ext uri="{FF2B5EF4-FFF2-40B4-BE49-F238E27FC236}">
                <a16:creationId xmlns:a16="http://schemas.microsoft.com/office/drawing/2014/main" xmlns="" id="{F4F2E94B-3B03-42EB-BA1F-642488CA6CFF}"/>
              </a:ext>
            </a:extLst>
          </p:cNvPr>
          <p:cNvSpPr>
            <a:spLocks noChangeArrowheads="1"/>
          </p:cNvSpPr>
          <p:nvPr/>
        </p:nvSpPr>
        <p:spPr bwMode="auto">
          <a:xfrm>
            <a:off x="6324227" y="2977227"/>
            <a:ext cx="3726861" cy="3880773"/>
          </a:xfrm>
          <a:prstGeom prst="rect">
            <a:avLst/>
          </a:prstGeom>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lIns="91440" tIns="45720" rIns="91440" bIns="45720" rtlCol="0">
            <a:norm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buClr>
                <a:schemeClr val="accent1"/>
              </a:buClr>
              <a:buSzPct val="80000"/>
              <a:buNone/>
            </a:pPr>
            <a:r>
              <a:rPr lang="en-US" altLang="en-US" sz="3000" dirty="0">
                <a:solidFill>
                  <a:schemeClr val="tx1">
                    <a:lumMod val="75000"/>
                    <a:lumOff val="25000"/>
                  </a:schemeClr>
                </a:solidFill>
                <a:latin typeface="+mn-lt"/>
                <a:cs typeface="+mn-cs"/>
              </a:rPr>
              <a:t>Harmful substances are things that can hurt us if we eat them or sometimes even if we just touch them.</a:t>
            </a:r>
          </a:p>
        </p:txBody>
      </p:sp>
      <p:pic>
        <p:nvPicPr>
          <p:cNvPr id="8196" name="Picture 4" descr="10 household chemicals you should never mix together - Devon Live">
            <a:extLst>
              <a:ext uri="{FF2B5EF4-FFF2-40B4-BE49-F238E27FC236}">
                <a16:creationId xmlns:a16="http://schemas.microsoft.com/office/drawing/2014/main" xmlns="" id="{D1E01BAE-2BF9-4422-9E7B-1C46746FB37D}"/>
              </a:ext>
            </a:extLst>
          </p:cNvPr>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r="3" b="4556"/>
          <a:stretch/>
        </p:blipFill>
        <p:spPr bwMode="auto">
          <a:xfrm>
            <a:off x="677334" y="2159331"/>
            <a:ext cx="5423429" cy="388236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162801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xmlns="" id="{8628F2B4-7644-43A4-83AE-7851354D90BC}"/>
              </a:ext>
            </a:extLst>
          </p:cNvPr>
          <p:cNvSpPr txBox="1">
            <a:spLocks noChangeArrowheads="1"/>
          </p:cNvSpPr>
          <p:nvPr/>
        </p:nvSpPr>
        <p:spPr>
          <a:xfrm>
            <a:off x="192156" y="297829"/>
            <a:ext cx="9018104" cy="1014412"/>
          </a:xfrm>
          <a:prstGeom prst="roundRect">
            <a:avLst>
              <a:gd name="adj" fmla="val 9639"/>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4300" dirty="0"/>
              <a:t>How can we tell if</a:t>
            </a:r>
          </a:p>
          <a:p>
            <a:pPr algn="ctr"/>
            <a:r>
              <a:rPr lang="en-GB" altLang="en-US" sz="4300" dirty="0"/>
              <a:t>something is unsafe?</a:t>
            </a:r>
          </a:p>
        </p:txBody>
      </p:sp>
      <p:sp>
        <p:nvSpPr>
          <p:cNvPr id="3" name="Rectangle 2">
            <a:extLst>
              <a:ext uri="{FF2B5EF4-FFF2-40B4-BE49-F238E27FC236}">
                <a16:creationId xmlns:a16="http://schemas.microsoft.com/office/drawing/2014/main" xmlns="" id="{DC03B913-1E62-41CF-8ADF-F5A0B49C62F8}"/>
              </a:ext>
            </a:extLst>
          </p:cNvPr>
          <p:cNvSpPr>
            <a:spLocks noChangeArrowheads="1"/>
          </p:cNvSpPr>
          <p:nvPr/>
        </p:nvSpPr>
        <p:spPr bwMode="auto">
          <a:xfrm>
            <a:off x="862633" y="2088805"/>
            <a:ext cx="9116254" cy="6070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Sassoon Infant Rg" panose="02000503030000020003" pitchFamily="50" charset="0"/>
              </a:defRPr>
            </a:lvl9pPr>
          </a:lstStyle>
          <a:p>
            <a:pPr algn="ctr" eaLnBrk="1" hangingPunct="1">
              <a:lnSpc>
                <a:spcPct val="100000"/>
              </a:lnSpc>
              <a:spcBef>
                <a:spcPct val="0"/>
              </a:spcBef>
              <a:buFontTx/>
              <a:buNone/>
            </a:pPr>
            <a:r>
              <a:rPr lang="en-US" altLang="en-US" sz="3000" dirty="0">
                <a:solidFill>
                  <a:schemeClr val="tx1"/>
                </a:solidFill>
                <a:cs typeface="Twinkl" panose="020B0604020202020204" pitchFamily="2" charset="0"/>
              </a:rPr>
              <a:t>Substances that are unsafe will come with a warning.</a:t>
            </a:r>
          </a:p>
        </p:txBody>
      </p:sp>
      <p:pic>
        <p:nvPicPr>
          <p:cNvPr id="4" name="Picture 3">
            <a:extLst>
              <a:ext uri="{FF2B5EF4-FFF2-40B4-BE49-F238E27FC236}">
                <a16:creationId xmlns:a16="http://schemas.microsoft.com/office/drawing/2014/main" xmlns="" id="{5F6996BE-C1AC-4B84-9F88-29380BC479A6}"/>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44805" y="2829409"/>
            <a:ext cx="4665455" cy="32993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4">
            <a:extLst>
              <a:ext uri="{FF2B5EF4-FFF2-40B4-BE49-F238E27FC236}">
                <a16:creationId xmlns:a16="http://schemas.microsoft.com/office/drawing/2014/main" xmlns="" id="{F3B7AB9F-E1AC-4A17-9438-3240639AEE70}"/>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305476" y="2829409"/>
            <a:ext cx="4649753" cy="3287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65493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C8DC7ED4-580C-4BEB-8817-DC744C908CA9}"/>
              </a:ext>
            </a:extLst>
          </p:cNvPr>
          <p:cNvSpPr txBox="1"/>
          <p:nvPr/>
        </p:nvSpPr>
        <p:spPr>
          <a:xfrm>
            <a:off x="278296" y="516835"/>
            <a:ext cx="8865704" cy="784830"/>
          </a:xfrm>
          <a:prstGeom prst="rect">
            <a:avLst/>
          </a:prstGeom>
          <a:noFill/>
        </p:spPr>
        <p:txBody>
          <a:bodyPr wrap="square" rtlCol="0">
            <a:spAutoFit/>
          </a:bodyPr>
          <a:lstStyle/>
          <a:p>
            <a:r>
              <a:rPr lang="en-GB" sz="4500" dirty="0">
                <a:solidFill>
                  <a:schemeClr val="accent2"/>
                </a:solidFill>
              </a:rPr>
              <a:t>Keeping safe</a:t>
            </a:r>
          </a:p>
        </p:txBody>
      </p:sp>
      <p:sp>
        <p:nvSpPr>
          <p:cNvPr id="3" name="TextBox 2">
            <a:extLst>
              <a:ext uri="{FF2B5EF4-FFF2-40B4-BE49-F238E27FC236}">
                <a16:creationId xmlns:a16="http://schemas.microsoft.com/office/drawing/2014/main" xmlns="" id="{5DC34F5C-0978-4808-9D4E-4E53AF72D6DC}"/>
              </a:ext>
            </a:extLst>
          </p:cNvPr>
          <p:cNvSpPr txBox="1"/>
          <p:nvPr/>
        </p:nvSpPr>
        <p:spPr>
          <a:xfrm>
            <a:off x="424070" y="1669774"/>
            <a:ext cx="9236765" cy="1477328"/>
          </a:xfrm>
          <a:prstGeom prst="rect">
            <a:avLst/>
          </a:prstGeom>
          <a:noFill/>
        </p:spPr>
        <p:txBody>
          <a:bodyPr wrap="square" rtlCol="0">
            <a:spAutoFit/>
          </a:bodyPr>
          <a:lstStyle/>
          <a:p>
            <a:r>
              <a:rPr lang="en-GB" sz="3000" dirty="0"/>
              <a:t>These items should also be kept out of reach of children. Ideally in a high up, out of reach cupboard or a locked storage.</a:t>
            </a:r>
          </a:p>
        </p:txBody>
      </p:sp>
      <p:sp>
        <p:nvSpPr>
          <p:cNvPr id="4" name="TextBox 3">
            <a:extLst>
              <a:ext uri="{FF2B5EF4-FFF2-40B4-BE49-F238E27FC236}">
                <a16:creationId xmlns:a16="http://schemas.microsoft.com/office/drawing/2014/main" xmlns="" id="{1BF763C7-22FF-41A4-874C-116992E045FC}"/>
              </a:ext>
            </a:extLst>
          </p:cNvPr>
          <p:cNvSpPr txBox="1"/>
          <p:nvPr/>
        </p:nvSpPr>
        <p:spPr>
          <a:xfrm>
            <a:off x="424071" y="3889513"/>
            <a:ext cx="4890052" cy="1015663"/>
          </a:xfrm>
          <a:prstGeom prst="rect">
            <a:avLst/>
          </a:prstGeom>
          <a:noFill/>
        </p:spPr>
        <p:txBody>
          <a:bodyPr wrap="square" rtlCol="0">
            <a:spAutoFit/>
          </a:bodyPr>
          <a:lstStyle/>
          <a:p>
            <a:r>
              <a:rPr lang="en-GB" sz="3000" dirty="0"/>
              <a:t>Many of these items should also have a safety cap on.</a:t>
            </a:r>
          </a:p>
        </p:txBody>
      </p:sp>
      <p:pic>
        <p:nvPicPr>
          <p:cNvPr id="5" name="Picture 5" descr="A picture containing drawing&#10;&#10;Description generated with very high confidence">
            <a:extLst>
              <a:ext uri="{FF2B5EF4-FFF2-40B4-BE49-F238E27FC236}">
                <a16:creationId xmlns:a16="http://schemas.microsoft.com/office/drawing/2014/main" xmlns="" id="{2E6CDF9D-0268-4A0E-B2EC-2F5F54B3252B}"/>
              </a:ext>
            </a:extLst>
          </p:cNvPr>
          <p:cNvPicPr>
            <a:picLocks noChangeAspect="1"/>
          </p:cNvPicPr>
          <p:nvPr/>
        </p:nvPicPr>
        <p:blipFill>
          <a:blip r:embed="rId2" cstate="print"/>
          <a:stretch>
            <a:fillRect/>
          </a:stretch>
        </p:blipFill>
        <p:spPr>
          <a:xfrm>
            <a:off x="6429106" y="3195638"/>
            <a:ext cx="3373826" cy="2925253"/>
          </a:xfrm>
          <a:prstGeom prst="rect">
            <a:avLst/>
          </a:prstGeom>
        </p:spPr>
      </p:pic>
    </p:spTree>
    <p:extLst>
      <p:ext uri="{BB962C8B-B14F-4D97-AF65-F5344CB8AC3E}">
        <p14:creationId xmlns:p14="http://schemas.microsoft.com/office/powerpoint/2010/main" xmlns="" val="2606690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1D951FE-16EF-4366-A906-7A782F734E45}"/>
              </a:ext>
            </a:extLst>
          </p:cNvPr>
          <p:cNvSpPr txBox="1"/>
          <p:nvPr/>
        </p:nvSpPr>
        <p:spPr>
          <a:xfrm>
            <a:off x="556591" y="424070"/>
            <a:ext cx="8600661" cy="784830"/>
          </a:xfrm>
          <a:prstGeom prst="rect">
            <a:avLst/>
          </a:prstGeom>
          <a:noFill/>
        </p:spPr>
        <p:txBody>
          <a:bodyPr wrap="square" rtlCol="0">
            <a:spAutoFit/>
          </a:bodyPr>
          <a:lstStyle/>
          <a:p>
            <a:r>
              <a:rPr lang="en-GB" sz="4500" dirty="0">
                <a:solidFill>
                  <a:schemeClr val="accent2"/>
                </a:solidFill>
              </a:rPr>
              <a:t>How are these items harmful?</a:t>
            </a:r>
          </a:p>
        </p:txBody>
      </p:sp>
      <p:sp>
        <p:nvSpPr>
          <p:cNvPr id="3" name="TextBox 2">
            <a:extLst>
              <a:ext uri="{FF2B5EF4-FFF2-40B4-BE49-F238E27FC236}">
                <a16:creationId xmlns:a16="http://schemas.microsoft.com/office/drawing/2014/main" xmlns="" id="{6AFB3056-F46B-47D9-B3AA-E3F60D760508}"/>
              </a:ext>
            </a:extLst>
          </p:cNvPr>
          <p:cNvSpPr txBox="1"/>
          <p:nvPr/>
        </p:nvSpPr>
        <p:spPr>
          <a:xfrm>
            <a:off x="556592" y="1431235"/>
            <a:ext cx="5936974" cy="5093702"/>
          </a:xfrm>
          <a:prstGeom prst="rect">
            <a:avLst/>
          </a:prstGeom>
          <a:noFill/>
        </p:spPr>
        <p:txBody>
          <a:bodyPr wrap="square" rtlCol="0">
            <a:spAutoFit/>
          </a:bodyPr>
          <a:lstStyle/>
          <a:p>
            <a:r>
              <a:rPr lang="en-GB" sz="2500" dirty="0"/>
              <a:t>Some of these items will cause harm if they get on our skin.</a:t>
            </a:r>
          </a:p>
          <a:p>
            <a:endParaRPr lang="en-GB" sz="2500" dirty="0"/>
          </a:p>
          <a:p>
            <a:r>
              <a:rPr lang="en-GB" sz="2500" dirty="0"/>
              <a:t>Some of these items will cause harm if they accidentally splash into our eyes.</a:t>
            </a:r>
          </a:p>
          <a:p>
            <a:endParaRPr lang="en-GB" sz="2500" dirty="0"/>
          </a:p>
          <a:p>
            <a:r>
              <a:rPr lang="en-GB" sz="2500" dirty="0"/>
              <a:t>All of these items will cause some level of harm if they are swallowed so we must take particular care that these items are not accidentally mistaken as a drink. Some items would cause an upset stomach and sickness but many could cause much more serious harm.</a:t>
            </a:r>
          </a:p>
        </p:txBody>
      </p:sp>
      <p:pic>
        <p:nvPicPr>
          <p:cNvPr id="12290" name="Picture 2" descr="Dettol Antibacterial Surface Cleaner | Shop | Countrywide Healthcare">
            <a:extLst>
              <a:ext uri="{FF2B5EF4-FFF2-40B4-BE49-F238E27FC236}">
                <a16:creationId xmlns:a16="http://schemas.microsoft.com/office/drawing/2014/main" xmlns="" id="{73A1400A-F830-4DD0-8AA8-55073B9A4699}"/>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793894">
            <a:off x="7476196" y="1642559"/>
            <a:ext cx="3304149" cy="355738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17214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498848B-B35F-473F-A0BF-4E1658E6B00D}"/>
              </a:ext>
            </a:extLst>
          </p:cNvPr>
          <p:cNvSpPr txBox="1"/>
          <p:nvPr/>
        </p:nvSpPr>
        <p:spPr>
          <a:xfrm>
            <a:off x="424070" y="503583"/>
            <a:ext cx="8441634" cy="784830"/>
          </a:xfrm>
          <a:prstGeom prst="rect">
            <a:avLst/>
          </a:prstGeom>
          <a:noFill/>
        </p:spPr>
        <p:txBody>
          <a:bodyPr wrap="square" rtlCol="0">
            <a:spAutoFit/>
          </a:bodyPr>
          <a:lstStyle/>
          <a:p>
            <a:r>
              <a:rPr lang="en-GB" sz="4500" dirty="0">
                <a:solidFill>
                  <a:schemeClr val="accent2"/>
                </a:solidFill>
              </a:rPr>
              <a:t>Keep your pets safe!</a:t>
            </a:r>
          </a:p>
        </p:txBody>
      </p:sp>
      <p:sp>
        <p:nvSpPr>
          <p:cNvPr id="3" name="TextBox 2">
            <a:extLst>
              <a:ext uri="{FF2B5EF4-FFF2-40B4-BE49-F238E27FC236}">
                <a16:creationId xmlns:a16="http://schemas.microsoft.com/office/drawing/2014/main" xmlns="" id="{893D3FEA-D551-4753-AD30-0B65B6F21CFD}"/>
              </a:ext>
            </a:extLst>
          </p:cNvPr>
          <p:cNvSpPr txBox="1"/>
          <p:nvPr/>
        </p:nvSpPr>
        <p:spPr>
          <a:xfrm rot="21303290">
            <a:off x="403811" y="1532392"/>
            <a:ext cx="5565913" cy="3170099"/>
          </a:xfrm>
          <a:prstGeom prst="rect">
            <a:avLst/>
          </a:prstGeom>
          <a:noFill/>
        </p:spPr>
        <p:txBody>
          <a:bodyPr wrap="square" rtlCol="0">
            <a:spAutoFit/>
          </a:bodyPr>
          <a:lstStyle/>
          <a:p>
            <a:endParaRPr lang="en-GB" sz="2500" dirty="0"/>
          </a:p>
          <a:p>
            <a:r>
              <a:rPr lang="en-GB" sz="2500" dirty="0"/>
              <a:t>Some items that are pleasant to have around the house, and older children and adults can use safely, can be harmful to pets so it is always a good idea to check that you are using ‘Pet Safe’ products for cleaning and adding fragrance to your homes.</a:t>
            </a:r>
          </a:p>
        </p:txBody>
      </p:sp>
      <p:pic>
        <p:nvPicPr>
          <p:cNvPr id="13314" name="Picture 2" descr="6 low-maintenance pets for families instead of a dog - UtahValley360">
            <a:extLst>
              <a:ext uri="{FF2B5EF4-FFF2-40B4-BE49-F238E27FC236}">
                <a16:creationId xmlns:a16="http://schemas.microsoft.com/office/drawing/2014/main" xmlns="" id="{53B72127-5102-41DC-982E-75F5899D9649}"/>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419957" y="4729906"/>
            <a:ext cx="9352086" cy="1838325"/>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a:extLst>
              <a:ext uri="{FF2B5EF4-FFF2-40B4-BE49-F238E27FC236}">
                <a16:creationId xmlns:a16="http://schemas.microsoft.com/office/drawing/2014/main" xmlns="" id="{8A9CD3A9-F411-4370-AB5F-6D5580910DFB}"/>
              </a:ext>
            </a:extLst>
          </p:cNvPr>
          <p:cNvSpPr txBox="1"/>
          <p:nvPr/>
        </p:nvSpPr>
        <p:spPr>
          <a:xfrm rot="892075">
            <a:off x="6654018" y="3051362"/>
            <a:ext cx="3245828" cy="1138773"/>
          </a:xfrm>
          <a:prstGeom prst="rect">
            <a:avLst/>
          </a:prstGeom>
          <a:noFill/>
        </p:spPr>
        <p:txBody>
          <a:bodyPr wrap="square" rtlCol="0">
            <a:spAutoFit/>
          </a:bodyPr>
          <a:lstStyle/>
          <a:p>
            <a:r>
              <a:rPr lang="en-GB" sz="2500" dirty="0"/>
              <a:t>Pets are also likely to eat or lick items.</a:t>
            </a:r>
          </a:p>
          <a:p>
            <a:endParaRPr lang="en-GB" dirty="0"/>
          </a:p>
        </p:txBody>
      </p:sp>
    </p:spTree>
    <p:extLst>
      <p:ext uri="{BB962C8B-B14F-4D97-AF65-F5344CB8AC3E}">
        <p14:creationId xmlns:p14="http://schemas.microsoft.com/office/powerpoint/2010/main" xmlns="" val="1911436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close up of a sign&#10;&#10;Description generated with high confidence">
            <a:extLst>
              <a:ext uri="{FF2B5EF4-FFF2-40B4-BE49-F238E27FC236}">
                <a16:creationId xmlns:a16="http://schemas.microsoft.com/office/drawing/2014/main" xmlns="" id="{E711F486-87DF-44D5-B146-D5D4809F86D6}"/>
              </a:ext>
            </a:extLst>
          </p:cNvPr>
          <p:cNvPicPr>
            <a:picLocks noChangeAspect="1"/>
          </p:cNvPicPr>
          <p:nvPr/>
        </p:nvPicPr>
        <p:blipFill>
          <a:blip r:embed="rId2" cstate="print"/>
          <a:stretch>
            <a:fillRect/>
          </a:stretch>
        </p:blipFill>
        <p:spPr>
          <a:xfrm>
            <a:off x="723900" y="456474"/>
            <a:ext cx="4295954" cy="6059934"/>
          </a:xfrm>
          <a:prstGeom prst="rect">
            <a:avLst/>
          </a:prstGeom>
        </p:spPr>
      </p:pic>
      <p:sp>
        <p:nvSpPr>
          <p:cNvPr id="4" name="TextBox 3">
            <a:extLst>
              <a:ext uri="{FF2B5EF4-FFF2-40B4-BE49-F238E27FC236}">
                <a16:creationId xmlns:a16="http://schemas.microsoft.com/office/drawing/2014/main" xmlns="" id="{79BB99D2-F20E-4063-BEDF-E214D1FBA112}"/>
              </a:ext>
            </a:extLst>
          </p:cNvPr>
          <p:cNvSpPr txBox="1"/>
          <p:nvPr/>
        </p:nvSpPr>
        <p:spPr>
          <a:xfrm>
            <a:off x="5572665" y="1101306"/>
            <a:ext cx="3850255"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dirty="0">
                <a:solidFill>
                  <a:schemeClr val="accent2">
                    <a:lumMod val="50000"/>
                  </a:schemeClr>
                </a:solidFill>
              </a:rPr>
              <a:t>Activity:</a:t>
            </a:r>
          </a:p>
          <a:p>
            <a:endParaRPr lang="en-GB" sz="3000" dirty="0">
              <a:solidFill>
                <a:schemeClr val="accent2">
                  <a:lumMod val="50000"/>
                </a:schemeClr>
              </a:solidFill>
            </a:endParaRPr>
          </a:p>
          <a:p>
            <a:r>
              <a:rPr lang="en-GB" sz="3000" dirty="0">
                <a:solidFill>
                  <a:schemeClr val="accent2">
                    <a:lumMod val="50000"/>
                  </a:schemeClr>
                </a:solidFill>
              </a:rPr>
              <a:t>Can you design a medicine safety poster or leaflet.</a:t>
            </a:r>
          </a:p>
        </p:txBody>
      </p:sp>
    </p:spTree>
    <p:extLst>
      <p:ext uri="{BB962C8B-B14F-4D97-AF65-F5344CB8AC3E}">
        <p14:creationId xmlns:p14="http://schemas.microsoft.com/office/powerpoint/2010/main" xmlns="" val="27598236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5</TotalTime>
  <Words>1027</Words>
  <Application>Microsoft Office PowerPoint</Application>
  <PresentationFormat>Custom</PresentationFormat>
  <Paragraphs>68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Facet</vt:lpstr>
      <vt:lpstr>Being Safe  around medicines &amp; other harmful  household substances</vt:lpstr>
      <vt:lpstr>What is a medicine?</vt:lpstr>
      <vt:lpstr>Have you ever taken medicine?   </vt:lpstr>
      <vt:lpstr>Regular Medicine</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Being Safe  around medicines &amp; other harmful  household substances</dc:title>
  <dc:creator>StaffHarrison</dc:creator>
  <cp:lastModifiedBy>DARREN FOGARTY</cp:lastModifiedBy>
  <cp:revision>52</cp:revision>
  <dcterms:created xsi:type="dcterms:W3CDTF">2020-06-04T13:12:16Z</dcterms:created>
  <dcterms:modified xsi:type="dcterms:W3CDTF">2020-07-02T15:26:33Z</dcterms:modified>
</cp:coreProperties>
</file>