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70" r:id="rId18"/>
    <p:sldId id="271" r:id="rId19"/>
    <p:sldId id="272" r:id="rId20"/>
    <p:sldId id="273" r:id="rId21"/>
    <p:sldId id="26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29E582A-E52C-ACB5-E1F5-0CC40CDC7B43}" v="375" dt="2021-02-21T15:38:41.08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arli House" userId="S::charli.house@bramhopeprimaryschool.co.uk::e8288ade-c2eb-4d86-b017-943eafea47dc" providerId="AD" clId="Web-{E29E582A-E52C-ACB5-E1F5-0CC40CDC7B43}"/>
    <pc:docChg chg="modSld">
      <pc:chgData name="Charli House" userId="S::charli.house@bramhopeprimaryschool.co.uk::e8288ade-c2eb-4d86-b017-943eafea47dc" providerId="AD" clId="Web-{E29E582A-E52C-ACB5-E1F5-0CC40CDC7B43}" dt="2021-02-21T15:38:41.080" v="209" actId="1076"/>
      <pc:docMkLst>
        <pc:docMk/>
      </pc:docMkLst>
      <pc:sldChg chg="addSp modSp">
        <pc:chgData name="Charli House" userId="S::charli.house@bramhopeprimaryschool.co.uk::e8288ade-c2eb-4d86-b017-943eafea47dc" providerId="AD" clId="Web-{E29E582A-E52C-ACB5-E1F5-0CC40CDC7B43}" dt="2021-02-21T15:38:41.080" v="209" actId="1076"/>
        <pc:sldMkLst>
          <pc:docMk/>
          <pc:sldMk cId="1199334323" sldId="256"/>
        </pc:sldMkLst>
        <pc:spChg chg="mod">
          <ac:chgData name="Charli House" userId="S::charli.house@bramhopeprimaryschool.co.uk::e8288ade-c2eb-4d86-b017-943eafea47dc" providerId="AD" clId="Web-{E29E582A-E52C-ACB5-E1F5-0CC40CDC7B43}" dt="2021-02-21T15:38:38.580" v="208" actId="1076"/>
          <ac:spMkLst>
            <pc:docMk/>
            <pc:sldMk cId="1199334323" sldId="256"/>
            <ac:spMk id="4" creationId="{00000000-0000-0000-0000-000000000000}"/>
          </ac:spMkLst>
        </pc:spChg>
        <pc:picChg chg="add mod">
          <ac:chgData name="Charli House" userId="S::charli.house@bramhopeprimaryschool.co.uk::e8288ade-c2eb-4d86-b017-943eafea47dc" providerId="AD" clId="Web-{E29E582A-E52C-ACB5-E1F5-0CC40CDC7B43}" dt="2021-02-21T15:38:41.080" v="209" actId="1076"/>
          <ac:picMkLst>
            <pc:docMk/>
            <pc:sldMk cId="1199334323" sldId="256"/>
            <ac:picMk id="2" creationId="{D0FB2FB3-0D20-453D-97FE-30C4D168B530}"/>
          </ac:picMkLst>
        </pc:picChg>
        <pc:picChg chg="mod">
          <ac:chgData name="Charli House" userId="S::charli.house@bramhopeprimaryschool.co.uk::e8288ade-c2eb-4d86-b017-943eafea47dc" providerId="AD" clId="Web-{E29E582A-E52C-ACB5-E1F5-0CC40CDC7B43}" dt="2021-02-21T15:38:27.299" v="204" actId="1076"/>
          <ac:picMkLst>
            <pc:docMk/>
            <pc:sldMk cId="1199334323" sldId="256"/>
            <ac:picMk id="5" creationId="{00000000-0000-0000-0000-000000000000}"/>
          </ac:picMkLst>
        </pc:picChg>
        <pc:picChg chg="mod">
          <ac:chgData name="Charli House" userId="S::charli.house@bramhopeprimaryschool.co.uk::e8288ade-c2eb-4d86-b017-943eafea47dc" providerId="AD" clId="Web-{E29E582A-E52C-ACB5-E1F5-0CC40CDC7B43}" dt="2021-02-21T15:38:33.174" v="205" actId="1076"/>
          <ac:picMkLst>
            <pc:docMk/>
            <pc:sldMk cId="1199334323" sldId="256"/>
            <ac:picMk id="6" creationId="{00000000-0000-0000-0000-000000000000}"/>
          </ac:picMkLst>
        </pc:picChg>
      </pc:sldChg>
      <pc:sldChg chg="addSp modSp">
        <pc:chgData name="Charli House" userId="S::charli.house@bramhopeprimaryschool.co.uk::e8288ade-c2eb-4d86-b017-943eafea47dc" providerId="AD" clId="Web-{E29E582A-E52C-ACB5-E1F5-0CC40CDC7B43}" dt="2021-02-21T15:31:14.985" v="187" actId="14100"/>
        <pc:sldMkLst>
          <pc:docMk/>
          <pc:sldMk cId="2808086643" sldId="272"/>
        </pc:sldMkLst>
        <pc:spChg chg="mod">
          <ac:chgData name="Charli House" userId="S::charli.house@bramhopeprimaryschool.co.uk::e8288ade-c2eb-4d86-b017-943eafea47dc" providerId="AD" clId="Web-{E29E582A-E52C-ACB5-E1F5-0CC40CDC7B43}" dt="2021-02-21T15:29:06.699" v="50" actId="20577"/>
          <ac:spMkLst>
            <pc:docMk/>
            <pc:sldMk cId="2808086643" sldId="272"/>
            <ac:spMk id="3" creationId="{00000000-0000-0000-0000-000000000000}"/>
          </ac:spMkLst>
        </pc:spChg>
        <pc:spChg chg="mod">
          <ac:chgData name="Charli House" userId="S::charli.house@bramhopeprimaryschool.co.uk::e8288ade-c2eb-4d86-b017-943eafea47dc" providerId="AD" clId="Web-{E29E582A-E52C-ACB5-E1F5-0CC40CDC7B43}" dt="2021-02-21T15:29:47.982" v="74" actId="1076"/>
          <ac:spMkLst>
            <pc:docMk/>
            <pc:sldMk cId="2808086643" sldId="272"/>
            <ac:spMk id="4" creationId="{00000000-0000-0000-0000-000000000000}"/>
          </ac:spMkLst>
        </pc:spChg>
        <pc:spChg chg="add mod">
          <ac:chgData name="Charli House" userId="S::charli.house@bramhopeprimaryschool.co.uk::e8288ade-c2eb-4d86-b017-943eafea47dc" providerId="AD" clId="Web-{E29E582A-E52C-ACB5-E1F5-0CC40CDC7B43}" dt="2021-02-21T15:31:14.985" v="187" actId="14100"/>
          <ac:spMkLst>
            <pc:docMk/>
            <pc:sldMk cId="2808086643" sldId="272"/>
            <ac:spMk id="5" creationId="{1AB5B63B-B0A3-4CC0-BCE1-BC02AED547DA}"/>
          </ac:spMkLst>
        </pc:spChg>
      </pc:sldChg>
      <pc:sldChg chg="addSp modSp">
        <pc:chgData name="Charli House" userId="S::charli.house@bramhopeprimaryschool.co.uk::e8288ade-c2eb-4d86-b017-943eafea47dc" providerId="AD" clId="Web-{E29E582A-E52C-ACB5-E1F5-0CC40CDC7B43}" dt="2021-02-21T15:28:48.480" v="41" actId="20577"/>
        <pc:sldMkLst>
          <pc:docMk/>
          <pc:sldMk cId="2965315615" sldId="273"/>
        </pc:sldMkLst>
        <pc:spChg chg="mod">
          <ac:chgData name="Charli House" userId="S::charli.house@bramhopeprimaryschool.co.uk::e8288ade-c2eb-4d86-b017-943eafea47dc" providerId="AD" clId="Web-{E29E582A-E52C-ACB5-E1F5-0CC40CDC7B43}" dt="2021-02-21T15:28:06.120" v="2" actId="20577"/>
          <ac:spMkLst>
            <pc:docMk/>
            <pc:sldMk cId="2965315615" sldId="273"/>
            <ac:spMk id="2" creationId="{00000000-0000-0000-0000-000000000000}"/>
          </ac:spMkLst>
        </pc:spChg>
        <pc:spChg chg="add mod">
          <ac:chgData name="Charli House" userId="S::charli.house@bramhopeprimaryschool.co.uk::e8288ade-c2eb-4d86-b017-943eafea47dc" providerId="AD" clId="Web-{E29E582A-E52C-ACB5-E1F5-0CC40CDC7B43}" dt="2021-02-21T15:28:48.480" v="41" actId="20577"/>
          <ac:spMkLst>
            <pc:docMk/>
            <pc:sldMk cId="2965315615" sldId="273"/>
            <ac:spMk id="6" creationId="{736BA617-9152-4987-BDEB-04B86AE74E62}"/>
          </ac:spMkLst>
        </pc:spChg>
      </pc:sldChg>
    </pc:docChg>
  </pc:docChgLst>
  <pc:docChgLst>
    <pc:chgData name="Julie Lawson" userId="f4fdd5c5-2a5c-4cbb-b41e-960cdf5dabd8" providerId="ADAL" clId="{756B2F00-B1F1-4E77-B5F9-CD0E1C892CEA}"/>
    <pc:docChg chg="modSld">
      <pc:chgData name="Julie Lawson" userId="f4fdd5c5-2a5c-4cbb-b41e-960cdf5dabd8" providerId="ADAL" clId="{756B2F00-B1F1-4E77-B5F9-CD0E1C892CEA}" dt="2021-02-22T12:01:06.075" v="0" actId="20577"/>
      <pc:docMkLst>
        <pc:docMk/>
      </pc:docMkLst>
      <pc:sldChg chg="modSp mod">
        <pc:chgData name="Julie Lawson" userId="f4fdd5c5-2a5c-4cbb-b41e-960cdf5dabd8" providerId="ADAL" clId="{756B2F00-B1F1-4E77-B5F9-CD0E1C892CEA}" dt="2021-02-22T12:01:06.075" v="0" actId="20577"/>
        <pc:sldMkLst>
          <pc:docMk/>
          <pc:sldMk cId="2965315615" sldId="273"/>
        </pc:sldMkLst>
        <pc:spChg chg="mod">
          <ac:chgData name="Julie Lawson" userId="f4fdd5c5-2a5c-4cbb-b41e-960cdf5dabd8" providerId="ADAL" clId="{756B2F00-B1F1-4E77-B5F9-CD0E1C892CEA}" dt="2021-02-22T12:01:06.075" v="0" actId="20577"/>
          <ac:spMkLst>
            <pc:docMk/>
            <pc:sldMk cId="2965315615" sldId="273"/>
            <ac:spMk id="6" creationId="{736BA617-9152-4987-BDEB-04B86AE74E62}"/>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DC84903-529B-4E6B-9DA2-8109965FCBD9}" type="datetimeFigureOut">
              <a:rPr lang="en-GB" smtClean="0"/>
              <a:t>22/02/2021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B2B2FF-E0FD-4A1F-8485-15FA8D995219}" type="slidenum">
              <a:rPr lang="en-GB" smtClean="0"/>
              <a:t>‹#›</a:t>
            </a:fld>
            <a:endParaRPr lang="en-GB"/>
          </a:p>
        </p:txBody>
      </p:sp>
    </p:spTree>
    <p:extLst>
      <p:ext uri="{BB962C8B-B14F-4D97-AF65-F5344CB8AC3E}">
        <p14:creationId xmlns:p14="http://schemas.microsoft.com/office/powerpoint/2010/main" val="9734384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C84903-529B-4E6B-9DA2-8109965FCBD9}" type="datetimeFigureOut">
              <a:rPr lang="en-GB" smtClean="0"/>
              <a:t>22/02/2021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B2B2FF-E0FD-4A1F-8485-15FA8D995219}" type="slidenum">
              <a:rPr lang="en-GB" smtClean="0"/>
              <a:t>‹#›</a:t>
            </a:fld>
            <a:endParaRPr lang="en-GB"/>
          </a:p>
        </p:txBody>
      </p:sp>
    </p:spTree>
    <p:extLst>
      <p:ext uri="{BB962C8B-B14F-4D97-AF65-F5344CB8AC3E}">
        <p14:creationId xmlns:p14="http://schemas.microsoft.com/office/powerpoint/2010/main" val="25163686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DC84903-529B-4E6B-9DA2-8109965FCBD9}" type="datetimeFigureOut">
              <a:rPr lang="en-GB" smtClean="0"/>
              <a:t>22/02/2021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B2B2FF-E0FD-4A1F-8485-15FA8D995219}" type="slidenum">
              <a:rPr lang="en-GB" smtClean="0"/>
              <a:t>‹#›</a:t>
            </a:fld>
            <a:endParaRPr lang="en-GB"/>
          </a:p>
        </p:txBody>
      </p:sp>
    </p:spTree>
    <p:extLst>
      <p:ext uri="{BB962C8B-B14F-4D97-AF65-F5344CB8AC3E}">
        <p14:creationId xmlns:p14="http://schemas.microsoft.com/office/powerpoint/2010/main" val="27759194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DC84903-529B-4E6B-9DA2-8109965FCBD9}" type="datetimeFigureOut">
              <a:rPr lang="en-GB" smtClean="0"/>
              <a:t>22/02/2021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0B2B2FF-E0FD-4A1F-8485-15FA8D995219}" type="slidenum">
              <a:rPr lang="en-GB" smtClean="0"/>
              <a:t>‹#›</a:t>
            </a:fld>
            <a:endParaRPr lang="en-GB"/>
          </a:p>
        </p:txBody>
      </p:sp>
    </p:spTree>
    <p:extLst>
      <p:ext uri="{BB962C8B-B14F-4D97-AF65-F5344CB8AC3E}">
        <p14:creationId xmlns:p14="http://schemas.microsoft.com/office/powerpoint/2010/main" val="14937401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DC84903-529B-4E6B-9DA2-8109965FCBD9}" type="datetimeFigureOut">
              <a:rPr lang="en-GB" smtClean="0"/>
              <a:t>22/02/2021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0B2B2FF-E0FD-4A1F-8485-15FA8D995219}" type="slidenum">
              <a:rPr lang="en-GB" smtClean="0"/>
              <a:t>‹#›</a:t>
            </a:fld>
            <a:endParaRPr lang="en-GB"/>
          </a:p>
        </p:txBody>
      </p:sp>
    </p:spTree>
    <p:extLst>
      <p:ext uri="{BB962C8B-B14F-4D97-AF65-F5344CB8AC3E}">
        <p14:creationId xmlns:p14="http://schemas.microsoft.com/office/powerpoint/2010/main" val="26570717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DC84903-529B-4E6B-9DA2-8109965FCBD9}" type="datetimeFigureOut">
              <a:rPr lang="en-GB" smtClean="0"/>
              <a:t>22/02/2021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0B2B2FF-E0FD-4A1F-8485-15FA8D995219}" type="slidenum">
              <a:rPr lang="en-GB" smtClean="0"/>
              <a:t>‹#›</a:t>
            </a:fld>
            <a:endParaRPr lang="en-GB"/>
          </a:p>
        </p:txBody>
      </p:sp>
    </p:spTree>
    <p:extLst>
      <p:ext uri="{BB962C8B-B14F-4D97-AF65-F5344CB8AC3E}">
        <p14:creationId xmlns:p14="http://schemas.microsoft.com/office/powerpoint/2010/main" val="22379601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C84903-529B-4E6B-9DA2-8109965FCBD9}" type="datetimeFigureOut">
              <a:rPr lang="en-GB" smtClean="0"/>
              <a:t>22/02/2021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0B2B2FF-E0FD-4A1F-8485-15FA8D995219}" type="slidenum">
              <a:rPr lang="en-GB" smtClean="0"/>
              <a:t>‹#›</a:t>
            </a:fld>
            <a:endParaRPr lang="en-GB"/>
          </a:p>
        </p:txBody>
      </p:sp>
    </p:spTree>
    <p:extLst>
      <p:ext uri="{BB962C8B-B14F-4D97-AF65-F5344CB8AC3E}">
        <p14:creationId xmlns:p14="http://schemas.microsoft.com/office/powerpoint/2010/main" val="39176575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DC84903-529B-4E6B-9DA2-8109965FCBD9}" type="datetimeFigureOut">
              <a:rPr lang="en-GB" smtClean="0"/>
              <a:t>22/02/2021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0B2B2FF-E0FD-4A1F-8485-15FA8D995219}" type="slidenum">
              <a:rPr lang="en-GB" smtClean="0"/>
              <a:t>‹#›</a:t>
            </a:fld>
            <a:endParaRPr lang="en-GB"/>
          </a:p>
        </p:txBody>
      </p:sp>
    </p:spTree>
    <p:extLst>
      <p:ext uri="{BB962C8B-B14F-4D97-AF65-F5344CB8AC3E}">
        <p14:creationId xmlns:p14="http://schemas.microsoft.com/office/powerpoint/2010/main" val="37582531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DC84903-529B-4E6B-9DA2-8109965FCBD9}" type="datetimeFigureOut">
              <a:rPr lang="en-GB" smtClean="0"/>
              <a:t>22/02/2021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0B2B2FF-E0FD-4A1F-8485-15FA8D995219}" type="slidenum">
              <a:rPr lang="en-GB" smtClean="0"/>
              <a:t>‹#›</a:t>
            </a:fld>
            <a:endParaRPr lang="en-GB"/>
          </a:p>
        </p:txBody>
      </p:sp>
    </p:spTree>
    <p:extLst>
      <p:ext uri="{BB962C8B-B14F-4D97-AF65-F5344CB8AC3E}">
        <p14:creationId xmlns:p14="http://schemas.microsoft.com/office/powerpoint/2010/main" val="3477251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C84903-529B-4E6B-9DA2-8109965FCBD9}" type="datetimeFigureOut">
              <a:rPr lang="en-GB" smtClean="0"/>
              <a:t>22/02/2021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B2B2FF-E0FD-4A1F-8485-15FA8D995219}" type="slidenum">
              <a:rPr lang="en-GB" smtClean="0"/>
              <a:t>‹#›</a:t>
            </a:fld>
            <a:endParaRPr lang="en-GB"/>
          </a:p>
        </p:txBody>
      </p:sp>
    </p:spTree>
    <p:extLst>
      <p:ext uri="{BB962C8B-B14F-4D97-AF65-F5344CB8AC3E}">
        <p14:creationId xmlns:p14="http://schemas.microsoft.com/office/powerpoint/2010/main" val="10523916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C84903-529B-4E6B-9DA2-8109965FCBD9}" type="datetimeFigureOut">
              <a:rPr lang="en-GB" smtClean="0"/>
              <a:t>22/02/2021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B2B2FF-E0FD-4A1F-8485-15FA8D995219}" type="slidenum">
              <a:rPr lang="en-GB" smtClean="0"/>
              <a:t>‹#›</a:t>
            </a:fld>
            <a:endParaRPr lang="en-GB"/>
          </a:p>
        </p:txBody>
      </p:sp>
    </p:spTree>
    <p:extLst>
      <p:ext uri="{BB962C8B-B14F-4D97-AF65-F5344CB8AC3E}">
        <p14:creationId xmlns:p14="http://schemas.microsoft.com/office/powerpoint/2010/main" val="24426186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C84903-529B-4E6B-9DA2-8109965FCBD9}" type="datetimeFigureOut">
              <a:rPr lang="en-GB" smtClean="0"/>
              <a:t>22/02/2021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0B2B2FF-E0FD-4A1F-8485-15FA8D995219}" type="slidenum">
              <a:rPr lang="en-GB" smtClean="0"/>
              <a:t>‹#›</a:t>
            </a:fld>
            <a:endParaRPr lang="en-GB"/>
          </a:p>
        </p:txBody>
      </p:sp>
    </p:spTree>
    <p:extLst>
      <p:ext uri="{BB962C8B-B14F-4D97-AF65-F5344CB8AC3E}">
        <p14:creationId xmlns:p14="http://schemas.microsoft.com/office/powerpoint/2010/main" val="4200572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10.jpeg"/><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6.jpe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1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96663" y="395293"/>
            <a:ext cx="8824823" cy="954107"/>
          </a:xfrm>
          <a:prstGeom prst="rect">
            <a:avLst/>
          </a:prstGeom>
          <a:noFill/>
        </p:spPr>
        <p:txBody>
          <a:bodyPr wrap="square" lIns="91440" tIns="45720" rIns="91440" bIns="45720" rtlCol="0" anchor="t">
            <a:spAutoFit/>
          </a:bodyPr>
          <a:lstStyle/>
          <a:p>
            <a:r>
              <a:rPr lang="en-GB" sz="2800" dirty="0">
                <a:latin typeface="Comic Sans MS"/>
              </a:rPr>
              <a:t>Recapping identifying and name common wild </a:t>
            </a:r>
            <a:endParaRPr lang="en-US"/>
          </a:p>
          <a:p>
            <a:r>
              <a:rPr lang="en-GB" sz="2800" dirty="0">
                <a:latin typeface="Comic Sans MS"/>
              </a:rPr>
              <a:t>and garden plants and types of trees?</a:t>
            </a:r>
            <a:endParaRPr lang="en-GB"/>
          </a:p>
        </p:txBody>
      </p:sp>
      <p:pic>
        <p:nvPicPr>
          <p:cNvPr id="5" name="Picture 4"/>
          <p:cNvPicPr>
            <a:picLocks noChangeAspect="1"/>
          </p:cNvPicPr>
          <p:nvPr/>
        </p:nvPicPr>
        <p:blipFill rotWithShape="1">
          <a:blip r:embed="rId2"/>
          <a:srcRect l="18656" t="28844" r="21111" b="24636"/>
          <a:stretch/>
        </p:blipFill>
        <p:spPr>
          <a:xfrm>
            <a:off x="9797493" y="-6512"/>
            <a:ext cx="2398143" cy="1621767"/>
          </a:xfrm>
          <a:prstGeom prst="rect">
            <a:avLst/>
          </a:prstGeom>
        </p:spPr>
      </p:pic>
      <p:pic>
        <p:nvPicPr>
          <p:cNvPr id="6" name="Picture 5"/>
          <p:cNvPicPr>
            <a:picLocks noChangeAspect="1"/>
          </p:cNvPicPr>
          <p:nvPr/>
        </p:nvPicPr>
        <p:blipFill rotWithShape="1">
          <a:blip r:embed="rId3"/>
          <a:srcRect l="17789" t="31514" r="21761" b="22582"/>
          <a:stretch/>
        </p:blipFill>
        <p:spPr>
          <a:xfrm>
            <a:off x="-5073" y="-43893"/>
            <a:ext cx="2406769" cy="1595887"/>
          </a:xfrm>
          <a:prstGeom prst="rect">
            <a:avLst/>
          </a:prstGeom>
        </p:spPr>
      </p:pic>
      <p:pic>
        <p:nvPicPr>
          <p:cNvPr id="2" name="Picture 2">
            <a:extLst>
              <a:ext uri="{FF2B5EF4-FFF2-40B4-BE49-F238E27FC236}">
                <a16:creationId xmlns:a16="http://schemas.microsoft.com/office/drawing/2014/main" id="{D0FB2FB3-0D20-453D-97FE-30C4D168B530}"/>
              </a:ext>
            </a:extLst>
          </p:cNvPr>
          <p:cNvPicPr>
            <a:picLocks noChangeAspect="1"/>
          </p:cNvPicPr>
          <p:nvPr/>
        </p:nvPicPr>
        <p:blipFill>
          <a:blip r:embed="rId4"/>
          <a:stretch>
            <a:fillRect/>
          </a:stretch>
        </p:blipFill>
        <p:spPr>
          <a:xfrm>
            <a:off x="1127313" y="1833993"/>
            <a:ext cx="9522757" cy="4915719"/>
          </a:xfrm>
          <a:prstGeom prst="rect">
            <a:avLst/>
          </a:prstGeom>
        </p:spPr>
      </p:pic>
    </p:spTree>
    <p:extLst>
      <p:ext uri="{BB962C8B-B14F-4D97-AF65-F5344CB8AC3E}">
        <p14:creationId xmlns:p14="http://schemas.microsoft.com/office/powerpoint/2010/main" val="11993343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5661" y="301925"/>
            <a:ext cx="7392838" cy="338554"/>
          </a:xfrm>
          <a:prstGeom prst="rect">
            <a:avLst/>
          </a:prstGeom>
          <a:noFill/>
        </p:spPr>
        <p:txBody>
          <a:bodyPr wrap="square" rtlCol="0">
            <a:spAutoFit/>
          </a:bodyPr>
          <a:lstStyle/>
          <a:p>
            <a:r>
              <a:rPr lang="en-GB" sz="1600" dirty="0"/>
              <a:t>Recap on previous knowledge.</a:t>
            </a:r>
          </a:p>
        </p:txBody>
      </p:sp>
      <p:sp>
        <p:nvSpPr>
          <p:cNvPr id="3" name="TextBox 2"/>
          <p:cNvSpPr txBox="1"/>
          <p:nvPr/>
        </p:nvSpPr>
        <p:spPr>
          <a:xfrm>
            <a:off x="3329798" y="803006"/>
            <a:ext cx="6935638" cy="523220"/>
          </a:xfrm>
          <a:prstGeom prst="rect">
            <a:avLst/>
          </a:prstGeom>
          <a:noFill/>
        </p:spPr>
        <p:txBody>
          <a:bodyPr wrap="square" rtlCol="0">
            <a:spAutoFit/>
          </a:bodyPr>
          <a:lstStyle/>
          <a:p>
            <a:r>
              <a:rPr lang="en-GB" sz="2800" dirty="0"/>
              <a:t>What do plants need to survive?</a:t>
            </a:r>
          </a:p>
        </p:txBody>
      </p:sp>
      <p:sp>
        <p:nvSpPr>
          <p:cNvPr id="4" name="Oval Callout 3"/>
          <p:cNvSpPr/>
          <p:nvPr/>
        </p:nvSpPr>
        <p:spPr>
          <a:xfrm>
            <a:off x="8438613" y="2949610"/>
            <a:ext cx="2044460" cy="1147314"/>
          </a:xfrm>
          <a:prstGeom prst="wedgeEllipseCallout">
            <a:avLst>
              <a:gd name="adj1" fmla="val -57120"/>
              <a:gd name="adj2" fmla="val 68515"/>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Sunlight</a:t>
            </a:r>
          </a:p>
        </p:txBody>
      </p:sp>
      <p:sp>
        <p:nvSpPr>
          <p:cNvPr id="5" name="Oval Callout 4"/>
          <p:cNvSpPr/>
          <p:nvPr/>
        </p:nvSpPr>
        <p:spPr>
          <a:xfrm>
            <a:off x="506983" y="3100835"/>
            <a:ext cx="2044460" cy="1147314"/>
          </a:xfrm>
          <a:prstGeom prst="wedgeEllipseCallout">
            <a:avLst>
              <a:gd name="adj1" fmla="val 44568"/>
              <a:gd name="adj2" fmla="val 60244"/>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Water</a:t>
            </a:r>
          </a:p>
        </p:txBody>
      </p:sp>
      <p:sp>
        <p:nvSpPr>
          <p:cNvPr id="6" name="Oval Callout 5"/>
          <p:cNvSpPr/>
          <p:nvPr/>
        </p:nvSpPr>
        <p:spPr>
          <a:xfrm>
            <a:off x="4983913" y="2654305"/>
            <a:ext cx="2044460" cy="1147314"/>
          </a:xfrm>
          <a:prstGeom prst="wedgeEllipseCallout">
            <a:avLst>
              <a:gd name="adj1" fmla="val -57120"/>
              <a:gd name="adj2" fmla="val 68515"/>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Warmth</a:t>
            </a:r>
          </a:p>
        </p:txBody>
      </p:sp>
      <p:sp>
        <p:nvSpPr>
          <p:cNvPr id="7" name="Oval Callout 6"/>
          <p:cNvSpPr/>
          <p:nvPr/>
        </p:nvSpPr>
        <p:spPr>
          <a:xfrm>
            <a:off x="2939453" y="4248149"/>
            <a:ext cx="2044460" cy="1147314"/>
          </a:xfrm>
          <a:prstGeom prst="wedgeEllipseCallout">
            <a:avLst>
              <a:gd name="adj1" fmla="val 58914"/>
              <a:gd name="adj2" fmla="val 61748"/>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Cold Air</a:t>
            </a:r>
          </a:p>
        </p:txBody>
      </p:sp>
      <p:sp>
        <p:nvSpPr>
          <p:cNvPr id="8" name="Oval Callout 7"/>
          <p:cNvSpPr/>
          <p:nvPr/>
        </p:nvSpPr>
        <p:spPr>
          <a:xfrm>
            <a:off x="128319" y="5253307"/>
            <a:ext cx="2044460" cy="1147314"/>
          </a:xfrm>
          <a:prstGeom prst="wedgeEllipseCallout">
            <a:avLst>
              <a:gd name="adj1" fmla="val 57226"/>
              <a:gd name="adj2" fmla="val 51222"/>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Shelter </a:t>
            </a:r>
          </a:p>
        </p:txBody>
      </p:sp>
      <p:sp>
        <p:nvSpPr>
          <p:cNvPr id="10" name="Oval Callout 9"/>
          <p:cNvSpPr/>
          <p:nvPr/>
        </p:nvSpPr>
        <p:spPr>
          <a:xfrm>
            <a:off x="9476117" y="4876799"/>
            <a:ext cx="2044460" cy="1147314"/>
          </a:xfrm>
          <a:prstGeom prst="wedgeEllipseCallout">
            <a:avLst>
              <a:gd name="adj1" fmla="val -57120"/>
              <a:gd name="adj2" fmla="val 68515"/>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To be wrapped up in blankets</a:t>
            </a:r>
          </a:p>
        </p:txBody>
      </p:sp>
      <p:sp>
        <p:nvSpPr>
          <p:cNvPr id="11" name="Oval Callout 10"/>
          <p:cNvSpPr/>
          <p:nvPr/>
        </p:nvSpPr>
        <p:spPr>
          <a:xfrm>
            <a:off x="6207785" y="4938262"/>
            <a:ext cx="2044460" cy="1147314"/>
          </a:xfrm>
          <a:prstGeom prst="wedgeEllipseCallout">
            <a:avLst>
              <a:gd name="adj1" fmla="val -57120"/>
              <a:gd name="adj2" fmla="val 68515"/>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Carbon Dioxide</a:t>
            </a:r>
          </a:p>
        </p:txBody>
      </p:sp>
    </p:spTree>
    <p:extLst>
      <p:ext uri="{BB962C8B-B14F-4D97-AF65-F5344CB8AC3E}">
        <p14:creationId xmlns:p14="http://schemas.microsoft.com/office/powerpoint/2010/main" val="3136170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32" fill="hold" grpId="0" nodeType="clickEffect">
                                  <p:stCondLst>
                                    <p:cond delay="0"/>
                                  </p:stCondLst>
                                  <p:childTnLst>
                                    <p:anim calcmode="lin" valueType="num">
                                      <p:cBhvr>
                                        <p:cTn id="6" dur="500"/>
                                        <p:tgtEl>
                                          <p:spTgt spid="8"/>
                                        </p:tgtEl>
                                        <p:attrNameLst>
                                          <p:attrName>ppt_w</p:attrName>
                                        </p:attrNameLst>
                                      </p:cBhvr>
                                      <p:tavLst>
                                        <p:tav tm="0">
                                          <p:val>
                                            <p:strVal val="ppt_w"/>
                                          </p:val>
                                        </p:tav>
                                        <p:tav tm="100000">
                                          <p:val>
                                            <p:fltVal val="0"/>
                                          </p:val>
                                        </p:tav>
                                      </p:tavLst>
                                    </p:anim>
                                    <p:anim calcmode="lin" valueType="num">
                                      <p:cBhvr>
                                        <p:cTn id="7" dur="500"/>
                                        <p:tgtEl>
                                          <p:spTgt spid="8"/>
                                        </p:tgtEl>
                                        <p:attrNameLst>
                                          <p:attrName>ppt_h</p:attrName>
                                        </p:attrNameLst>
                                      </p:cBhvr>
                                      <p:tavLst>
                                        <p:tav tm="0">
                                          <p:val>
                                            <p:strVal val="ppt_h"/>
                                          </p:val>
                                        </p:tav>
                                        <p:tav tm="100000">
                                          <p:val>
                                            <p:fltVal val="0"/>
                                          </p:val>
                                        </p:tav>
                                      </p:tavLst>
                                    </p:anim>
                                    <p:animEffect transition="out" filter="fade">
                                      <p:cBhvr>
                                        <p:cTn id="8" dur="500"/>
                                        <p:tgtEl>
                                          <p:spTgt spid="8"/>
                                        </p:tgtEl>
                                      </p:cBhvr>
                                    </p:animEffect>
                                    <p:set>
                                      <p:cBhvr>
                                        <p:cTn id="9" dur="1" fill="hold">
                                          <p:stCondLst>
                                            <p:cond delay="499"/>
                                          </p:stCondLst>
                                        </p:cTn>
                                        <p:tgtEl>
                                          <p:spTgt spid="8"/>
                                        </p:tgtEl>
                                        <p:attrNameLst>
                                          <p:attrName>style.visibility</p:attrName>
                                        </p:attrNameLst>
                                      </p:cBhvr>
                                      <p:to>
                                        <p:strVal val="hidden"/>
                                      </p:to>
                                    </p:set>
                                  </p:childTnLst>
                                </p:cTn>
                              </p:par>
                              <p:par>
                                <p:cTn id="10" presetID="53" presetClass="exit" presetSubtype="32" fill="hold" grpId="0" nodeType="withEffect">
                                  <p:stCondLst>
                                    <p:cond delay="0"/>
                                  </p:stCondLst>
                                  <p:childTnLst>
                                    <p:anim calcmode="lin" valueType="num">
                                      <p:cBhvr>
                                        <p:cTn id="11" dur="500"/>
                                        <p:tgtEl>
                                          <p:spTgt spid="7"/>
                                        </p:tgtEl>
                                        <p:attrNameLst>
                                          <p:attrName>ppt_w</p:attrName>
                                        </p:attrNameLst>
                                      </p:cBhvr>
                                      <p:tavLst>
                                        <p:tav tm="0">
                                          <p:val>
                                            <p:strVal val="ppt_w"/>
                                          </p:val>
                                        </p:tav>
                                        <p:tav tm="100000">
                                          <p:val>
                                            <p:fltVal val="0"/>
                                          </p:val>
                                        </p:tav>
                                      </p:tavLst>
                                    </p:anim>
                                    <p:anim calcmode="lin" valueType="num">
                                      <p:cBhvr>
                                        <p:cTn id="12" dur="500"/>
                                        <p:tgtEl>
                                          <p:spTgt spid="7"/>
                                        </p:tgtEl>
                                        <p:attrNameLst>
                                          <p:attrName>ppt_h</p:attrName>
                                        </p:attrNameLst>
                                      </p:cBhvr>
                                      <p:tavLst>
                                        <p:tav tm="0">
                                          <p:val>
                                            <p:strVal val="ppt_h"/>
                                          </p:val>
                                        </p:tav>
                                        <p:tav tm="100000">
                                          <p:val>
                                            <p:fltVal val="0"/>
                                          </p:val>
                                        </p:tav>
                                      </p:tavLst>
                                    </p:anim>
                                    <p:animEffect transition="out" filter="fade">
                                      <p:cBhvr>
                                        <p:cTn id="13" dur="500"/>
                                        <p:tgtEl>
                                          <p:spTgt spid="7"/>
                                        </p:tgtEl>
                                      </p:cBhvr>
                                    </p:animEffect>
                                    <p:set>
                                      <p:cBhvr>
                                        <p:cTn id="14" dur="1" fill="hold">
                                          <p:stCondLst>
                                            <p:cond delay="499"/>
                                          </p:stCondLst>
                                        </p:cTn>
                                        <p:tgtEl>
                                          <p:spTgt spid="7"/>
                                        </p:tgtEl>
                                        <p:attrNameLst>
                                          <p:attrName>style.visibility</p:attrName>
                                        </p:attrNameLst>
                                      </p:cBhvr>
                                      <p:to>
                                        <p:strVal val="hidden"/>
                                      </p:to>
                                    </p:set>
                                  </p:childTnLst>
                                </p:cTn>
                              </p:par>
                              <p:par>
                                <p:cTn id="15" presetID="53" presetClass="exit" presetSubtype="32" fill="hold" grpId="0" nodeType="withEffect">
                                  <p:stCondLst>
                                    <p:cond delay="0"/>
                                  </p:stCondLst>
                                  <p:childTnLst>
                                    <p:anim calcmode="lin" valueType="num">
                                      <p:cBhvr>
                                        <p:cTn id="16" dur="500"/>
                                        <p:tgtEl>
                                          <p:spTgt spid="10"/>
                                        </p:tgtEl>
                                        <p:attrNameLst>
                                          <p:attrName>ppt_w</p:attrName>
                                        </p:attrNameLst>
                                      </p:cBhvr>
                                      <p:tavLst>
                                        <p:tav tm="0">
                                          <p:val>
                                            <p:strVal val="ppt_w"/>
                                          </p:val>
                                        </p:tav>
                                        <p:tav tm="100000">
                                          <p:val>
                                            <p:fltVal val="0"/>
                                          </p:val>
                                        </p:tav>
                                      </p:tavLst>
                                    </p:anim>
                                    <p:anim calcmode="lin" valueType="num">
                                      <p:cBhvr>
                                        <p:cTn id="17" dur="500"/>
                                        <p:tgtEl>
                                          <p:spTgt spid="10"/>
                                        </p:tgtEl>
                                        <p:attrNameLst>
                                          <p:attrName>ppt_h</p:attrName>
                                        </p:attrNameLst>
                                      </p:cBhvr>
                                      <p:tavLst>
                                        <p:tav tm="0">
                                          <p:val>
                                            <p:strVal val="ppt_h"/>
                                          </p:val>
                                        </p:tav>
                                        <p:tav tm="100000">
                                          <p:val>
                                            <p:fltVal val="0"/>
                                          </p:val>
                                        </p:tav>
                                      </p:tavLst>
                                    </p:anim>
                                    <p:animEffect transition="out" filter="fade">
                                      <p:cBhvr>
                                        <p:cTn id="18" dur="500"/>
                                        <p:tgtEl>
                                          <p:spTgt spid="10"/>
                                        </p:tgtEl>
                                      </p:cBhvr>
                                    </p:animEffect>
                                    <p:set>
                                      <p:cBhvr>
                                        <p:cTn id="19" dur="1" fill="hold">
                                          <p:stCondLst>
                                            <p:cond delay="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p:cNvSpPr/>
          <p:nvPr/>
        </p:nvSpPr>
        <p:spPr>
          <a:xfrm>
            <a:off x="5000625" y="3652421"/>
            <a:ext cx="7019925" cy="9715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466724" y="1400175"/>
            <a:ext cx="7038975" cy="800219"/>
          </a:xfrm>
          <a:prstGeom prst="rect">
            <a:avLst/>
          </a:prstGeom>
          <a:noFill/>
        </p:spPr>
        <p:txBody>
          <a:bodyPr wrap="square" rtlCol="0">
            <a:spAutoFit/>
          </a:bodyPr>
          <a:lstStyle/>
          <a:p>
            <a:r>
              <a:rPr lang="en-GB" sz="2800" dirty="0">
                <a:latin typeface="Comic Sans MS" panose="030F0702030302020204" pitchFamily="66" charset="0"/>
              </a:rPr>
              <a:t>Can plants survive without sunlight?</a:t>
            </a:r>
          </a:p>
          <a:p>
            <a:endParaRPr lang="en-GB" dirty="0"/>
          </a:p>
        </p:txBody>
      </p:sp>
      <p:sp>
        <p:nvSpPr>
          <p:cNvPr id="3" name="Oval 2"/>
          <p:cNvSpPr/>
          <p:nvPr/>
        </p:nvSpPr>
        <p:spPr>
          <a:xfrm>
            <a:off x="7029450" y="1105019"/>
            <a:ext cx="3543300" cy="11620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No.</a:t>
            </a:r>
          </a:p>
        </p:txBody>
      </p:sp>
      <p:sp>
        <p:nvSpPr>
          <p:cNvPr id="4" name="TextBox 3"/>
          <p:cNvSpPr txBox="1"/>
          <p:nvPr/>
        </p:nvSpPr>
        <p:spPr>
          <a:xfrm>
            <a:off x="466724" y="3181350"/>
            <a:ext cx="8658225" cy="461665"/>
          </a:xfrm>
          <a:prstGeom prst="rect">
            <a:avLst/>
          </a:prstGeom>
          <a:noFill/>
        </p:spPr>
        <p:txBody>
          <a:bodyPr wrap="square" rtlCol="0">
            <a:spAutoFit/>
          </a:bodyPr>
          <a:lstStyle/>
          <a:p>
            <a:r>
              <a:rPr lang="en-GB" sz="2400" dirty="0">
                <a:latin typeface="Comic Sans MS" panose="030F0702030302020204" pitchFamily="66" charset="0"/>
              </a:rPr>
              <a:t>Can you explain why plants need sunlight to survive?</a:t>
            </a:r>
          </a:p>
        </p:txBody>
      </p:sp>
      <p:sp>
        <p:nvSpPr>
          <p:cNvPr id="5" name="TextBox 4"/>
          <p:cNvSpPr txBox="1"/>
          <p:nvPr/>
        </p:nvSpPr>
        <p:spPr>
          <a:xfrm>
            <a:off x="5000625" y="3943350"/>
            <a:ext cx="9982200" cy="369332"/>
          </a:xfrm>
          <a:prstGeom prst="rect">
            <a:avLst/>
          </a:prstGeom>
          <a:noFill/>
        </p:spPr>
        <p:txBody>
          <a:bodyPr wrap="square" rtlCol="0">
            <a:spAutoFit/>
          </a:bodyPr>
          <a:lstStyle/>
          <a:p>
            <a:r>
              <a:rPr lang="en-US" b="1"/>
              <a:t>Plants</a:t>
            </a:r>
            <a:r>
              <a:rPr lang="en-US"/>
              <a:t> rely on the energy in </a:t>
            </a:r>
            <a:r>
              <a:rPr lang="en-US" b="1"/>
              <a:t>sunlight</a:t>
            </a:r>
            <a:r>
              <a:rPr lang="en-US"/>
              <a:t> to produce the nutrients they </a:t>
            </a:r>
            <a:r>
              <a:rPr lang="en-US" b="1"/>
              <a:t>need</a:t>
            </a:r>
            <a:r>
              <a:rPr lang="en-US"/>
              <a:t>.</a:t>
            </a:r>
            <a:endParaRPr lang="en-GB" dirty="0"/>
          </a:p>
        </p:txBody>
      </p:sp>
    </p:spTree>
    <p:extLst>
      <p:ext uri="{BB962C8B-B14F-4D97-AF65-F5344CB8AC3E}">
        <p14:creationId xmlns:p14="http://schemas.microsoft.com/office/powerpoint/2010/main" val="2544796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47700" y="571500"/>
            <a:ext cx="10277475" cy="1200329"/>
          </a:xfrm>
          <a:prstGeom prst="rect">
            <a:avLst/>
          </a:prstGeom>
          <a:noFill/>
        </p:spPr>
        <p:txBody>
          <a:bodyPr wrap="square" rtlCol="0">
            <a:spAutoFit/>
          </a:bodyPr>
          <a:lstStyle/>
          <a:p>
            <a:r>
              <a:rPr lang="en-GB" sz="2400" dirty="0">
                <a:latin typeface="Comic Sans MS" panose="030F0702030302020204" pitchFamily="66" charset="0"/>
              </a:rPr>
              <a:t>Today, we will be learning all about wild flowers. We will be describing their appearance and the importance of having wildflowers in our environment</a:t>
            </a:r>
            <a:r>
              <a:rPr lang="en-GB" dirty="0"/>
              <a:t>. </a:t>
            </a:r>
          </a:p>
        </p:txBody>
      </p:sp>
      <p:pic>
        <p:nvPicPr>
          <p:cNvPr id="1026" name="Picture 2" descr="Image result for lavende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37600" y="2383056"/>
            <a:ext cx="3073400" cy="3073400"/>
          </a:xfrm>
          <a:prstGeom prst="rect">
            <a:avLst/>
          </a:prstGeom>
          <a:noFill/>
          <a:extLst>
            <a:ext uri="{909E8E84-426E-40DD-AFC4-6F175D3DCCD1}">
              <a14:hiddenFill xmlns:a14="http://schemas.microsoft.com/office/drawing/2010/main">
                <a:solidFill>
                  <a:srgbClr val="FFFFFF"/>
                </a:solidFill>
              </a14:hiddenFill>
            </a:ext>
          </a:extLst>
        </p:spPr>
      </p:pic>
      <p:sp>
        <p:nvSpPr>
          <p:cNvPr id="3" name="Oval Callout 2"/>
          <p:cNvSpPr/>
          <p:nvPr/>
        </p:nvSpPr>
        <p:spPr>
          <a:xfrm>
            <a:off x="2276475" y="2383055"/>
            <a:ext cx="5353050" cy="2427069"/>
          </a:xfrm>
          <a:prstGeom prst="wedgeEllipseCallout">
            <a:avLst>
              <a:gd name="adj1" fmla="val 74843"/>
              <a:gd name="adj2" fmla="val -2363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By the end of the lesson I want you to be able to identify some wild flowers. This is one.</a:t>
            </a:r>
          </a:p>
          <a:p>
            <a:pPr algn="ctr"/>
            <a:r>
              <a:rPr lang="en-GB" dirty="0"/>
              <a:t>You might know what it is already. </a:t>
            </a:r>
          </a:p>
          <a:p>
            <a:pPr algn="ctr"/>
            <a:r>
              <a:rPr lang="en-GB" dirty="0"/>
              <a:t>If you don’t I will give you a clue. It smells lovely and lots of people use it to help them sleep!</a:t>
            </a:r>
          </a:p>
        </p:txBody>
      </p:sp>
    </p:spTree>
    <p:extLst>
      <p:ext uri="{BB962C8B-B14F-4D97-AF65-F5344CB8AC3E}">
        <p14:creationId xmlns:p14="http://schemas.microsoft.com/office/powerpoint/2010/main" val="31585816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95274" y="304800"/>
            <a:ext cx="11096625" cy="584775"/>
          </a:xfrm>
          <a:prstGeom prst="rect">
            <a:avLst/>
          </a:prstGeom>
          <a:noFill/>
        </p:spPr>
        <p:txBody>
          <a:bodyPr wrap="square" rtlCol="0">
            <a:spAutoFit/>
          </a:bodyPr>
          <a:lstStyle/>
          <a:p>
            <a:r>
              <a:rPr lang="en-GB" sz="3200" dirty="0">
                <a:latin typeface="Comic Sans MS" panose="030F0702030302020204" pitchFamily="66" charset="0"/>
              </a:rPr>
              <a:t>What are wildflowers and why do plants grow in the wild</a:t>
            </a:r>
            <a:r>
              <a:rPr lang="en-GB" sz="3200" dirty="0"/>
              <a:t>?</a:t>
            </a:r>
          </a:p>
        </p:txBody>
      </p:sp>
      <p:pic>
        <p:nvPicPr>
          <p:cNvPr id="2050" name="Picture 2" descr="Image result for wildflowe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05300" y="1219199"/>
            <a:ext cx="3209925" cy="320992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90525" y="5114925"/>
            <a:ext cx="11430000" cy="1323439"/>
          </a:xfrm>
          <a:prstGeom prst="rect">
            <a:avLst/>
          </a:prstGeom>
          <a:noFill/>
        </p:spPr>
        <p:txBody>
          <a:bodyPr wrap="square" rtlCol="0">
            <a:spAutoFit/>
          </a:bodyPr>
          <a:lstStyle/>
          <a:p>
            <a:r>
              <a:rPr lang="en-GB" sz="2000" dirty="0"/>
              <a:t>Wild flowers and plants can grow without any help from humans. They are what we would call naturally occurring plants. </a:t>
            </a:r>
          </a:p>
          <a:p>
            <a:r>
              <a:rPr lang="en-GB" sz="2000" dirty="0"/>
              <a:t>They are often lots of different, shapes, colours and sizes. They can grow in a variety of different places and you will often find specific types of wild plants in different types of environments.</a:t>
            </a:r>
          </a:p>
        </p:txBody>
      </p:sp>
    </p:spTree>
    <p:extLst>
      <p:ext uri="{BB962C8B-B14F-4D97-AF65-F5344CB8AC3E}">
        <p14:creationId xmlns:p14="http://schemas.microsoft.com/office/powerpoint/2010/main" val="3890201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7175" y="304800"/>
            <a:ext cx="3867150" cy="523220"/>
          </a:xfrm>
          <a:prstGeom prst="rect">
            <a:avLst/>
          </a:prstGeom>
          <a:noFill/>
        </p:spPr>
        <p:txBody>
          <a:bodyPr wrap="square" rtlCol="0">
            <a:spAutoFit/>
          </a:bodyPr>
          <a:lstStyle/>
          <a:p>
            <a:r>
              <a:rPr lang="en-GB" sz="2800" dirty="0">
                <a:latin typeface="Comic Sans MS" panose="030F0702030302020204" pitchFamily="66" charset="0"/>
              </a:rPr>
              <a:t>Ferns</a:t>
            </a:r>
            <a:r>
              <a:rPr lang="en-GB" dirty="0"/>
              <a:t> </a:t>
            </a:r>
          </a:p>
        </p:txBody>
      </p:sp>
      <p:sp>
        <p:nvSpPr>
          <p:cNvPr id="3" name="TextBox 2"/>
          <p:cNvSpPr txBox="1"/>
          <p:nvPr/>
        </p:nvSpPr>
        <p:spPr>
          <a:xfrm>
            <a:off x="361950" y="1156924"/>
            <a:ext cx="11258550" cy="646331"/>
          </a:xfrm>
          <a:prstGeom prst="rect">
            <a:avLst/>
          </a:prstGeom>
          <a:noFill/>
        </p:spPr>
        <p:txBody>
          <a:bodyPr wrap="square" rtlCol="0">
            <a:spAutoFit/>
          </a:bodyPr>
          <a:lstStyle/>
          <a:p>
            <a:r>
              <a:rPr lang="en-GB" dirty="0"/>
              <a:t>You might have heard of a particular type of wild plant. These are a type of wild plant that can grow almost anywhere.</a:t>
            </a:r>
          </a:p>
          <a:p>
            <a:r>
              <a:rPr lang="en-GB" dirty="0"/>
              <a:t>You will often find a type of fern plant when you are out walking. </a:t>
            </a:r>
          </a:p>
        </p:txBody>
      </p:sp>
      <p:pic>
        <p:nvPicPr>
          <p:cNvPr id="3074" name="Picture 2" descr="Image result for fern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1956" y="3547735"/>
            <a:ext cx="3674617" cy="245301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Image result for fern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00575" y="2419351"/>
            <a:ext cx="3186112" cy="424815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Image result for fern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40689" y="3440111"/>
            <a:ext cx="3821848" cy="25606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43274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2875" y="323850"/>
            <a:ext cx="6810375" cy="584775"/>
          </a:xfrm>
          <a:prstGeom prst="rect">
            <a:avLst/>
          </a:prstGeom>
          <a:noFill/>
        </p:spPr>
        <p:txBody>
          <a:bodyPr wrap="square" rtlCol="0">
            <a:spAutoFit/>
          </a:bodyPr>
          <a:lstStyle/>
          <a:p>
            <a:r>
              <a:rPr lang="en-GB" sz="2800" dirty="0">
                <a:latin typeface="Comic Sans MS" panose="030F0702030302020204" pitchFamily="66" charset="0"/>
              </a:rPr>
              <a:t>Why are </a:t>
            </a:r>
            <a:r>
              <a:rPr lang="en-GB" sz="3200" dirty="0">
                <a:latin typeface="Comic Sans MS" panose="030F0702030302020204" pitchFamily="66" charset="0"/>
              </a:rPr>
              <a:t>wildflowers</a:t>
            </a:r>
            <a:r>
              <a:rPr lang="en-GB" sz="2800" dirty="0">
                <a:latin typeface="Comic Sans MS" panose="030F0702030302020204" pitchFamily="66" charset="0"/>
              </a:rPr>
              <a:t> important?</a:t>
            </a:r>
          </a:p>
        </p:txBody>
      </p:sp>
      <p:sp>
        <p:nvSpPr>
          <p:cNvPr id="3" name="TextBox 2"/>
          <p:cNvSpPr txBox="1"/>
          <p:nvPr/>
        </p:nvSpPr>
        <p:spPr>
          <a:xfrm>
            <a:off x="342900" y="1809750"/>
            <a:ext cx="11572875" cy="1477328"/>
          </a:xfrm>
          <a:prstGeom prst="rect">
            <a:avLst/>
          </a:prstGeom>
          <a:noFill/>
        </p:spPr>
        <p:txBody>
          <a:bodyPr wrap="square" rtlCol="0">
            <a:spAutoFit/>
          </a:bodyPr>
          <a:lstStyle/>
          <a:p>
            <a:r>
              <a:rPr lang="en-GB" dirty="0"/>
              <a:t>Wildflowers are really important to our environment. They provide a rich habitat (a home) for lots of different insects and animals. </a:t>
            </a:r>
            <a:r>
              <a:rPr lang="en-US" dirty="0"/>
              <a:t>Wildflowers are really helpful to animals such as birds and small mammals during the winter months, as food is scarce in the countryside, wildflower seeds become an important food source. Wildflowers also provide a perfect place for bees to collect pollen. </a:t>
            </a:r>
          </a:p>
          <a:p>
            <a:endParaRPr lang="en-US" dirty="0"/>
          </a:p>
        </p:txBody>
      </p:sp>
      <p:pic>
        <p:nvPicPr>
          <p:cNvPr id="4098" name="Picture 2" descr="Wildflowers Clipart and Stamps. Digital Clipart. Clip Art image 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70301" y="3191910"/>
            <a:ext cx="4102100" cy="33374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2841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8125" y="552450"/>
            <a:ext cx="7820025" cy="954107"/>
          </a:xfrm>
          <a:prstGeom prst="rect">
            <a:avLst/>
          </a:prstGeom>
          <a:noFill/>
        </p:spPr>
        <p:txBody>
          <a:bodyPr wrap="square" rtlCol="0">
            <a:spAutoFit/>
          </a:bodyPr>
          <a:lstStyle/>
          <a:p>
            <a:r>
              <a:rPr lang="en-GB" sz="2800" dirty="0">
                <a:latin typeface="Comic Sans MS" panose="030F0702030302020204" pitchFamily="66" charset="0"/>
              </a:rPr>
              <a:t>Lets take a look at some wild flowers.</a:t>
            </a:r>
          </a:p>
          <a:p>
            <a:r>
              <a:rPr lang="en-GB" sz="2800" dirty="0">
                <a:latin typeface="Comic Sans MS" panose="030F0702030302020204" pitchFamily="66" charset="0"/>
              </a:rPr>
              <a:t>Can you name any?</a:t>
            </a:r>
          </a:p>
        </p:txBody>
      </p:sp>
      <p:pic>
        <p:nvPicPr>
          <p:cNvPr id="5122" name="Picture 2" descr="Image result for binocular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629900" y="266701"/>
            <a:ext cx="1147762" cy="2484334"/>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Image result for poppi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8125" y="4497387"/>
            <a:ext cx="3711575" cy="1855788"/>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Image result for cow parsel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31499" y="1609622"/>
            <a:ext cx="3426651" cy="2282825"/>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Image result for lavend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42375" y="3068637"/>
            <a:ext cx="276860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Image result for daisy"/>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96221" y="4994709"/>
            <a:ext cx="3261929" cy="1636401"/>
          </a:xfrm>
          <a:prstGeom prst="rect">
            <a:avLst/>
          </a:prstGeom>
          <a:noFill/>
          <a:extLst>
            <a:ext uri="{909E8E84-426E-40DD-AFC4-6F175D3DCCD1}">
              <a14:hiddenFill xmlns:a14="http://schemas.microsoft.com/office/drawing/2010/main">
                <a:solidFill>
                  <a:srgbClr val="FFFFFF"/>
                </a:solidFill>
              </a14:hiddenFill>
            </a:ext>
          </a:extLst>
        </p:spPr>
      </p:pic>
      <p:pic>
        <p:nvPicPr>
          <p:cNvPr id="5132" name="Picture 12" descr="Image result for dandelions"/>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38125" y="1609622"/>
            <a:ext cx="3570355" cy="23796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4687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12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12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12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13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1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95325" y="1742985"/>
            <a:ext cx="4057650" cy="400110"/>
          </a:xfrm>
          <a:prstGeom prst="rect">
            <a:avLst/>
          </a:prstGeom>
          <a:noFill/>
        </p:spPr>
        <p:txBody>
          <a:bodyPr wrap="square" rtlCol="0">
            <a:spAutoFit/>
          </a:bodyPr>
          <a:lstStyle/>
          <a:p>
            <a:r>
              <a:rPr lang="en-GB" sz="2000" dirty="0">
                <a:latin typeface="Comic Sans MS" panose="030F0702030302020204" pitchFamily="66" charset="0"/>
              </a:rPr>
              <a:t>Poppies</a:t>
            </a:r>
          </a:p>
        </p:txBody>
      </p:sp>
      <p:sp>
        <p:nvSpPr>
          <p:cNvPr id="3" name="TextBox 2"/>
          <p:cNvSpPr txBox="1"/>
          <p:nvPr/>
        </p:nvSpPr>
        <p:spPr>
          <a:xfrm>
            <a:off x="533400" y="4838760"/>
            <a:ext cx="2857500" cy="400110"/>
          </a:xfrm>
          <a:prstGeom prst="rect">
            <a:avLst/>
          </a:prstGeom>
          <a:noFill/>
        </p:spPr>
        <p:txBody>
          <a:bodyPr wrap="square" rtlCol="0">
            <a:spAutoFit/>
          </a:bodyPr>
          <a:lstStyle/>
          <a:p>
            <a:r>
              <a:rPr lang="en-GB" sz="2000" dirty="0">
                <a:latin typeface="Comic Sans MS" panose="030F0702030302020204" pitchFamily="66" charset="0"/>
              </a:rPr>
              <a:t>Cow Parsley</a:t>
            </a:r>
          </a:p>
        </p:txBody>
      </p:sp>
      <p:sp>
        <p:nvSpPr>
          <p:cNvPr id="4" name="TextBox 3"/>
          <p:cNvSpPr txBox="1"/>
          <p:nvPr/>
        </p:nvSpPr>
        <p:spPr>
          <a:xfrm>
            <a:off x="4803774" y="3243217"/>
            <a:ext cx="1914525" cy="400110"/>
          </a:xfrm>
          <a:prstGeom prst="rect">
            <a:avLst/>
          </a:prstGeom>
          <a:noFill/>
        </p:spPr>
        <p:txBody>
          <a:bodyPr wrap="square" rtlCol="0">
            <a:spAutoFit/>
          </a:bodyPr>
          <a:lstStyle/>
          <a:p>
            <a:r>
              <a:rPr lang="en-GB" sz="2000" dirty="0">
                <a:latin typeface="Comic Sans MS" panose="030F0702030302020204" pitchFamily="66" charset="0"/>
              </a:rPr>
              <a:t>Lavender</a:t>
            </a:r>
          </a:p>
        </p:txBody>
      </p:sp>
      <p:sp>
        <p:nvSpPr>
          <p:cNvPr id="5" name="TextBox 4"/>
          <p:cNvSpPr txBox="1"/>
          <p:nvPr/>
        </p:nvSpPr>
        <p:spPr>
          <a:xfrm>
            <a:off x="9450387" y="2295465"/>
            <a:ext cx="2590800" cy="400110"/>
          </a:xfrm>
          <a:prstGeom prst="rect">
            <a:avLst/>
          </a:prstGeom>
          <a:noFill/>
        </p:spPr>
        <p:txBody>
          <a:bodyPr wrap="square" rtlCol="0">
            <a:spAutoFit/>
          </a:bodyPr>
          <a:lstStyle/>
          <a:p>
            <a:r>
              <a:rPr lang="en-GB" sz="2000" dirty="0">
                <a:latin typeface="Comic Sans MS" panose="030F0702030302020204" pitchFamily="66" charset="0"/>
              </a:rPr>
              <a:t>Daisies </a:t>
            </a:r>
          </a:p>
        </p:txBody>
      </p:sp>
      <p:sp>
        <p:nvSpPr>
          <p:cNvPr id="6" name="TextBox 5"/>
          <p:cNvSpPr txBox="1"/>
          <p:nvPr/>
        </p:nvSpPr>
        <p:spPr>
          <a:xfrm>
            <a:off x="9450387" y="5476785"/>
            <a:ext cx="2276475" cy="400110"/>
          </a:xfrm>
          <a:prstGeom prst="rect">
            <a:avLst/>
          </a:prstGeom>
          <a:noFill/>
        </p:spPr>
        <p:txBody>
          <a:bodyPr wrap="square" rtlCol="0">
            <a:spAutoFit/>
          </a:bodyPr>
          <a:lstStyle/>
          <a:p>
            <a:r>
              <a:rPr lang="en-GB" sz="2000" dirty="0">
                <a:latin typeface="Comic Sans MS" panose="030F0702030302020204" pitchFamily="66" charset="0"/>
              </a:rPr>
              <a:t>Dandelion</a:t>
            </a:r>
          </a:p>
        </p:txBody>
      </p:sp>
      <p:pic>
        <p:nvPicPr>
          <p:cNvPr id="7" name="Picture 4" descr="Image result for poppie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3350" y="178638"/>
            <a:ext cx="2805023" cy="140251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Image result for cow parsel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3351" y="2895630"/>
            <a:ext cx="2702196" cy="180019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Image result for lavend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76737" y="1009650"/>
            <a:ext cx="276860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0" descr="Image result for daisy"/>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358571" y="411474"/>
            <a:ext cx="3261929" cy="163640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2" descr="Image result for dandelions"/>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358571" y="2895630"/>
            <a:ext cx="3570355" cy="23796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5750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1950" y="571500"/>
            <a:ext cx="3781425" cy="523220"/>
          </a:xfrm>
          <a:prstGeom prst="rect">
            <a:avLst/>
          </a:prstGeom>
          <a:noFill/>
        </p:spPr>
        <p:txBody>
          <a:bodyPr wrap="square" rtlCol="0">
            <a:spAutoFit/>
          </a:bodyPr>
          <a:lstStyle/>
          <a:p>
            <a:r>
              <a:rPr lang="en-GB" sz="2800" dirty="0">
                <a:latin typeface="Comic Sans MS" panose="030F0702030302020204" pitchFamily="66" charset="0"/>
              </a:rPr>
              <a:t>Recap Part Two </a:t>
            </a:r>
          </a:p>
        </p:txBody>
      </p:sp>
      <p:sp>
        <p:nvSpPr>
          <p:cNvPr id="3" name="TextBox 2"/>
          <p:cNvSpPr txBox="1"/>
          <p:nvPr/>
        </p:nvSpPr>
        <p:spPr>
          <a:xfrm>
            <a:off x="447675" y="1638300"/>
            <a:ext cx="11210925" cy="523220"/>
          </a:xfrm>
          <a:prstGeom prst="rect">
            <a:avLst/>
          </a:prstGeom>
          <a:noFill/>
        </p:spPr>
        <p:txBody>
          <a:bodyPr wrap="square" rtlCol="0">
            <a:spAutoFit/>
          </a:bodyPr>
          <a:lstStyle/>
          <a:p>
            <a:r>
              <a:rPr lang="en-GB" sz="2800" dirty="0">
                <a:latin typeface="Comic Sans MS" panose="030F0702030302020204" pitchFamily="66" charset="0"/>
              </a:rPr>
              <a:t>What is the difference between deciduous and evergreen trees?</a:t>
            </a:r>
          </a:p>
        </p:txBody>
      </p:sp>
      <p:pic>
        <p:nvPicPr>
          <p:cNvPr id="6146" name="Picture 2" descr="Image result for evergreen tre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36925" y="3008312"/>
            <a:ext cx="5092700" cy="33930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72511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4800" y="476250"/>
            <a:ext cx="5467350" cy="584775"/>
          </a:xfrm>
          <a:prstGeom prst="rect">
            <a:avLst/>
          </a:prstGeom>
          <a:noFill/>
        </p:spPr>
        <p:txBody>
          <a:bodyPr wrap="square" rtlCol="0">
            <a:spAutoFit/>
          </a:bodyPr>
          <a:lstStyle/>
          <a:p>
            <a:r>
              <a:rPr lang="en-GB" sz="3200" dirty="0">
                <a:latin typeface="Comic Sans MS" panose="030F0702030302020204" pitchFamily="66" charset="0"/>
              </a:rPr>
              <a:t>Types of Trees </a:t>
            </a:r>
          </a:p>
        </p:txBody>
      </p:sp>
      <p:sp>
        <p:nvSpPr>
          <p:cNvPr id="3" name="TextBox 2"/>
          <p:cNvSpPr txBox="1"/>
          <p:nvPr/>
        </p:nvSpPr>
        <p:spPr>
          <a:xfrm>
            <a:off x="552450" y="5229225"/>
            <a:ext cx="4276725" cy="369332"/>
          </a:xfrm>
          <a:prstGeom prst="rect">
            <a:avLst/>
          </a:prstGeom>
          <a:noFill/>
        </p:spPr>
        <p:txBody>
          <a:bodyPr wrap="square" rtlCol="0">
            <a:spAutoFit/>
          </a:bodyPr>
          <a:lstStyle/>
          <a:p>
            <a:pPr algn="ctr"/>
            <a:r>
              <a:rPr lang="en-GB" dirty="0"/>
              <a:t>Deciduous Trees </a:t>
            </a:r>
          </a:p>
        </p:txBody>
      </p:sp>
      <p:sp>
        <p:nvSpPr>
          <p:cNvPr id="4" name="TextBox 3"/>
          <p:cNvSpPr txBox="1"/>
          <p:nvPr/>
        </p:nvSpPr>
        <p:spPr>
          <a:xfrm>
            <a:off x="7800975" y="5229225"/>
            <a:ext cx="2895600" cy="369332"/>
          </a:xfrm>
          <a:prstGeom prst="rect">
            <a:avLst/>
          </a:prstGeom>
          <a:noFill/>
        </p:spPr>
        <p:txBody>
          <a:bodyPr wrap="square" rtlCol="0">
            <a:spAutoFit/>
          </a:bodyPr>
          <a:lstStyle/>
          <a:p>
            <a:pPr algn="ctr"/>
            <a:r>
              <a:rPr lang="en-GB" dirty="0"/>
              <a:t>Evergreen Trees </a:t>
            </a:r>
          </a:p>
        </p:txBody>
      </p:sp>
      <p:pic>
        <p:nvPicPr>
          <p:cNvPr id="9218" name="Picture 2" descr="Image result for evergreen tre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28025" y="1800225"/>
            <a:ext cx="2000250" cy="2967038"/>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Image result for deciduous tre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2012553"/>
            <a:ext cx="5778138" cy="25423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55983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71475" y="571500"/>
            <a:ext cx="4552950" cy="523220"/>
          </a:xfrm>
          <a:prstGeom prst="rect">
            <a:avLst/>
          </a:prstGeom>
          <a:noFill/>
        </p:spPr>
        <p:txBody>
          <a:bodyPr wrap="square" rtlCol="0">
            <a:spAutoFit/>
          </a:bodyPr>
          <a:lstStyle/>
          <a:p>
            <a:r>
              <a:rPr lang="en-GB" sz="2800" dirty="0">
                <a:latin typeface="Comic Sans MS" panose="030F0702030302020204" pitchFamily="66" charset="0"/>
              </a:rPr>
              <a:t>Evergreen Trees</a:t>
            </a:r>
          </a:p>
        </p:txBody>
      </p:sp>
      <p:sp>
        <p:nvSpPr>
          <p:cNvPr id="3" name="TextBox 2"/>
          <p:cNvSpPr txBox="1"/>
          <p:nvPr/>
        </p:nvSpPr>
        <p:spPr>
          <a:xfrm>
            <a:off x="476250" y="1550163"/>
            <a:ext cx="10753726" cy="830997"/>
          </a:xfrm>
          <a:prstGeom prst="rect">
            <a:avLst/>
          </a:prstGeom>
          <a:noFill/>
        </p:spPr>
        <p:txBody>
          <a:bodyPr wrap="square" rtlCol="0">
            <a:spAutoFit/>
          </a:bodyPr>
          <a:lstStyle/>
          <a:p>
            <a:r>
              <a:rPr lang="en-GB" sz="2400" dirty="0"/>
              <a:t>Before we start? Make a quick note of anything that you already know about evergreen trees.</a:t>
            </a:r>
          </a:p>
        </p:txBody>
      </p:sp>
      <p:pic>
        <p:nvPicPr>
          <p:cNvPr id="10242" name="Picture 2" descr="Image result for note p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52887" y="2928937"/>
            <a:ext cx="3114675" cy="3695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32350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0525" y="428625"/>
            <a:ext cx="11296650" cy="1323439"/>
          </a:xfrm>
          <a:prstGeom prst="rect">
            <a:avLst/>
          </a:prstGeom>
          <a:noFill/>
        </p:spPr>
        <p:txBody>
          <a:bodyPr wrap="square" rtlCol="0">
            <a:spAutoFit/>
          </a:bodyPr>
          <a:lstStyle/>
          <a:p>
            <a:r>
              <a:rPr lang="en-GB" sz="2000" dirty="0"/>
              <a:t>Evergreen trees do not lose their leaves, in the winter when other types of trees will have lost their leaves, you might see evergreen trees covered in snow or frost but their leaves will still be there. These types of trees don’t really change in their appearance, they will look the same throughout the year and the season changes. </a:t>
            </a:r>
          </a:p>
        </p:txBody>
      </p:sp>
      <p:sp>
        <p:nvSpPr>
          <p:cNvPr id="3" name="TextBox 2"/>
          <p:cNvSpPr txBox="1"/>
          <p:nvPr/>
        </p:nvSpPr>
        <p:spPr>
          <a:xfrm>
            <a:off x="390525" y="1909494"/>
            <a:ext cx="9886950" cy="1323439"/>
          </a:xfrm>
          <a:prstGeom prst="rect">
            <a:avLst/>
          </a:prstGeom>
          <a:noFill/>
        </p:spPr>
        <p:txBody>
          <a:bodyPr wrap="square" rtlCol="0">
            <a:spAutoFit/>
          </a:bodyPr>
          <a:lstStyle/>
          <a:p>
            <a:r>
              <a:rPr lang="en-GB" sz="2000" dirty="0"/>
              <a:t>Deciduous trees lose their leaves in the autumn and their leaves re grow in the spring time. During the winter months, you will see these trees without leaves. However, during the spring and summer it might be a little trickier to establish the difference between evergreen and deciduous trees. </a:t>
            </a:r>
          </a:p>
        </p:txBody>
      </p:sp>
      <p:pic>
        <p:nvPicPr>
          <p:cNvPr id="11266" name="Picture 2" descr="Image result for evergreen single tre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38900" y="4133314"/>
            <a:ext cx="2287681" cy="2581811"/>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Image result for deciduous single tree"/>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8107" b="12714"/>
          <a:stretch/>
        </p:blipFill>
        <p:spPr bwMode="auto">
          <a:xfrm>
            <a:off x="3262030" y="4105275"/>
            <a:ext cx="2195794" cy="260985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262030" y="3470419"/>
            <a:ext cx="8239125" cy="369332"/>
          </a:xfrm>
          <a:prstGeom prst="rect">
            <a:avLst/>
          </a:prstGeom>
          <a:noFill/>
        </p:spPr>
        <p:txBody>
          <a:bodyPr wrap="square" rtlCol="0">
            <a:spAutoFit/>
          </a:bodyPr>
          <a:lstStyle/>
          <a:p>
            <a:r>
              <a:rPr lang="en-GB" dirty="0"/>
              <a:t>Which of these trees is deciduous and which is evergreen?</a:t>
            </a:r>
          </a:p>
        </p:txBody>
      </p:sp>
    </p:spTree>
    <p:extLst>
      <p:ext uri="{BB962C8B-B14F-4D97-AF65-F5344CB8AC3E}">
        <p14:creationId xmlns:p14="http://schemas.microsoft.com/office/powerpoint/2010/main" val="4169127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268"/>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126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4325" y="514350"/>
            <a:ext cx="7248525" cy="584775"/>
          </a:xfrm>
          <a:prstGeom prst="rect">
            <a:avLst/>
          </a:prstGeom>
          <a:noFill/>
        </p:spPr>
        <p:txBody>
          <a:bodyPr wrap="square" rtlCol="0">
            <a:spAutoFit/>
          </a:bodyPr>
          <a:lstStyle/>
          <a:p>
            <a:r>
              <a:rPr lang="en-GB" sz="3200" u="sng" dirty="0">
                <a:latin typeface="Comic Sans MS" panose="030F0702030302020204" pitchFamily="66" charset="0"/>
              </a:rPr>
              <a:t>Deciduous Trees</a:t>
            </a:r>
          </a:p>
        </p:txBody>
      </p:sp>
      <p:sp>
        <p:nvSpPr>
          <p:cNvPr id="3" name="TextBox 2"/>
          <p:cNvSpPr txBox="1"/>
          <p:nvPr/>
        </p:nvSpPr>
        <p:spPr>
          <a:xfrm>
            <a:off x="523875" y="1562100"/>
            <a:ext cx="11410950" cy="2031325"/>
          </a:xfrm>
          <a:prstGeom prst="rect">
            <a:avLst/>
          </a:prstGeom>
          <a:noFill/>
        </p:spPr>
        <p:txBody>
          <a:bodyPr wrap="square" rtlCol="0">
            <a:spAutoFit/>
          </a:bodyPr>
          <a:lstStyle/>
          <a:p>
            <a:r>
              <a:rPr lang="en-GB" u="sng" dirty="0"/>
              <a:t>What do we already know ?</a:t>
            </a:r>
          </a:p>
          <a:p>
            <a:endParaRPr lang="en-GB" dirty="0"/>
          </a:p>
          <a:p>
            <a:r>
              <a:rPr lang="en-GB" dirty="0"/>
              <a:t>Deciduous trees lose their leaves in the autumn and they re grow in the spring. During the summer months, they will have big bushy green leaves covering their branches. </a:t>
            </a:r>
          </a:p>
          <a:p>
            <a:endParaRPr lang="en-GB" dirty="0"/>
          </a:p>
          <a:p>
            <a:r>
              <a:rPr lang="en-GB" dirty="0"/>
              <a:t>During the autumn period before the leaves fall then they begin to change colour? Have a think about what colours you have seen leaves turn.</a:t>
            </a:r>
          </a:p>
        </p:txBody>
      </p:sp>
      <p:sp>
        <p:nvSpPr>
          <p:cNvPr id="4" name="Rectangle 3"/>
          <p:cNvSpPr/>
          <p:nvPr/>
        </p:nvSpPr>
        <p:spPr>
          <a:xfrm>
            <a:off x="523875" y="1476374"/>
            <a:ext cx="11334750" cy="2276475"/>
          </a:xfrm>
          <a:prstGeom prst="rect">
            <a:avLst/>
          </a:prstGeom>
          <a:noFill/>
          <a:ln w="5715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5" name="TextBox 4"/>
          <p:cNvSpPr txBox="1"/>
          <p:nvPr/>
        </p:nvSpPr>
        <p:spPr>
          <a:xfrm>
            <a:off x="523875" y="4130098"/>
            <a:ext cx="10677525" cy="1754326"/>
          </a:xfrm>
          <a:prstGeom prst="rect">
            <a:avLst/>
          </a:prstGeom>
          <a:noFill/>
        </p:spPr>
        <p:txBody>
          <a:bodyPr wrap="square" rtlCol="0">
            <a:spAutoFit/>
          </a:bodyPr>
          <a:lstStyle/>
          <a:p>
            <a:r>
              <a:rPr lang="en-GB" dirty="0"/>
              <a:t>Deciduous trees leaves when they are green are all different shapes and sizes and are usually flat. They also have lots of little veins running through them. </a:t>
            </a:r>
          </a:p>
          <a:p>
            <a:r>
              <a:rPr lang="en-GB" dirty="0"/>
              <a:t>Because the leaves of deciduous trees are thin and flat, this makes it easier for them to drop to the ground in the autumn months. </a:t>
            </a:r>
          </a:p>
          <a:p>
            <a:r>
              <a:rPr lang="en-GB" dirty="0"/>
              <a:t> </a:t>
            </a:r>
          </a:p>
          <a:p>
            <a:endParaRPr lang="en-GB" dirty="0"/>
          </a:p>
        </p:txBody>
      </p:sp>
      <p:pic>
        <p:nvPicPr>
          <p:cNvPr id="12290" name="Picture 2" descr="Image result for deciduous tree leave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93845" y="5229224"/>
            <a:ext cx="1423032" cy="1474173"/>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Image result for deciduous tree leaves"/>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7093" t="13673" r="5749" b="15863"/>
          <a:stretch/>
        </p:blipFill>
        <p:spPr bwMode="auto">
          <a:xfrm>
            <a:off x="4991100" y="5302364"/>
            <a:ext cx="2257425" cy="13345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86057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2425" y="619125"/>
            <a:ext cx="7343775" cy="584775"/>
          </a:xfrm>
          <a:prstGeom prst="rect">
            <a:avLst/>
          </a:prstGeom>
          <a:noFill/>
        </p:spPr>
        <p:txBody>
          <a:bodyPr wrap="square" rtlCol="0">
            <a:spAutoFit/>
          </a:bodyPr>
          <a:lstStyle/>
          <a:p>
            <a:r>
              <a:rPr lang="en-GB" sz="3200" u="sng" dirty="0">
                <a:latin typeface="Comic Sans MS" panose="030F0702030302020204" pitchFamily="66" charset="0"/>
              </a:rPr>
              <a:t>Evergreen Trees</a:t>
            </a:r>
          </a:p>
        </p:txBody>
      </p:sp>
      <p:sp>
        <p:nvSpPr>
          <p:cNvPr id="3" name="TextBox 2"/>
          <p:cNvSpPr txBox="1"/>
          <p:nvPr/>
        </p:nvSpPr>
        <p:spPr>
          <a:xfrm>
            <a:off x="457200" y="1990725"/>
            <a:ext cx="10877550" cy="2031325"/>
          </a:xfrm>
          <a:prstGeom prst="rect">
            <a:avLst/>
          </a:prstGeom>
          <a:noFill/>
        </p:spPr>
        <p:txBody>
          <a:bodyPr wrap="square" rtlCol="0">
            <a:spAutoFit/>
          </a:bodyPr>
          <a:lstStyle/>
          <a:p>
            <a:r>
              <a:rPr lang="en-GB" u="sng" dirty="0"/>
              <a:t>What do we already know?</a:t>
            </a:r>
          </a:p>
          <a:p>
            <a:endParaRPr lang="en-GB" u="sng" dirty="0"/>
          </a:p>
          <a:p>
            <a:r>
              <a:rPr lang="en-GB" dirty="0"/>
              <a:t>Evergreen trees do not lose their leaves during the winter and their leaves stay green all year round. You might sometimes see some leaves from an evergreen tree on the floor. This is because they have been blown off in the wind. </a:t>
            </a:r>
          </a:p>
          <a:p>
            <a:endParaRPr lang="en-GB" u="sng" dirty="0"/>
          </a:p>
          <a:p>
            <a:endParaRPr lang="en-GB" u="sng" dirty="0"/>
          </a:p>
        </p:txBody>
      </p:sp>
      <p:sp>
        <p:nvSpPr>
          <p:cNvPr id="4" name="Rectangle 3"/>
          <p:cNvSpPr/>
          <p:nvPr/>
        </p:nvSpPr>
        <p:spPr>
          <a:xfrm>
            <a:off x="428625" y="1971675"/>
            <a:ext cx="11229975" cy="1704975"/>
          </a:xfrm>
          <a:prstGeom prst="rect">
            <a:avLst/>
          </a:prstGeom>
          <a:noFill/>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5" name="TextBox 4"/>
          <p:cNvSpPr txBox="1"/>
          <p:nvPr/>
        </p:nvSpPr>
        <p:spPr>
          <a:xfrm>
            <a:off x="457200" y="3970675"/>
            <a:ext cx="11029950" cy="646331"/>
          </a:xfrm>
          <a:prstGeom prst="rect">
            <a:avLst/>
          </a:prstGeom>
          <a:noFill/>
        </p:spPr>
        <p:txBody>
          <a:bodyPr wrap="square" rtlCol="0">
            <a:spAutoFit/>
          </a:bodyPr>
          <a:lstStyle/>
          <a:p>
            <a:r>
              <a:rPr lang="en-GB" dirty="0"/>
              <a:t>The leaves of evergreen trees are different to those on deciduous trees. Evergreen leaves are often quite spikey, thick and are not flat, this means that we cannot see the veins on them as we can on deciduous tree leaves. </a:t>
            </a:r>
          </a:p>
        </p:txBody>
      </p:sp>
      <p:pic>
        <p:nvPicPr>
          <p:cNvPr id="13314" name="Picture 2" descr="Image result for evergreen tree leave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71725" y="4911031"/>
            <a:ext cx="2047875" cy="1648524"/>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Image result for evergreen tree leaves"/>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2195" t="7937" r="14911" b="11193"/>
          <a:stretch/>
        </p:blipFill>
        <p:spPr bwMode="auto">
          <a:xfrm>
            <a:off x="4617277" y="4911031"/>
            <a:ext cx="2230357" cy="1648524"/>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Image result for holly leave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45311" y="4911031"/>
            <a:ext cx="2252702" cy="16378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34464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2900" y="352425"/>
            <a:ext cx="5343525" cy="646331"/>
          </a:xfrm>
          <a:prstGeom prst="rect">
            <a:avLst/>
          </a:prstGeom>
          <a:noFill/>
        </p:spPr>
        <p:txBody>
          <a:bodyPr wrap="square" rtlCol="0">
            <a:spAutoFit/>
          </a:bodyPr>
          <a:lstStyle/>
          <a:p>
            <a:r>
              <a:rPr lang="en-GB" sz="3600" u="sng" dirty="0">
                <a:latin typeface="Comic Sans MS" panose="030F0702030302020204" pitchFamily="66" charset="0"/>
              </a:rPr>
              <a:t>Task</a:t>
            </a:r>
            <a:r>
              <a:rPr lang="en-GB" dirty="0"/>
              <a:t> </a:t>
            </a:r>
          </a:p>
        </p:txBody>
      </p:sp>
      <p:sp>
        <p:nvSpPr>
          <p:cNvPr id="3" name="TextBox 2"/>
          <p:cNvSpPr txBox="1"/>
          <p:nvPr/>
        </p:nvSpPr>
        <p:spPr>
          <a:xfrm>
            <a:off x="342900" y="1390650"/>
            <a:ext cx="11172825" cy="2862322"/>
          </a:xfrm>
          <a:prstGeom prst="rect">
            <a:avLst/>
          </a:prstGeom>
          <a:noFill/>
        </p:spPr>
        <p:txBody>
          <a:bodyPr wrap="square" lIns="91440" tIns="45720" rIns="91440" bIns="45720" rtlCol="0" anchor="t">
            <a:spAutoFit/>
          </a:bodyPr>
          <a:lstStyle/>
          <a:p>
            <a:r>
              <a:rPr lang="en-GB" dirty="0">
                <a:latin typeface="Comic Sans MS"/>
              </a:rPr>
              <a:t>Can you create a piece of work that explains the difference between deciduous and evergreen trees or discusses the importance of wildflowers. You could do some more research to add to the information that you already know. Can you find out an interesting fact that we haven’t found out together?</a:t>
            </a:r>
          </a:p>
          <a:p>
            <a:endParaRPr lang="en-GB" dirty="0">
              <a:latin typeface="Comic Sans MS" panose="030F0702030302020204" pitchFamily="66" charset="0"/>
            </a:endParaRPr>
          </a:p>
          <a:p>
            <a:endParaRPr lang="en-GB" dirty="0">
              <a:latin typeface="Comic Sans MS" panose="030F0702030302020204" pitchFamily="66" charset="0"/>
            </a:endParaRPr>
          </a:p>
          <a:p>
            <a:pPr marL="285750" indent="-285750">
              <a:buFont typeface="Arial" panose="020B0604020202020204" pitchFamily="34" charset="0"/>
              <a:buChar char="•"/>
            </a:pPr>
            <a:r>
              <a:rPr lang="en-GB" dirty="0">
                <a:latin typeface="Comic Sans MS" panose="030F0702030302020204" pitchFamily="66" charset="0"/>
              </a:rPr>
              <a:t>You could produce a mind map for each type of tree.</a:t>
            </a:r>
          </a:p>
          <a:p>
            <a:pPr marL="285750" indent="-285750">
              <a:buFont typeface="Arial" panose="020B0604020202020204" pitchFamily="34" charset="0"/>
              <a:buChar char="•"/>
            </a:pPr>
            <a:r>
              <a:rPr lang="en-GB" dirty="0">
                <a:latin typeface="Comic Sans MS" panose="030F0702030302020204" pitchFamily="66" charset="0"/>
              </a:rPr>
              <a:t>You could go out and take some photos of the different types of trees and compare them.</a:t>
            </a:r>
          </a:p>
          <a:p>
            <a:pPr marL="285750" indent="-285750">
              <a:buFont typeface="Arial" panose="020B0604020202020204" pitchFamily="34" charset="0"/>
              <a:buChar char="•"/>
            </a:pPr>
            <a:r>
              <a:rPr lang="en-GB" dirty="0">
                <a:latin typeface="Comic Sans MS" panose="030F0702030302020204" pitchFamily="66" charset="0"/>
              </a:rPr>
              <a:t>You could have a go at drawing the different types of leaves and compare the differences in the leaves. </a:t>
            </a:r>
          </a:p>
          <a:p>
            <a:endParaRPr lang="en-GB" dirty="0"/>
          </a:p>
        </p:txBody>
      </p:sp>
      <p:sp>
        <p:nvSpPr>
          <p:cNvPr id="4" name="TextBox 3"/>
          <p:cNvSpPr txBox="1"/>
          <p:nvPr/>
        </p:nvSpPr>
        <p:spPr>
          <a:xfrm>
            <a:off x="466725" y="4603937"/>
            <a:ext cx="2050677" cy="1477328"/>
          </a:xfrm>
          <a:prstGeom prst="rect">
            <a:avLst/>
          </a:prstGeom>
          <a:noFill/>
        </p:spPr>
        <p:txBody>
          <a:bodyPr wrap="square" lIns="91440" tIns="45720" rIns="91440" bIns="45720" rtlCol="0" anchor="t">
            <a:spAutoFit/>
          </a:bodyPr>
          <a:lstStyle/>
          <a:p>
            <a:r>
              <a:rPr lang="en-GB" b="1" u="sng" dirty="0"/>
              <a:t>Sources</a:t>
            </a:r>
            <a:endParaRPr lang="en-GB" b="1" u="sng" dirty="0">
              <a:cs typeface="Calibri"/>
            </a:endParaRPr>
          </a:p>
          <a:p>
            <a:endParaRPr lang="en-GB" u="sng" dirty="0"/>
          </a:p>
          <a:p>
            <a:r>
              <a:rPr lang="en-GB" dirty="0"/>
              <a:t>The internet .</a:t>
            </a:r>
            <a:endParaRPr lang="en-GB" dirty="0">
              <a:cs typeface="Calibri"/>
            </a:endParaRPr>
          </a:p>
          <a:p>
            <a:r>
              <a:rPr lang="en-GB" dirty="0">
                <a:cs typeface="Calibri"/>
              </a:rPr>
              <a:t>Books from home. </a:t>
            </a:r>
          </a:p>
          <a:p>
            <a:r>
              <a:rPr lang="en-GB" dirty="0">
                <a:cs typeface="Calibri"/>
              </a:rPr>
              <a:t>Daily walks. </a:t>
            </a:r>
          </a:p>
        </p:txBody>
      </p:sp>
      <p:sp>
        <p:nvSpPr>
          <p:cNvPr id="5" name="TextBox 4">
            <a:extLst>
              <a:ext uri="{FF2B5EF4-FFF2-40B4-BE49-F238E27FC236}">
                <a16:creationId xmlns:a16="http://schemas.microsoft.com/office/drawing/2014/main" id="{1AB5B63B-B0A3-4CC0-BCE1-BC02AED547DA}"/>
              </a:ext>
            </a:extLst>
          </p:cNvPr>
          <p:cNvSpPr txBox="1"/>
          <p:nvPr/>
        </p:nvSpPr>
        <p:spPr>
          <a:xfrm>
            <a:off x="7985313" y="4601136"/>
            <a:ext cx="3650876"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u="sng" dirty="0"/>
              <a:t>Extra Task</a:t>
            </a:r>
            <a:endParaRPr lang="en-GB" b="1" dirty="0">
              <a:cs typeface="Calibri"/>
            </a:endParaRPr>
          </a:p>
          <a:p>
            <a:endParaRPr lang="en-GB" b="1" u="sng" dirty="0">
              <a:cs typeface="Calibri"/>
            </a:endParaRPr>
          </a:p>
          <a:p>
            <a:r>
              <a:rPr lang="en-GB" dirty="0">
                <a:cs typeface="Calibri"/>
              </a:rPr>
              <a:t>Can you use the identification sheets to spot any of the different trees or wildflowers in your gardens or when you are out on a walk?</a:t>
            </a:r>
            <a:endParaRPr lang="en-GB" b="1" u="sng" dirty="0">
              <a:cs typeface="Calibri"/>
            </a:endParaRPr>
          </a:p>
        </p:txBody>
      </p:sp>
    </p:spTree>
    <p:extLst>
      <p:ext uri="{BB962C8B-B14F-4D97-AF65-F5344CB8AC3E}">
        <p14:creationId xmlns:p14="http://schemas.microsoft.com/office/powerpoint/2010/main" val="28080866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5725" y="0"/>
            <a:ext cx="4438650" cy="584775"/>
          </a:xfrm>
          <a:prstGeom prst="rect">
            <a:avLst/>
          </a:prstGeom>
          <a:noFill/>
        </p:spPr>
        <p:txBody>
          <a:bodyPr wrap="square" lIns="91440" tIns="45720" rIns="91440" bIns="45720" rtlCol="0" anchor="t">
            <a:spAutoFit/>
          </a:bodyPr>
          <a:lstStyle/>
          <a:p>
            <a:r>
              <a:rPr lang="en-GB" sz="3200" u="sng" dirty="0"/>
              <a:t>Extension Task </a:t>
            </a:r>
          </a:p>
        </p:txBody>
      </p:sp>
      <p:pic>
        <p:nvPicPr>
          <p:cNvPr id="3" name="Picture 2"/>
          <p:cNvPicPr>
            <a:picLocks noChangeAspect="1"/>
          </p:cNvPicPr>
          <p:nvPr/>
        </p:nvPicPr>
        <p:blipFill>
          <a:blip r:embed="rId2"/>
          <a:stretch>
            <a:fillRect/>
          </a:stretch>
        </p:blipFill>
        <p:spPr>
          <a:xfrm>
            <a:off x="161926" y="1186274"/>
            <a:ext cx="5599171" cy="2679983"/>
          </a:xfrm>
          <a:prstGeom prst="rect">
            <a:avLst/>
          </a:prstGeom>
        </p:spPr>
      </p:pic>
      <p:pic>
        <p:nvPicPr>
          <p:cNvPr id="4" name="Picture 3"/>
          <p:cNvPicPr>
            <a:picLocks noChangeAspect="1"/>
          </p:cNvPicPr>
          <p:nvPr/>
        </p:nvPicPr>
        <p:blipFill>
          <a:blip r:embed="rId3"/>
          <a:stretch>
            <a:fillRect/>
          </a:stretch>
        </p:blipFill>
        <p:spPr>
          <a:xfrm>
            <a:off x="161926" y="4467757"/>
            <a:ext cx="5599304" cy="2133068"/>
          </a:xfrm>
          <a:prstGeom prst="rect">
            <a:avLst/>
          </a:prstGeom>
        </p:spPr>
      </p:pic>
      <p:pic>
        <p:nvPicPr>
          <p:cNvPr id="5" name="Picture 4"/>
          <p:cNvPicPr>
            <a:picLocks noChangeAspect="1"/>
          </p:cNvPicPr>
          <p:nvPr/>
        </p:nvPicPr>
        <p:blipFill>
          <a:blip r:embed="rId4"/>
          <a:stretch>
            <a:fillRect/>
          </a:stretch>
        </p:blipFill>
        <p:spPr>
          <a:xfrm>
            <a:off x="6257925" y="1186274"/>
            <a:ext cx="5623360" cy="2605087"/>
          </a:xfrm>
          <a:prstGeom prst="rect">
            <a:avLst/>
          </a:prstGeom>
        </p:spPr>
      </p:pic>
      <p:sp>
        <p:nvSpPr>
          <p:cNvPr id="6" name="TextBox 5">
            <a:extLst>
              <a:ext uri="{FF2B5EF4-FFF2-40B4-BE49-F238E27FC236}">
                <a16:creationId xmlns:a16="http://schemas.microsoft.com/office/drawing/2014/main" id="{736BA617-9152-4987-BDEB-04B86AE74E62}"/>
              </a:ext>
            </a:extLst>
          </p:cNvPr>
          <p:cNvSpPr txBox="1"/>
          <p:nvPr/>
        </p:nvSpPr>
        <p:spPr>
          <a:xfrm>
            <a:off x="6842312" y="4836459"/>
            <a:ext cx="2743200"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b="1" dirty="0"/>
              <a:t>I will use this as the starter to our next lesson so be prepared!</a:t>
            </a:r>
            <a:endParaRPr lang="en-US" dirty="0"/>
          </a:p>
        </p:txBody>
      </p:sp>
    </p:spTree>
    <p:extLst>
      <p:ext uri="{BB962C8B-B14F-4D97-AF65-F5344CB8AC3E}">
        <p14:creationId xmlns:p14="http://schemas.microsoft.com/office/powerpoint/2010/main" val="29653156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95300" y="542925"/>
            <a:ext cx="11506200" cy="2308324"/>
          </a:xfrm>
          <a:prstGeom prst="rect">
            <a:avLst/>
          </a:prstGeom>
          <a:noFill/>
        </p:spPr>
        <p:txBody>
          <a:bodyPr wrap="square" rtlCol="0">
            <a:spAutoFit/>
          </a:bodyPr>
          <a:lstStyle/>
          <a:p>
            <a:r>
              <a:rPr lang="en-GB" sz="3600" dirty="0">
                <a:latin typeface="Comic Sans MS" panose="030F0702030302020204" pitchFamily="66" charset="0"/>
              </a:rPr>
              <a:t>Can you remember one of my first slides today?</a:t>
            </a:r>
          </a:p>
          <a:p>
            <a:endParaRPr lang="en-GB" sz="3600" dirty="0">
              <a:latin typeface="Comic Sans MS" panose="030F0702030302020204" pitchFamily="66" charset="0"/>
            </a:endParaRPr>
          </a:p>
          <a:p>
            <a:r>
              <a:rPr lang="en-GB" sz="3600" dirty="0">
                <a:latin typeface="Comic Sans MS" panose="030F0702030302020204" pitchFamily="66" charset="0"/>
              </a:rPr>
              <a:t>What wildflower was the image of? Can you name this wildflower?</a:t>
            </a:r>
          </a:p>
        </p:txBody>
      </p:sp>
      <p:pic>
        <p:nvPicPr>
          <p:cNvPr id="3" name="Picture 2" descr="Image result for lavende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60875" y="3345081"/>
            <a:ext cx="3073400" cy="307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66772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MigrationWizIdDocumentLibraryPermissions xmlns="a17d96a2-ef1e-491a-a9ed-81f0bb1fbf80" xsi:nil="true"/>
    <MigrationWizIdSecurityGroups xmlns="a17d96a2-ef1e-491a-a9ed-81f0bb1fbf80" xsi:nil="true"/>
    <MigrationWizId xmlns="a17d96a2-ef1e-491a-a9ed-81f0bb1fbf80" xsi:nil="true"/>
    <MigrationWizIdPermissions xmlns="a17d96a2-ef1e-491a-a9ed-81f0bb1fbf80" xsi:nil="true"/>
    <MigrationWizIdPermissionLevels xmlns="a17d96a2-ef1e-491a-a9ed-81f0bb1fbf80"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448E1A07B504A4E916D12FC7A105ED4" ma:contentTypeVersion="18" ma:contentTypeDescription="Create a new document." ma:contentTypeScope="" ma:versionID="c0ce8c0777a1b45b3fb57b5ebd517e54">
  <xsd:schema xmlns:xsd="http://www.w3.org/2001/XMLSchema" xmlns:xs="http://www.w3.org/2001/XMLSchema" xmlns:p="http://schemas.microsoft.com/office/2006/metadata/properties" xmlns:ns3="a17d96a2-ef1e-491a-a9ed-81f0bb1fbf80" xmlns:ns4="59afcfd7-f6ed-4d7f-977c-eddcb1be5363" targetNamespace="http://schemas.microsoft.com/office/2006/metadata/properties" ma:root="true" ma:fieldsID="4f8c0dcb6d15d63eef3bf4293aa20ffa" ns3:_="" ns4:_="">
    <xsd:import namespace="a17d96a2-ef1e-491a-a9ed-81f0bb1fbf80"/>
    <xsd:import namespace="59afcfd7-f6ed-4d7f-977c-eddcb1be5363"/>
    <xsd:element name="properties">
      <xsd:complexType>
        <xsd:sequence>
          <xsd:element name="documentManagement">
            <xsd:complexType>
              <xsd:all>
                <xsd:element ref="ns3:MigrationWizId" minOccurs="0"/>
                <xsd:element ref="ns3:MigrationWizIdPermissions" minOccurs="0"/>
                <xsd:element ref="ns3:MigrationWizIdPermissionLevels" minOccurs="0"/>
                <xsd:element ref="ns3:MigrationWizIdDocumentLibraryPermissions" minOccurs="0"/>
                <xsd:element ref="ns3:MigrationWizIdSecurityGroups" minOccurs="0"/>
                <xsd:element ref="ns3:MediaServiceMetadata" minOccurs="0"/>
                <xsd:element ref="ns3:MediaServiceFastMetadata" minOccurs="0"/>
                <xsd:element ref="ns3:MediaServiceDateTaken" minOccurs="0"/>
                <xsd:element ref="ns3:MediaServiceAutoTags" minOccurs="0"/>
                <xsd:element ref="ns3:MediaServiceOCR" minOccurs="0"/>
                <xsd:element ref="ns3:MediaServiceLocation" minOccurs="0"/>
                <xsd:element ref="ns4:SharedWithUsers" minOccurs="0"/>
                <xsd:element ref="ns4:SharedWithDetails" minOccurs="0"/>
                <xsd:element ref="ns4:SharingHintHash"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17d96a2-ef1e-491a-a9ed-81f0bb1fbf80" elementFormDefault="qualified">
    <xsd:import namespace="http://schemas.microsoft.com/office/2006/documentManagement/types"/>
    <xsd:import namespace="http://schemas.microsoft.com/office/infopath/2007/PartnerControls"/>
    <xsd:element name="MigrationWizId" ma:index="8" nillable="true" ma:displayName="MigrationWizId" ma:internalName="MigrationWizId">
      <xsd:simpleType>
        <xsd:restriction base="dms:Text"/>
      </xsd:simpleType>
    </xsd:element>
    <xsd:element name="MigrationWizIdPermissions" ma:index="9" nillable="true" ma:displayName="MigrationWizIdPermissions" ma:internalName="MigrationWizIdPermissions">
      <xsd:simpleType>
        <xsd:restriction base="dms:Text"/>
      </xsd:simpleType>
    </xsd:element>
    <xsd:element name="MigrationWizIdPermissionLevels" ma:index="10" nillable="true" ma:displayName="MigrationWizIdPermissionLevels" ma:internalName="MigrationWizIdPermissionLevels">
      <xsd:simpleType>
        <xsd:restriction base="dms:Text"/>
      </xsd:simpleType>
    </xsd:element>
    <xsd:element name="MigrationWizIdDocumentLibraryPermissions" ma:index="11" nillable="true" ma:displayName="MigrationWizIdDocumentLibraryPermissions" ma:internalName="MigrationWizIdDocumentLibraryPermissions">
      <xsd:simpleType>
        <xsd:restriction base="dms:Text"/>
      </xsd:simpleType>
    </xsd:element>
    <xsd:element name="MigrationWizIdSecurityGroups" ma:index="12" nillable="true" ma:displayName="MigrationWizIdSecurityGroups" ma:internalName="MigrationWizIdSecurityGroups">
      <xsd:simpleType>
        <xsd:restriction base="dms:Text"/>
      </xsd:simpleType>
    </xsd:element>
    <xsd:element name="MediaServiceMetadata" ma:index="13" nillable="true" ma:displayName="MediaServiceMetadata" ma:hidden="true" ma:internalName="MediaServiceMetadata" ma:readOnly="true">
      <xsd:simpleType>
        <xsd:restriction base="dms:Note"/>
      </xsd:simpleType>
    </xsd:element>
    <xsd:element name="MediaServiceFastMetadata" ma:index="14" nillable="true" ma:displayName="MediaServiceFastMetadata" ma:hidden="true" ma:internalName="MediaServiceFastMetadata" ma:readOnly="true">
      <xsd:simpleType>
        <xsd:restriction base="dms:Note"/>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MediaServiceGenerationTime" ma:index="22" nillable="true" ma:displayName="MediaServiceGenerationTime" ma:hidden="true" ma:internalName="MediaServiceGenerationTime" ma:readOnly="true">
      <xsd:simpleType>
        <xsd:restriction base="dms:Text"/>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AutoKeyPoints" ma:index="24" nillable="true" ma:displayName="MediaServiceAutoKeyPoints" ma:hidden="true" ma:internalName="MediaServiceAutoKeyPoints" ma:readOnly="true">
      <xsd:simpleType>
        <xsd:restriction base="dms:Note"/>
      </xsd:simpleType>
    </xsd:element>
    <xsd:element name="MediaServiceKeyPoints" ma:index="25"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9afcfd7-f6ed-4d7f-977c-eddcb1be5363"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SharingHintHash" ma:index="21"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2A5C325-F51E-4679-98EB-7219E1E2A312}">
  <ds:schemaRefs>
    <ds:schemaRef ds:uri="http://schemas.microsoft.com/sharepoint/v3/contenttype/forms"/>
  </ds:schemaRefs>
</ds:datastoreItem>
</file>

<file path=customXml/itemProps2.xml><?xml version="1.0" encoding="utf-8"?>
<ds:datastoreItem xmlns:ds="http://schemas.openxmlformats.org/officeDocument/2006/customXml" ds:itemID="{DCD1F322-24D1-4FC0-A913-506E31E4911D}">
  <ds:schemaRefs>
    <ds:schemaRef ds:uri="59afcfd7-f6ed-4d7f-977c-eddcb1be5363"/>
    <ds:schemaRef ds:uri="http://purl.org/dc/elements/1.1/"/>
    <ds:schemaRef ds:uri="http://schemas.microsoft.com/office/2006/metadata/properties"/>
    <ds:schemaRef ds:uri="http://schemas.microsoft.com/office/infopath/2007/PartnerControls"/>
    <ds:schemaRef ds:uri="http://purl.org/dc/terms/"/>
    <ds:schemaRef ds:uri="http://schemas.openxmlformats.org/package/2006/metadata/core-properties"/>
    <ds:schemaRef ds:uri="http://schemas.microsoft.com/office/2006/documentManagement/types"/>
    <ds:schemaRef ds:uri="a17d96a2-ef1e-491a-a9ed-81f0bb1fbf80"/>
    <ds:schemaRef ds:uri="http://www.w3.org/XML/1998/namespace"/>
    <ds:schemaRef ds:uri="http://purl.org/dc/dcmitype/"/>
  </ds:schemaRefs>
</ds:datastoreItem>
</file>

<file path=customXml/itemProps3.xml><?xml version="1.0" encoding="utf-8"?>
<ds:datastoreItem xmlns:ds="http://schemas.openxmlformats.org/officeDocument/2006/customXml" ds:itemID="{27037020-B645-4EC6-AB1D-C93A214619C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17d96a2-ef1e-491a-a9ed-81f0bb1fbf80"/>
    <ds:schemaRef ds:uri="59afcfd7-f6ed-4d7f-977c-eddcb1be536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166</TotalTime>
  <Words>935</Words>
  <Application>Microsoft Office PowerPoint</Application>
  <PresentationFormat>Widescreen</PresentationFormat>
  <Paragraphs>78</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Charli House</dc:creator>
  <cp:lastModifiedBy>Julie Lawson</cp:lastModifiedBy>
  <cp:revision>51</cp:revision>
  <dcterms:created xsi:type="dcterms:W3CDTF">2021-02-08T12:02:51Z</dcterms:created>
  <dcterms:modified xsi:type="dcterms:W3CDTF">2021-02-22T12:01:27Z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0x0101003448E1A07B504A4E916D12FC7A105ED4</vt:lpwstr>
  </property>
</Properties>
</file>