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6"/>
  </p:notesMasterIdLst>
  <p:sldIdLst>
    <p:sldId id="277" r:id="rId13"/>
    <p:sldId id="278" r:id="rId14"/>
    <p:sldId id="282" r:id="rId15"/>
    <p:sldId id="283" r:id="rId16"/>
    <p:sldId id="279" r:id="rId17"/>
    <p:sldId id="262" r:id="rId18"/>
    <p:sldId id="284" r:id="rId19"/>
    <p:sldId id="285" r:id="rId20"/>
    <p:sldId id="261" r:id="rId21"/>
    <p:sldId id="266" r:id="rId22"/>
    <p:sldId id="281" r:id="rId23"/>
    <p:sldId id="286" r:id="rId24"/>
    <p:sldId id="28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03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CDA2"/>
    <a:srgbClr val="F7D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291" y="58"/>
      </p:cViewPr>
      <p:guideLst>
        <p:guide orient="horz" pos="2160"/>
        <p:guide pos="403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1F90C-5339-4EAD-9452-D0C41B5BF769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86B88-D743-4A80-8B89-AC12DAEDE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30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06/02/2021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85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2244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48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7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8989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63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127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97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2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3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3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7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6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vimeo.com/508430942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bbc.co.uk/bitesize/clips/ztpyr82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3371" y="2535858"/>
            <a:ext cx="6389162" cy="178628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83F0531-5A6E-40B0-B2EB-85CBD41511AC}"/>
              </a:ext>
            </a:extLst>
          </p:cNvPr>
          <p:cNvSpPr txBox="1"/>
          <p:nvPr/>
        </p:nvSpPr>
        <p:spPr>
          <a:xfrm>
            <a:off x="923278" y="514905"/>
            <a:ext cx="45009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Video link to teaching slides:</a:t>
            </a:r>
          </a:p>
          <a:p>
            <a:r>
              <a:rPr lang="en-GB">
                <a:hlinkClick r:id="rId3"/>
              </a:rPr>
              <a:t>https://vimeo.com/508430942</a:t>
            </a:r>
            <a:endParaRPr lang="en-GB"/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99E2FE3-271A-46AF-A53F-FE1ABA289DC2}"/>
              </a:ext>
            </a:extLst>
          </p:cNvPr>
          <p:cNvSpPr txBox="1"/>
          <p:nvPr/>
        </p:nvSpPr>
        <p:spPr>
          <a:xfrm>
            <a:off x="923278" y="1438235"/>
            <a:ext cx="2787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CPG Maths Book P. 58 &amp; 59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A55C207-55A5-4B4E-B898-52CE553CD6B0}"/>
              </a:ext>
            </a:extLst>
          </p:cNvPr>
          <p:cNvSpPr txBox="1"/>
          <p:nvPr/>
        </p:nvSpPr>
        <p:spPr>
          <a:xfrm>
            <a:off x="923277" y="2201662"/>
            <a:ext cx="4740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r>
              <a:rPr lang="en-GB" dirty="0"/>
              <a:t>BBC Bitesize clip about symmetry</a:t>
            </a:r>
          </a:p>
          <a:p>
            <a:r>
              <a:rPr lang="en-GB">
                <a:hlinkClick r:id="rId4"/>
              </a:rPr>
              <a:t>https://www.bbc.co.uk/bitesize/clips/ztpyr82</a:t>
            </a:r>
            <a:endParaRPr lang="en-GB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154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704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791197" y="507796"/>
            <a:ext cx="6733009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Horizontal or Vertical?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	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Is this building stretching up 	horizontally or vertically?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Is the line of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the horizon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aseline="0" dirty="0">
                <a:solidFill>
                  <a:prstClr val="black"/>
                </a:solidFill>
                <a:latin typeface="Comic Sans MS" panose="030F0702030302020204" pitchFamily="66" charset="0"/>
              </a:rPr>
              <a:t>	horizontal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or vertical?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Do elevators travel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	horizontally or vertically?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1026" name="Picture 2" descr="Elevator Pitch Icons - Download Free Vector Icons | Noun Proje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979" y="4029101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kycraper PNG Image | Skyscraper, Png images,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97" r="37243"/>
          <a:stretch/>
        </p:blipFill>
        <p:spPr bwMode="auto">
          <a:xfrm>
            <a:off x="6714308" y="507796"/>
            <a:ext cx="1031966" cy="216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70046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791197" y="507796"/>
            <a:ext cx="6733009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Horizontal or Vertical?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Comic Sans MS" panose="030F0702030302020204" pitchFamily="66" charset="0"/>
            </a:endParaRPr>
          </a:p>
          <a:p>
            <a:pPr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	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Is this building stretching up 	horizontally or vertically?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Is the line of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the horizon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baseline="0" dirty="0">
                <a:solidFill>
                  <a:prstClr val="black"/>
                </a:solidFill>
                <a:latin typeface="Comic Sans MS" panose="030F0702030302020204" pitchFamily="66" charset="0"/>
              </a:rPr>
              <a:t>	horizontal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or vertical?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lvl="0"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</a:t>
            </a: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Do elevators travel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	horizontally or vertically?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021439" y="3812078"/>
            <a:ext cx="2591873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Horizontal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33936" y="2324541"/>
            <a:ext cx="2043855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Vertically</a:t>
            </a:r>
          </a:p>
        </p:txBody>
      </p:sp>
      <p:pic>
        <p:nvPicPr>
          <p:cNvPr id="1026" name="Picture 2" descr="Elevator Pitch Icons - Download Free Vector Icons | Noun Projec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979" y="4029101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kycraper PNG Image | Skyscraper, Png images, Imag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97" r="37243"/>
          <a:stretch/>
        </p:blipFill>
        <p:spPr bwMode="auto">
          <a:xfrm>
            <a:off x="6714308" y="507796"/>
            <a:ext cx="1031966" cy="2161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 flipV="1">
            <a:off x="6613312" y="507796"/>
            <a:ext cx="0" cy="216111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233936" y="5351867"/>
            <a:ext cx="2043855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Vertically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81427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18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46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Football Pit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859" y="1907920"/>
            <a:ext cx="4970344" cy="3512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87912" y="784800"/>
            <a:ext cx="76313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What is a vertical line of symmetry?</a:t>
            </a:r>
          </a:p>
        </p:txBody>
      </p:sp>
      <p:cxnSp>
        <p:nvCxnSpPr>
          <p:cNvPr id="27" name="Straight Arrow Connector 26"/>
          <p:cNvCxnSpPr/>
          <p:nvPr/>
        </p:nvCxnSpPr>
        <p:spPr>
          <a:xfrm flipV="1">
            <a:off x="4248934" y="1554480"/>
            <a:ext cx="0" cy="4035636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80550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8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0.11164 7.40741E-7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73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2"/>
          <p:cNvSpPr/>
          <p:nvPr/>
        </p:nvSpPr>
        <p:spPr>
          <a:xfrm>
            <a:off x="1316323" y="2468880"/>
            <a:ext cx="5917474" cy="2390503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Pie 3"/>
          <p:cNvSpPr/>
          <p:nvPr/>
        </p:nvSpPr>
        <p:spPr>
          <a:xfrm>
            <a:off x="1316314" y="2466856"/>
            <a:ext cx="5917474" cy="2390504"/>
          </a:xfrm>
          <a:prstGeom prst="pie">
            <a:avLst>
              <a:gd name="adj1" fmla="val 5395749"/>
              <a:gd name="adj2" fmla="val 16200000"/>
            </a:avLst>
          </a:prstGeom>
          <a:solidFill>
            <a:srgbClr val="00B05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Pie 9"/>
          <p:cNvSpPr/>
          <p:nvPr/>
        </p:nvSpPr>
        <p:spPr>
          <a:xfrm rot="10800000">
            <a:off x="1316319" y="2470902"/>
            <a:ext cx="5917474" cy="2390504"/>
          </a:xfrm>
          <a:prstGeom prst="pie">
            <a:avLst>
              <a:gd name="adj1" fmla="val 5395749"/>
              <a:gd name="adj2" fmla="val 16200000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27" name="Straight Arrow Connector 26"/>
          <p:cNvCxnSpPr/>
          <p:nvPr/>
        </p:nvCxnSpPr>
        <p:spPr>
          <a:xfrm flipV="1">
            <a:off x="4275060" y="1554480"/>
            <a:ext cx="0" cy="403563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649240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8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7.40741E-7 L -0.32361 -7.40741E-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181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0" grpId="0" animBg="1"/>
      <p:bldP spid="10" grpId="1" animBg="1"/>
      <p:bldP spid="10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-Shape 6"/>
          <p:cNvSpPr/>
          <p:nvPr/>
        </p:nvSpPr>
        <p:spPr>
          <a:xfrm>
            <a:off x="2936117" y="2495006"/>
            <a:ext cx="2677885" cy="2651760"/>
          </a:xfrm>
          <a:prstGeom prst="corner">
            <a:avLst>
              <a:gd name="adj1" fmla="val 34237"/>
              <a:gd name="adj2" fmla="val 35222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L-Shape 10"/>
          <p:cNvSpPr/>
          <p:nvPr/>
        </p:nvSpPr>
        <p:spPr>
          <a:xfrm>
            <a:off x="2936115" y="2495006"/>
            <a:ext cx="1338944" cy="2651760"/>
          </a:xfrm>
          <a:prstGeom prst="corner">
            <a:avLst>
              <a:gd name="adj1" fmla="val 68027"/>
              <a:gd name="adj2" fmla="val 69368"/>
            </a:avLst>
          </a:prstGeom>
          <a:solidFill>
            <a:srgbClr val="FFC0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4275059" y="4236245"/>
            <a:ext cx="1338943" cy="910522"/>
          </a:xfrm>
          <a:prstGeom prst="rect">
            <a:avLst/>
          </a:prstGeom>
          <a:solidFill>
            <a:schemeClr val="accent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cxnSp>
        <p:nvCxnSpPr>
          <p:cNvPr id="27" name="Straight Arrow Connector 26"/>
          <p:cNvCxnSpPr/>
          <p:nvPr/>
        </p:nvCxnSpPr>
        <p:spPr>
          <a:xfrm flipV="1">
            <a:off x="4275060" y="1554480"/>
            <a:ext cx="0" cy="403563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2824881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8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-0.14619 2.22222E-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0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0" animBg="1"/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1032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7111" y="352239"/>
            <a:ext cx="802242" cy="8022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43092" y="511713"/>
            <a:ext cx="2159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Isosceles Triangle 6"/>
          <p:cNvSpPr/>
          <p:nvPr/>
        </p:nvSpPr>
        <p:spPr>
          <a:xfrm>
            <a:off x="1041400" y="1490360"/>
            <a:ext cx="3010310" cy="1667387"/>
          </a:xfrm>
          <a:prstGeom prst="triangle">
            <a:avLst>
              <a:gd name="adj" fmla="val 70958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cxnSp>
        <p:nvCxnSpPr>
          <p:cNvPr id="32" name="Straight Arrow Connector 31"/>
          <p:cNvCxnSpPr/>
          <p:nvPr/>
        </p:nvCxnSpPr>
        <p:spPr>
          <a:xfrm flipV="1">
            <a:off x="2535933" y="1193799"/>
            <a:ext cx="0" cy="2235201"/>
          </a:xfrm>
          <a:prstGeom prst="straightConnector1">
            <a:avLst/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Isosceles Triangle 38"/>
          <p:cNvSpPr/>
          <p:nvPr/>
        </p:nvSpPr>
        <p:spPr>
          <a:xfrm>
            <a:off x="4927600" y="1490360"/>
            <a:ext cx="3010310" cy="1667387"/>
          </a:xfrm>
          <a:prstGeom prst="triangle">
            <a:avLst>
              <a:gd name="adj" fmla="val 16957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cxnSp>
        <p:nvCxnSpPr>
          <p:cNvPr id="40" name="Straight Arrow Connector 39"/>
          <p:cNvCxnSpPr/>
          <p:nvPr/>
        </p:nvCxnSpPr>
        <p:spPr>
          <a:xfrm flipV="1">
            <a:off x="6422133" y="1193799"/>
            <a:ext cx="0" cy="2235201"/>
          </a:xfrm>
          <a:prstGeom prst="straightConnector1">
            <a:avLst/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Isosceles Triangle 41"/>
          <p:cNvSpPr/>
          <p:nvPr/>
        </p:nvSpPr>
        <p:spPr>
          <a:xfrm>
            <a:off x="1056904" y="3966860"/>
            <a:ext cx="3010310" cy="1667387"/>
          </a:xfrm>
          <a:prstGeom prst="triangle">
            <a:avLst>
              <a:gd name="adj" fmla="val 51551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cxnSp>
        <p:nvCxnSpPr>
          <p:cNvPr id="43" name="Straight Arrow Connector 42"/>
          <p:cNvCxnSpPr/>
          <p:nvPr/>
        </p:nvCxnSpPr>
        <p:spPr>
          <a:xfrm flipV="1">
            <a:off x="2610039" y="3670299"/>
            <a:ext cx="0" cy="2235201"/>
          </a:xfrm>
          <a:prstGeom prst="straightConnector1">
            <a:avLst/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Isosceles Triangle 61"/>
          <p:cNvSpPr/>
          <p:nvPr/>
        </p:nvSpPr>
        <p:spPr>
          <a:xfrm rot="10800000">
            <a:off x="4927600" y="3971290"/>
            <a:ext cx="3010310" cy="1667387"/>
          </a:xfrm>
          <a:prstGeom prst="triangle">
            <a:avLst>
              <a:gd name="adj" fmla="val 51551"/>
            </a:avLst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cxnSp>
        <p:nvCxnSpPr>
          <p:cNvPr id="63" name="Straight Arrow Connector 62"/>
          <p:cNvCxnSpPr/>
          <p:nvPr/>
        </p:nvCxnSpPr>
        <p:spPr>
          <a:xfrm flipV="1">
            <a:off x="6403946" y="3587355"/>
            <a:ext cx="0" cy="2235201"/>
          </a:xfrm>
          <a:prstGeom prst="straightConnector1">
            <a:avLst/>
          </a:prstGeom>
          <a:ln w="76200"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ross 1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627469" y="1607547"/>
            <a:ext cx="559710" cy="550986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3648607" y="4188123"/>
            <a:ext cx="259600" cy="486644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Cross 15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802468" y="1607547"/>
            <a:ext cx="559710" cy="550986"/>
          </a:xfrm>
          <a:prstGeom prst="plus">
            <a:avLst>
              <a:gd name="adj" fmla="val 42546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7134532" y="4940274"/>
            <a:ext cx="259600" cy="486644"/>
          </a:xfrm>
          <a:prstGeom prst="corner">
            <a:avLst>
              <a:gd name="adj1" fmla="val 27647"/>
              <a:gd name="adj2" fmla="val 29875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298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4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9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 animBg="1"/>
      <p:bldP spid="15" grpId="0" animBg="1"/>
      <p:bldP spid="16" grpId="0" animBg="1"/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</a:t>
            </a:r>
            <a:br>
              <a:rPr lang="en-GB" dirty="0"/>
            </a:br>
            <a:r>
              <a:rPr lang="en-GB" dirty="0"/>
              <a:t>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18031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5213726" y="2029090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5749303" y="2029090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6284880" y="2029090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6820457" y="2029090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213726" y="256466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5749303" y="256466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" name="Rectangle 21"/>
          <p:cNvSpPr/>
          <p:nvPr/>
        </p:nvSpPr>
        <p:spPr>
          <a:xfrm>
            <a:off x="6284880" y="256466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6820457" y="256466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5213726" y="310024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749303" y="310024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6284880" y="310024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6820457" y="310024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5213726" y="363654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5749303" y="363654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6284880" y="363654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" name="Rectangle 30"/>
          <p:cNvSpPr/>
          <p:nvPr/>
        </p:nvSpPr>
        <p:spPr>
          <a:xfrm>
            <a:off x="6820457" y="363654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5213726" y="417212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4" name="Rectangle 33"/>
          <p:cNvSpPr/>
          <p:nvPr/>
        </p:nvSpPr>
        <p:spPr>
          <a:xfrm>
            <a:off x="5749303" y="417212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6284880" y="417212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6820457" y="417212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5213726" y="4707701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5749303" y="4707701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6284880" y="4707701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820457" y="4707701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3" name="Rectangle 52"/>
          <p:cNvSpPr/>
          <p:nvPr/>
        </p:nvSpPr>
        <p:spPr>
          <a:xfrm>
            <a:off x="3071418" y="2029090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>
            <a:off x="3606995" y="2029090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4142572" y="2029090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4678149" y="2029090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071418" y="256466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3606995" y="256466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4142572" y="256466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78149" y="256466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3071418" y="310024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4" name="Rectangle 63"/>
          <p:cNvSpPr/>
          <p:nvPr/>
        </p:nvSpPr>
        <p:spPr>
          <a:xfrm>
            <a:off x="3606995" y="310024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/>
          <p:cNvSpPr/>
          <p:nvPr/>
        </p:nvSpPr>
        <p:spPr>
          <a:xfrm>
            <a:off x="4142572" y="310024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/>
          <p:cNvSpPr/>
          <p:nvPr/>
        </p:nvSpPr>
        <p:spPr>
          <a:xfrm>
            <a:off x="4678149" y="310024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3071418" y="363654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3606995" y="363654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4142572" y="363654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4678149" y="363654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3071418" y="417212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3606995" y="417212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4142572" y="417212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4678149" y="417212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/>
          <p:cNvSpPr/>
          <p:nvPr/>
        </p:nvSpPr>
        <p:spPr>
          <a:xfrm>
            <a:off x="3071418" y="4707701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/>
          <p:cNvSpPr/>
          <p:nvPr/>
        </p:nvSpPr>
        <p:spPr>
          <a:xfrm>
            <a:off x="3606995" y="4707701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/>
          <p:cNvSpPr/>
          <p:nvPr/>
        </p:nvSpPr>
        <p:spPr>
          <a:xfrm>
            <a:off x="4142572" y="4707701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/>
          <p:cNvSpPr/>
          <p:nvPr/>
        </p:nvSpPr>
        <p:spPr>
          <a:xfrm>
            <a:off x="4678149" y="4707701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/>
          <p:cNvSpPr/>
          <p:nvPr/>
        </p:nvSpPr>
        <p:spPr>
          <a:xfrm>
            <a:off x="930849" y="2029090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/>
          <p:cNvSpPr/>
          <p:nvPr/>
        </p:nvSpPr>
        <p:spPr>
          <a:xfrm>
            <a:off x="1466426" y="2029090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2002003" y="2029090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/>
          <p:cNvSpPr/>
          <p:nvPr/>
        </p:nvSpPr>
        <p:spPr>
          <a:xfrm>
            <a:off x="2537580" y="2029090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/>
          <p:cNvSpPr/>
          <p:nvPr/>
        </p:nvSpPr>
        <p:spPr>
          <a:xfrm>
            <a:off x="930849" y="256466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/>
          <p:cNvSpPr/>
          <p:nvPr/>
        </p:nvSpPr>
        <p:spPr>
          <a:xfrm>
            <a:off x="1466426" y="256466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/>
          <p:cNvSpPr/>
          <p:nvPr/>
        </p:nvSpPr>
        <p:spPr>
          <a:xfrm>
            <a:off x="2002003" y="256466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/>
          <p:cNvSpPr/>
          <p:nvPr/>
        </p:nvSpPr>
        <p:spPr>
          <a:xfrm>
            <a:off x="2537580" y="256466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/>
          <p:cNvSpPr/>
          <p:nvPr/>
        </p:nvSpPr>
        <p:spPr>
          <a:xfrm>
            <a:off x="930849" y="310024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/>
          <p:cNvSpPr/>
          <p:nvPr/>
        </p:nvSpPr>
        <p:spPr>
          <a:xfrm>
            <a:off x="1466426" y="310024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2002003" y="310024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/>
          <p:cNvSpPr/>
          <p:nvPr/>
        </p:nvSpPr>
        <p:spPr>
          <a:xfrm>
            <a:off x="2537580" y="310024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/>
          <p:cNvSpPr/>
          <p:nvPr/>
        </p:nvSpPr>
        <p:spPr>
          <a:xfrm>
            <a:off x="930849" y="363654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/>
          <p:cNvSpPr/>
          <p:nvPr/>
        </p:nvSpPr>
        <p:spPr>
          <a:xfrm>
            <a:off x="1466426" y="363654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/>
          <p:cNvSpPr/>
          <p:nvPr/>
        </p:nvSpPr>
        <p:spPr>
          <a:xfrm>
            <a:off x="2002003" y="363654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/>
          <p:cNvSpPr/>
          <p:nvPr/>
        </p:nvSpPr>
        <p:spPr>
          <a:xfrm>
            <a:off x="2537580" y="3636547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/>
          <p:cNvSpPr/>
          <p:nvPr/>
        </p:nvSpPr>
        <p:spPr>
          <a:xfrm>
            <a:off x="930849" y="417212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/>
          <p:cNvSpPr/>
          <p:nvPr/>
        </p:nvSpPr>
        <p:spPr>
          <a:xfrm>
            <a:off x="1466426" y="417212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/>
          <p:cNvSpPr/>
          <p:nvPr/>
        </p:nvSpPr>
        <p:spPr>
          <a:xfrm>
            <a:off x="2002003" y="417212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/>
          <p:cNvSpPr/>
          <p:nvPr/>
        </p:nvSpPr>
        <p:spPr>
          <a:xfrm>
            <a:off x="2537580" y="4172124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/>
          <p:cNvSpPr/>
          <p:nvPr/>
        </p:nvSpPr>
        <p:spPr>
          <a:xfrm>
            <a:off x="930849" y="4707701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/>
          <p:cNvSpPr/>
          <p:nvPr/>
        </p:nvSpPr>
        <p:spPr>
          <a:xfrm>
            <a:off x="1466426" y="4707701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/>
          <p:cNvSpPr/>
          <p:nvPr/>
        </p:nvSpPr>
        <p:spPr>
          <a:xfrm>
            <a:off x="2002003" y="4707701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/>
          <p:cNvSpPr/>
          <p:nvPr/>
        </p:nvSpPr>
        <p:spPr>
          <a:xfrm>
            <a:off x="2537580" y="4707701"/>
            <a:ext cx="535577" cy="535577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115" name="Picture 11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45095" y="1223610"/>
            <a:ext cx="1241638" cy="1754315"/>
          </a:xfrm>
          <a:prstGeom prst="rect">
            <a:avLst/>
          </a:prstGeom>
        </p:spPr>
      </p:pic>
      <p:pic>
        <p:nvPicPr>
          <p:cNvPr id="117" name="Picture 11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9106" y="1651937"/>
            <a:ext cx="1116010" cy="81506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 rot="2743293">
            <a:off x="1779099" y="2892916"/>
            <a:ext cx="1515127" cy="151512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/>
          <p:cNvSpPr/>
          <p:nvPr/>
        </p:nvSpPr>
        <p:spPr>
          <a:xfrm>
            <a:off x="5210316" y="2555600"/>
            <a:ext cx="1610141" cy="161014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9589" y="4441036"/>
            <a:ext cx="802242" cy="8022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55570" y="4600510"/>
            <a:ext cx="2159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21" name="Rectangle 120"/>
          <p:cNvSpPr/>
          <p:nvPr/>
        </p:nvSpPr>
        <p:spPr>
          <a:xfrm>
            <a:off x="6042299" y="2555600"/>
            <a:ext cx="776674" cy="1610141"/>
          </a:xfrm>
          <a:prstGeom prst="rect">
            <a:avLst/>
          </a:prstGeom>
          <a:solidFill>
            <a:schemeClr val="accent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/>
          <p:cNvSpPr/>
          <p:nvPr/>
        </p:nvSpPr>
        <p:spPr>
          <a:xfrm>
            <a:off x="5209375" y="2555600"/>
            <a:ext cx="809419" cy="1610141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cxnSp>
        <p:nvCxnSpPr>
          <p:cNvPr id="120" name="Straight Arrow Connector 119"/>
          <p:cNvCxnSpPr/>
          <p:nvPr/>
        </p:nvCxnSpPr>
        <p:spPr>
          <a:xfrm flipV="1">
            <a:off x="6031289" y="2374900"/>
            <a:ext cx="0" cy="2066136"/>
          </a:xfrm>
          <a:prstGeom prst="straightConnector1">
            <a:avLst/>
          </a:prstGeom>
          <a:ln w="7620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ular Callout 8"/>
          <p:cNvSpPr/>
          <p:nvPr/>
        </p:nvSpPr>
        <p:spPr>
          <a:xfrm>
            <a:off x="3326747" y="1223610"/>
            <a:ext cx="3225921" cy="805480"/>
          </a:xfrm>
          <a:prstGeom prst="wedgeRoundRectCallout">
            <a:avLst>
              <a:gd name="adj1" fmla="val 52931"/>
              <a:gd name="adj2" fmla="val 71960"/>
              <a:gd name="adj3" fmla="val 16667"/>
            </a:avLst>
          </a:prstGeom>
          <a:ln w="28575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Hey, one of us has made a mistake</a:t>
            </a:r>
          </a:p>
        </p:txBody>
      </p:sp>
      <p:sp>
        <p:nvSpPr>
          <p:cNvPr id="12" name="Isosceles Triangle 11"/>
          <p:cNvSpPr/>
          <p:nvPr/>
        </p:nvSpPr>
        <p:spPr>
          <a:xfrm rot="16200000">
            <a:off x="903123" y="3110918"/>
            <a:ext cx="2182517" cy="1071880"/>
          </a:xfrm>
          <a:prstGeom prst="triangle">
            <a:avLst/>
          </a:prstGeom>
          <a:solidFill>
            <a:schemeClr val="accent2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Isosceles Triangle 123"/>
          <p:cNvSpPr/>
          <p:nvPr/>
        </p:nvSpPr>
        <p:spPr>
          <a:xfrm rot="5400000">
            <a:off x="1987685" y="3119986"/>
            <a:ext cx="2182517" cy="1071880"/>
          </a:xfrm>
          <a:prstGeom prst="triangle">
            <a:avLst/>
          </a:prstGeom>
          <a:solidFill>
            <a:schemeClr val="accent6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cxnSp>
        <p:nvCxnSpPr>
          <p:cNvPr id="123" name="Straight Arrow Connector 122"/>
          <p:cNvCxnSpPr/>
          <p:nvPr/>
        </p:nvCxnSpPr>
        <p:spPr>
          <a:xfrm flipV="1">
            <a:off x="2537580" y="2390800"/>
            <a:ext cx="0" cy="2545536"/>
          </a:xfrm>
          <a:prstGeom prst="straightConnector1">
            <a:avLst/>
          </a:prstGeom>
          <a:ln w="76200"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686148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8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11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1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18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8" grpId="0" animBg="1"/>
      <p:bldP spid="3" grpId="0"/>
      <p:bldP spid="3" grpId="1"/>
      <p:bldP spid="121" grpId="0" animBg="1"/>
      <p:bldP spid="122" grpId="0" animBg="1"/>
      <p:bldP spid="9" grpId="0" animBg="1"/>
      <p:bldP spid="9" grpId="1" animBg="1"/>
      <p:bldP spid="12" grpId="0" animBg="1"/>
      <p:bldP spid="12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</a:t>
            </a:r>
            <a:r>
              <a:rPr lang="en-GB"/>
              <a:t>questions 4 and 5 </a:t>
            </a:r>
            <a:r>
              <a:rPr lang="en-GB" dirty="0"/>
              <a:t>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422692247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4|10.1|2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6|10.1|9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5|10.9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9.2|15.3|1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11.9|7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0.8|11.6|3.7|12.4|2.1|18.1|2.2|8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3.5|3.6|6.1|20.4|1.5|8.2|1.4|5.4|3|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3810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EC52660-2082-40CC-8C91-415DEAD9307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1F0E787-B26D-4D1B-B6BC-02C782B4E6ED}">
  <ds:schemaRefs>
    <ds:schemaRef ds:uri="http://purl.org/dc/dcmitype/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522d4c35-b548-4432-90ae-af4376e1c4b4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FB01D0B-81A0-4406-A154-C0099A637E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14317</TotalTime>
  <Words>179</Words>
  <Application>Microsoft Office PowerPoint</Application>
  <PresentationFormat>On-screen Show (4:3)</PresentationFormat>
  <Paragraphs>38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Have a go at question 3 on the worksheet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Valerie Flower</cp:lastModifiedBy>
  <cp:revision>118</cp:revision>
  <dcterms:created xsi:type="dcterms:W3CDTF">2019-07-05T11:02:13Z</dcterms:created>
  <dcterms:modified xsi:type="dcterms:W3CDTF">2021-02-06T16:44:53Z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