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  <p:sldMasterId id="2147483648" r:id="rId2"/>
  </p:sldMasterIdLst>
  <p:notesMasterIdLst>
    <p:notesMasterId r:id="rId12"/>
  </p:notesMasterIdLst>
  <p:handoutMasterIdLst>
    <p:handoutMasterId r:id="rId13"/>
  </p:handoutMasterIdLst>
  <p:sldIdLst>
    <p:sldId id="257" r:id="rId3"/>
    <p:sldId id="256" r:id="rId4"/>
    <p:sldId id="260" r:id="rId5"/>
    <p:sldId id="268" r:id="rId6"/>
    <p:sldId id="263" r:id="rId7"/>
    <p:sldId id="264" r:id="rId8"/>
    <p:sldId id="266" r:id="rId9"/>
    <p:sldId id="267" r:id="rId10"/>
    <p:sldId id="29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22">
          <p15:clr>
            <a:srgbClr val="A4A3A4"/>
          </p15:clr>
        </p15:guide>
        <p15:guide id="2" pos="26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4C99"/>
    <a:srgbClr val="094D97"/>
    <a:srgbClr val="FFD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6541" autoAdjust="0"/>
  </p:normalViewPr>
  <p:slideViewPr>
    <p:cSldViewPr snapToGrid="0" snapToObjects="1" showGuides="1">
      <p:cViewPr varScale="1">
        <p:scale>
          <a:sx n="95" d="100"/>
          <a:sy n="95" d="100"/>
        </p:scale>
        <p:origin x="2120" y="176"/>
      </p:cViewPr>
      <p:guideLst>
        <p:guide orient="horz" pos="1822"/>
        <p:guide pos="26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AF1D2-B474-0C4B-B251-99F3B8EDAD16}" type="datetime1">
              <a:rPr lang="en-GB" smtClean="0"/>
              <a:t>23/05/2020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6EC21-899C-E043-A260-B947E7C33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8375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411F6-C836-8C42-82EB-48BC694285C8}" type="datetime1">
              <a:rPr lang="en-GB" smtClean="0"/>
              <a:t>23/05/2020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9F494-1822-9445-98EB-F7F0987FA1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1908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28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64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Listen and watch the 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full performance.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Curriculum link:      Appreciate and understand a wide range of high-quality live and recorded music drawn from different traditions and from great composers and musicians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Develop an understanding of the history of music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67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63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Perform each pattern four times back-to-back before moving onto the next one. You might like to choose someone to play a steady pulse as you do this, or just stand and count the patterns out loud.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Decide on your favourite version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(canon, wave, altogether) and write it down.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055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Practise performing each pattern four times.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Activity: Create your own music patterns.  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198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943769" y="2208213"/>
            <a:ext cx="7024687" cy="712787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3200" b="1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b="1" i="0" dirty="0">
                <a:solidFill>
                  <a:schemeClr val="bg1"/>
                </a:solidFill>
              </a:rPr>
              <a:t>Composer name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944563" y="3390280"/>
            <a:ext cx="7023100" cy="1370012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3200" b="1" i="0" baseline="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3200" b="1" i="0" baseline="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3200" b="1" i="0" baseline="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3200" b="1" i="0" baseline="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3200" b="1" i="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Piece name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08313" y="5178702"/>
            <a:ext cx="2895600" cy="784225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2000" baseline="0">
                <a:solidFill>
                  <a:schemeClr val="tx1"/>
                </a:solidFill>
                <a:latin typeface="Gill Sans"/>
              </a:defRPr>
            </a:lvl1pPr>
          </a:lstStyle>
          <a:p>
            <a:pPr lvl="0"/>
            <a:r>
              <a:rPr lang="en-GB" dirty="0"/>
              <a:t>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46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11"/>
          <p:cNvSpPr>
            <a:spLocks noGrp="1"/>
          </p:cNvSpPr>
          <p:nvPr>
            <p:ph type="dt" sz="half" idx="2"/>
          </p:nvPr>
        </p:nvSpPr>
        <p:spPr>
          <a:xfrm>
            <a:off x="1074590" y="6356350"/>
            <a:ext cx="18916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  <a:latin typeface="Gill Sans"/>
                <a:cs typeface="Gill Sans"/>
              </a:defRPr>
            </a:lvl1pPr>
          </a:lstStyle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11" name="Slide Number Placeholder 13"/>
          <p:cNvSpPr>
            <a:spLocks noGrp="1"/>
          </p:cNvSpPr>
          <p:nvPr>
            <p:ph type="sldNum" sz="quarter" idx="4"/>
          </p:nvPr>
        </p:nvSpPr>
        <p:spPr>
          <a:xfrm>
            <a:off x="6189990" y="6356350"/>
            <a:ext cx="18971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  <a:latin typeface="Gill Sans"/>
                <a:cs typeface="Gill Sans"/>
              </a:defRPr>
            </a:lvl1pPr>
          </a:lstStyle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7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idx="1" hasCustomPrompt="1"/>
          </p:nvPr>
        </p:nvSpPr>
        <p:spPr>
          <a:xfrm>
            <a:off x="1074589" y="2388276"/>
            <a:ext cx="7012582" cy="373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r>
              <a:rPr lang="en-GB" dirty="0"/>
              <a:t>Main text style</a:t>
            </a:r>
          </a:p>
          <a:p>
            <a:pPr lvl="2"/>
            <a:r>
              <a:rPr lang="en-GB" dirty="0"/>
              <a:t>Bullet point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46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074739" y="2388276"/>
            <a:ext cx="3154914" cy="3737887"/>
          </a:xfrm>
        </p:spPr>
        <p:txBody>
          <a:bodyPr>
            <a:normAutofit/>
          </a:bodyPr>
          <a:lstStyle>
            <a:lvl1pPr>
              <a:defRPr sz="2800" b="1" i="0">
                <a:latin typeface="+mj-lt"/>
              </a:defRPr>
            </a:lvl1pPr>
            <a:lvl2pPr>
              <a:defRPr sz="2400" b="0" i="0">
                <a:latin typeface="+mn-lt"/>
              </a:defRPr>
            </a:lvl2pPr>
            <a:lvl3pPr>
              <a:defRPr sz="2400" b="0" i="0">
                <a:latin typeface="+mn-lt"/>
              </a:defRPr>
            </a:lvl3pPr>
            <a:lvl4pPr>
              <a:defRPr sz="1600" b="1" i="0">
                <a:latin typeface="+mj-lt"/>
              </a:defRPr>
            </a:lvl4pPr>
            <a:lvl5pPr>
              <a:defRPr sz="1600" b="0" i="0">
                <a:latin typeface="+mn-lt"/>
              </a:defRPr>
            </a:lvl5pPr>
          </a:lstStyle>
          <a:p>
            <a:pPr lvl="1"/>
            <a:r>
              <a:rPr lang="en-GB" dirty="0"/>
              <a:t>Text style </a:t>
            </a:r>
          </a:p>
          <a:p>
            <a:pPr lvl="2"/>
            <a:r>
              <a:rPr lang="en-GB" dirty="0"/>
              <a:t>Bullet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4671391" y="2388276"/>
            <a:ext cx="3415334" cy="3737887"/>
          </a:xfrm>
        </p:spPr>
        <p:txBody>
          <a:bodyPr/>
          <a:lstStyle>
            <a:lvl1pPr>
              <a:defRPr b="1"/>
            </a:lvl1pPr>
            <a:lvl2pPr>
              <a:defRPr sz="2400"/>
            </a:lvl2pPr>
            <a:lvl3pPr>
              <a:defRPr sz="2400"/>
            </a:lvl3pPr>
            <a:lvl4pPr>
              <a:defRPr b="1"/>
            </a:lvl4pPr>
          </a:lstStyle>
          <a:p>
            <a:pPr lvl="1"/>
            <a:r>
              <a:rPr lang="en-GB" dirty="0"/>
              <a:t>Text style </a:t>
            </a:r>
          </a:p>
          <a:p>
            <a:pPr lvl="2"/>
            <a:r>
              <a:rPr lang="en-GB" dirty="0"/>
              <a:t>Bullet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1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446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6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7" name="Text Placeholder 10"/>
          <p:cNvSpPr>
            <a:spLocks noGrp="1"/>
          </p:cNvSpPr>
          <p:nvPr>
            <p:ph idx="1" hasCustomPrompt="1"/>
          </p:nvPr>
        </p:nvSpPr>
        <p:spPr>
          <a:xfrm>
            <a:off x="4577924" y="2056572"/>
            <a:ext cx="3479260" cy="4069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0"/>
            <a:ext cx="3411538" cy="406959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04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1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idx="1" hasCustomPrompt="1"/>
          </p:nvPr>
        </p:nvSpPr>
        <p:spPr>
          <a:xfrm>
            <a:off x="4577924" y="2056572"/>
            <a:ext cx="3479260" cy="4069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6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0"/>
            <a:ext cx="3411538" cy="406959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732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9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0" name="Text Placeholder 10"/>
          <p:cNvSpPr>
            <a:spLocks noGrp="1"/>
          </p:cNvSpPr>
          <p:nvPr>
            <p:ph idx="1" hasCustomPrompt="1"/>
          </p:nvPr>
        </p:nvSpPr>
        <p:spPr>
          <a:xfrm>
            <a:off x="1044602" y="5297802"/>
            <a:ext cx="7012582" cy="8283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1"/>
            <a:ext cx="7011988" cy="310915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8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6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1074738" y="2425700"/>
            <a:ext cx="7011987" cy="369728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05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8" name="Title Placeholder 9"/>
          <p:cNvSpPr>
            <a:spLocks noGrp="1"/>
          </p:cNvSpPr>
          <p:nvPr>
            <p:ph type="title" hasCustomPrompt="1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Glossary</a:t>
            </a:r>
            <a:endParaRPr lang="en-US" dirty="0"/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/>
          </p:nvPr>
        </p:nvSpPr>
        <p:spPr>
          <a:xfrm>
            <a:off x="1074738" y="2482850"/>
            <a:ext cx="7011987" cy="37433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57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 flipV="1">
            <a:off x="1044602" y="1971276"/>
            <a:ext cx="7012582" cy="9477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Placeholder 9"/>
          <p:cNvSpPr>
            <a:spLocks noGrp="1"/>
          </p:cNvSpPr>
          <p:nvPr>
            <p:ph type="title" hasCustomPrompt="1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Lesson outcomes</a:t>
            </a:r>
            <a:endParaRPr lang="en-US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idx="1" hasCustomPrompt="1"/>
          </p:nvPr>
        </p:nvSpPr>
        <p:spPr>
          <a:xfrm>
            <a:off x="1044602" y="2217686"/>
            <a:ext cx="7012582" cy="3908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lvl3pPr>
          </a:lstStyle>
          <a:p>
            <a:pPr lvl="2"/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63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F4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 flipH="1">
            <a:off x="7862957" y="4538870"/>
            <a:ext cx="1281043" cy="231913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Triangle 7"/>
          <p:cNvSpPr/>
          <p:nvPr/>
        </p:nvSpPr>
        <p:spPr>
          <a:xfrm rot="10800000" flipH="1">
            <a:off x="0" y="0"/>
            <a:ext cx="1281043" cy="2319130"/>
          </a:xfrm>
          <a:prstGeom prst="rtTriangle">
            <a:avLst/>
          </a:prstGeom>
          <a:solidFill>
            <a:srgbClr val="FFD5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4545" y="-185036"/>
            <a:ext cx="2125550" cy="26733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3423" y="4129443"/>
            <a:ext cx="1688898" cy="27285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856" y="918812"/>
            <a:ext cx="5502513" cy="46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185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816454" y="-734410"/>
            <a:ext cx="2701478" cy="33976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0207" y="4372356"/>
            <a:ext cx="2171111" cy="3507613"/>
          </a:xfrm>
          <a:prstGeom prst="rect">
            <a:avLst/>
          </a:prstGeom>
        </p:spPr>
      </p:pic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1044602" y="2217686"/>
            <a:ext cx="7012582" cy="3908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r>
              <a:rPr lang="en-GB" dirty="0"/>
              <a:t>Main text style</a:t>
            </a:r>
          </a:p>
          <a:p>
            <a:pPr lvl="2"/>
            <a:r>
              <a:rPr lang="en-GB" dirty="0"/>
              <a:t>Bullet point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2"/>
          </p:nvPr>
        </p:nvSpPr>
        <p:spPr>
          <a:xfrm>
            <a:off x="1044603" y="6356350"/>
            <a:ext cx="18916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09421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smtClean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Copyright Rachel Leach 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4"/>
          </p:nvPr>
        </p:nvSpPr>
        <p:spPr>
          <a:xfrm>
            <a:off x="6160003" y="6356350"/>
            <a:ext cx="18971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  <a:latin typeface="+mn-lt"/>
                <a:cs typeface="Gill Sans"/>
              </a:defRPr>
            </a:lvl1pPr>
          </a:lstStyle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48" y="504670"/>
            <a:ext cx="4381690" cy="36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63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62" r:id="rId3"/>
    <p:sldLayoutId id="2147483655" r:id="rId4"/>
    <p:sldLayoutId id="2147483658" r:id="rId5"/>
    <p:sldLayoutId id="2147483661" r:id="rId6"/>
    <p:sldLayoutId id="2147483656" r:id="rId7"/>
    <p:sldLayoutId id="2147483657" r:id="rId8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2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Tx/>
        <a:buNone/>
        <a:defRPr sz="2800" b="1" i="0" kern="1200" baseline="0">
          <a:solidFill>
            <a:schemeClr val="tx1"/>
          </a:solidFill>
          <a:latin typeface="+mj-lt"/>
          <a:ea typeface="+mn-ea"/>
          <a:cs typeface="Calibre Semibold"/>
        </a:defRPr>
      </a:lvl1pPr>
      <a:lvl2pPr marL="0" indent="0" algn="l" defTabSz="457200" rtl="0" eaLnBrk="1" latinLnBrk="0" hangingPunct="1">
        <a:spcBef>
          <a:spcPct val="20000"/>
        </a:spcBef>
        <a:buFontTx/>
        <a:buNone/>
        <a:defRPr sz="24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2pPr>
      <a:lvl3pPr marL="342900" indent="-342900" algn="l" defTabSz="457200" rtl="0" eaLnBrk="1" latinLnBrk="0" hangingPunct="1">
        <a:spcBef>
          <a:spcPct val="20000"/>
        </a:spcBef>
        <a:buFont typeface="Wingdings" charset="2"/>
        <a:buChar char="§"/>
        <a:defRPr sz="24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3pPr>
      <a:lvl4pPr marL="0" indent="0" algn="l" defTabSz="457200" rtl="0" eaLnBrk="1" latinLnBrk="0" hangingPunct="1">
        <a:spcBef>
          <a:spcPct val="20000"/>
        </a:spcBef>
        <a:buFontTx/>
        <a:buNone/>
        <a:defRPr sz="1600" b="1" i="0" kern="1200" baseline="0">
          <a:solidFill>
            <a:schemeClr val="tx1"/>
          </a:solidFill>
          <a:latin typeface="+mj-lt"/>
          <a:ea typeface="+mn-ea"/>
          <a:cs typeface="Calibre Regular"/>
        </a:defRPr>
      </a:lvl4pPr>
      <a:lvl5pPr marL="0" indent="0" algn="l" defTabSz="457200" rtl="0" eaLnBrk="1" latinLnBrk="0" hangingPunct="1">
        <a:spcBef>
          <a:spcPct val="20000"/>
        </a:spcBef>
        <a:buFontTx/>
        <a:buNone/>
        <a:defRPr sz="16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2b5cq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112445" y="2019684"/>
            <a:ext cx="7024687" cy="712787"/>
          </a:xfrm>
        </p:spPr>
        <p:txBody>
          <a:bodyPr/>
          <a:lstStyle/>
          <a:p>
            <a:pPr algn="ctr"/>
            <a:r>
              <a:rPr lang="en-US" sz="4400" dirty="0"/>
              <a:t>Anna Meredith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74793" y="2850482"/>
            <a:ext cx="7023100" cy="1370012"/>
          </a:xfrm>
        </p:spPr>
        <p:txBody>
          <a:bodyPr/>
          <a:lstStyle/>
          <a:p>
            <a:pPr algn="ctr"/>
            <a:r>
              <a:rPr lang="en-GB" dirty="0"/>
              <a:t>Connect It</a:t>
            </a:r>
          </a:p>
          <a:p>
            <a:pPr algn="ctr"/>
            <a:r>
              <a:rPr lang="en-GB" dirty="0"/>
              <a:t> </a:t>
            </a:r>
            <a:endParaRPr lang="en-US" sz="2400" dirty="0"/>
          </a:p>
          <a:p>
            <a:pPr algn="ctr"/>
            <a:r>
              <a:rPr lang="en-US" sz="2400" dirty="0"/>
              <a:t>Primary classroom lesson plan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LC: Can you create your own music patterns? </a:t>
            </a:r>
          </a:p>
        </p:txBody>
      </p:sp>
    </p:spTree>
    <p:extLst>
      <p:ext uri="{BB962C8B-B14F-4D97-AF65-F5344CB8AC3E}">
        <p14:creationId xmlns:p14="http://schemas.microsoft.com/office/powerpoint/2010/main" val="4207143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outcomes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0" dirty="0"/>
              <a:t>After this lesson, pupils will be able to: </a:t>
            </a:r>
          </a:p>
          <a:p>
            <a:pPr lvl="0"/>
            <a:r>
              <a:rPr lang="en-GB" sz="2000" b="0" dirty="0"/>
              <a:t>•    Listen and reflect on a piece of orchestral music.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b="0" dirty="0"/>
              <a:t>Develop their listening ear.</a:t>
            </a:r>
          </a:p>
          <a:p>
            <a:pPr lvl="0"/>
            <a:r>
              <a:rPr lang="en-GB" sz="2000" b="0" dirty="0"/>
              <a:t>•    Learn musical language appropriate to the task.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b="0" dirty="0"/>
              <a:t>Recognise patterns in the music. </a:t>
            </a:r>
          </a:p>
        </p:txBody>
      </p:sp>
    </p:spTree>
    <p:extLst>
      <p:ext uri="{BB962C8B-B14F-4D97-AF65-F5344CB8AC3E}">
        <p14:creationId xmlns:p14="http://schemas.microsoft.com/office/powerpoint/2010/main" val="1429791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602" y="910610"/>
            <a:ext cx="7012582" cy="937442"/>
          </a:xfrm>
        </p:spPr>
        <p:txBody>
          <a:bodyPr/>
          <a:lstStyle/>
          <a:p>
            <a:r>
              <a:rPr lang="en-US" dirty="0"/>
              <a:t>Glossary of music terms</a:t>
            </a:r>
          </a:p>
        </p:txBody>
      </p:sp>
      <p:graphicFrame>
        <p:nvGraphicFramePr>
          <p:cNvPr id="4" name="Table Placeholder 3"/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4246648647"/>
              </p:ext>
            </p:extLst>
          </p:nvPr>
        </p:nvGraphicFramePr>
        <p:xfrm>
          <a:off x="1044602" y="1700979"/>
          <a:ext cx="7354530" cy="3026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50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9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058">
                <a:tc>
                  <a:txBody>
                    <a:bodyPr/>
                    <a:lstStyle/>
                    <a:p>
                      <a:r>
                        <a:rPr lang="en-US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Canon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everyone performs the same material but begins at different times (also known as a ‘round’)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3757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Motif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a small musical idea</a:t>
                      </a:r>
                      <a:endParaRPr lang="en-GB" sz="1200" dirty="0">
                        <a:effectLst/>
                        <a:latin typeface="+mn-lt"/>
                        <a:ea typeface="MS Mincho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Orchestrate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choose which instruments perform which parts of the music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Pitched percussion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percussion instruments that can play different pitches – xylophones, glockenspiels, chime bars etc.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Pulse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steady ‘beat’ under much music made up of notes of the same length (like a ticking clock)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4656">
                <a:tc>
                  <a:txBody>
                    <a:bodyPr/>
                    <a:lstStyle/>
                    <a:p>
                      <a:r>
                        <a:rPr lang="en-US" sz="1400" b="1" dirty="0"/>
                        <a:t>Unpitched percussion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percussion instruments that can only make a limited number of sounds – drums, shakers woodblocks, tambourine etc.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431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44563" y="2859338"/>
            <a:ext cx="7023100" cy="1370012"/>
          </a:xfrm>
        </p:spPr>
        <p:txBody>
          <a:bodyPr/>
          <a:lstStyle/>
          <a:p>
            <a:pPr algn="ctr"/>
            <a:r>
              <a:rPr lang="en-GB" sz="4000" dirty="0"/>
              <a:t>Lesson 1</a:t>
            </a:r>
          </a:p>
          <a:p>
            <a:pPr algn="ctr"/>
            <a:r>
              <a:rPr lang="en-GB" dirty="0"/>
              <a:t>Watching and listening and doing!</a:t>
            </a:r>
          </a:p>
        </p:txBody>
      </p:sp>
    </p:spTree>
    <p:extLst>
      <p:ext uri="{BB962C8B-B14F-4D97-AF65-F5344CB8AC3E}">
        <p14:creationId xmlns:p14="http://schemas.microsoft.com/office/powerpoint/2010/main" val="121925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– the composer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7924" y="2056572"/>
            <a:ext cx="3479260" cy="2941556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ea typeface="MS Mincho"/>
                <a:cs typeface="Arial"/>
              </a:rPr>
              <a:t>Anna Meredith (b. 1978)</a:t>
            </a:r>
          </a:p>
          <a:p>
            <a:endParaRPr lang="en-US" dirty="0">
              <a:ea typeface="MS Mincho"/>
              <a:cs typeface="Arial"/>
            </a:endParaRP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GB" b="0" dirty="0"/>
              <a:t>British composer and performer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GB" b="0" dirty="0"/>
              <a:t>Born in London, grew up in Scotland, studied in York and at Royal College of Music</a:t>
            </a:r>
          </a:p>
          <a:p>
            <a:endParaRPr lang="en-GB" dirty="0"/>
          </a:p>
        </p:txBody>
      </p:sp>
      <p:pic>
        <p:nvPicPr>
          <p:cNvPr id="1026" name="Picture 2" descr="Image result for anna meredith compo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98" y="2056572"/>
            <a:ext cx="3527397" cy="352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910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– the music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44602" y="2056572"/>
            <a:ext cx="3479260" cy="4069592"/>
          </a:xfrm>
        </p:spPr>
        <p:txBody>
          <a:bodyPr>
            <a:normAutofit/>
          </a:bodyPr>
          <a:lstStyle/>
          <a:p>
            <a:r>
              <a:rPr lang="en-US" dirty="0"/>
              <a:t>Connect It</a:t>
            </a:r>
          </a:p>
          <a:p>
            <a:pPr lvl="2" fontAlgn="base"/>
            <a:r>
              <a:rPr lang="en-GB" dirty="0"/>
              <a:t>Written in 2014 especially for BBC Ten Pieces.</a:t>
            </a:r>
          </a:p>
          <a:p>
            <a:pPr lvl="2" fontAlgn="base"/>
            <a:r>
              <a:rPr lang="en-GB" dirty="0"/>
              <a:t>Doesn’t contain any instruments at all, just body percussion and vocal sounds</a:t>
            </a:r>
          </a:p>
          <a:p>
            <a:endParaRPr lang="en-GB" dirty="0"/>
          </a:p>
        </p:txBody>
      </p:sp>
      <p:pic>
        <p:nvPicPr>
          <p:cNvPr id="2050" name="Picture 2" descr="C:\Users\tenpib01\AppData\Local\Microsoft\Windows\Temporary Internet Files\Content.IE5\4QHQWX6R\connect-dot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862" y="2491863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594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Watch the orchestral performance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en-GB" u="sng" dirty="0">
                <a:hlinkClick r:id="rId3"/>
              </a:rPr>
              <a:t>https://www.bbc.co.uk/programmes/p02b5cqg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86" t="27087" r="21754" b="31631"/>
          <a:stretch/>
        </p:blipFill>
        <p:spPr bwMode="auto">
          <a:xfrm>
            <a:off x="1044603" y="2029466"/>
            <a:ext cx="6979349" cy="301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55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Learn these four patterns:</a:t>
            </a:r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426" y="2271062"/>
            <a:ext cx="1557983" cy="1511439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9" y="2271062"/>
            <a:ext cx="4220084" cy="1679376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31" y="4177647"/>
            <a:ext cx="5110360" cy="1397241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003" y="4204518"/>
            <a:ext cx="1985665" cy="137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442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Taking it further – cross-curricular activities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74590" y="2417773"/>
            <a:ext cx="7012582" cy="3737887"/>
          </a:xfrm>
        </p:spPr>
        <p:txBody>
          <a:bodyPr>
            <a:normAutofit/>
          </a:bodyPr>
          <a:lstStyle/>
          <a:p>
            <a:pPr lvl="0"/>
            <a:r>
              <a:rPr lang="en-GB" sz="3200" dirty="0">
                <a:ea typeface="Abadi MT Condensed Light"/>
                <a:cs typeface="Abadi MT Condensed Light"/>
              </a:rPr>
              <a:t>ART:</a:t>
            </a:r>
            <a:r>
              <a:rPr lang="en-GB" b="0" dirty="0">
                <a:ea typeface="Abadi MT Condensed Light"/>
                <a:cs typeface="Abadi MT Condensed Light"/>
              </a:rPr>
              <a:t> Make a graphic score of your new piece by inventing symbols for all of the new motifs.</a:t>
            </a:r>
          </a:p>
          <a:p>
            <a:pPr lvl="0"/>
            <a:r>
              <a:rPr lang="en-GB" b="0" dirty="0">
                <a:ea typeface="Abadi MT Condensed Light"/>
                <a:cs typeface="Abadi MT Condensed Light"/>
              </a:rPr>
              <a:t> </a:t>
            </a:r>
            <a:endParaRPr lang="en-GB" b="0" dirty="0">
              <a:ea typeface="MS Mincho"/>
              <a:cs typeface="Arial"/>
            </a:endParaRPr>
          </a:p>
          <a:p>
            <a:pPr lvl="0">
              <a:spcAft>
                <a:spcPts val="0"/>
              </a:spcAft>
            </a:pPr>
            <a:r>
              <a:rPr lang="en-GB" sz="3200" dirty="0">
                <a:ea typeface="Abadi MT Condensed Light"/>
                <a:cs typeface="Abadi MT Condensed Light"/>
              </a:rPr>
              <a:t>LISTENING:</a:t>
            </a:r>
            <a:r>
              <a:rPr lang="en-GB" b="0" dirty="0">
                <a:ea typeface="Abadi MT Condensed Light"/>
                <a:cs typeface="Abadi MT Condensed Light"/>
              </a:rPr>
              <a:t> Have a listen to Kerry Andrew’s ‘No Place Like’</a:t>
            </a:r>
            <a:endParaRPr lang="en-GB" b="0" dirty="0">
              <a:ea typeface="MS Mincho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084249"/>
      </p:ext>
    </p:extLst>
  </p:cSld>
  <p:clrMapOvr>
    <a:masterClrMapping/>
  </p:clrMapOvr>
</p:sld>
</file>

<file path=ppt/theme/theme1.xml><?xml version="1.0" encoding="utf-8"?>
<a:theme xmlns:a="http://schemas.openxmlformats.org/drawingml/2006/main" name="TenP 2017 Test v2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TenP 2017 Test v2b.potx</Template>
  <TotalTime>1905</TotalTime>
  <Words>425</Words>
  <Application>Microsoft Macintosh PowerPoint</Application>
  <PresentationFormat>On-screen Show (4:3)</PresentationFormat>
  <Paragraphs>62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Gill Sans</vt:lpstr>
      <vt:lpstr>Wingdings</vt:lpstr>
      <vt:lpstr>TenP 2017 Test v2b</vt:lpstr>
      <vt:lpstr>Office Theme</vt:lpstr>
      <vt:lpstr>PowerPoint Presentation</vt:lpstr>
      <vt:lpstr>Lesson outcomes</vt:lpstr>
      <vt:lpstr>Glossary of music terms</vt:lpstr>
      <vt:lpstr>PowerPoint Presentation</vt:lpstr>
      <vt:lpstr>Background – the composer</vt:lpstr>
      <vt:lpstr>Background – the music</vt:lpstr>
      <vt:lpstr>Watch the orchestral performance</vt:lpstr>
      <vt:lpstr>Learn these four patterns:</vt:lpstr>
      <vt:lpstr>Taking it further – cross-curricular activities</vt:lpstr>
    </vt:vector>
  </TitlesOfParts>
  <Company>BBC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 Warmington</dc:creator>
  <cp:lastModifiedBy>rachel gregson</cp:lastModifiedBy>
  <cp:revision>94</cp:revision>
  <dcterms:created xsi:type="dcterms:W3CDTF">2017-08-23T12:43:02Z</dcterms:created>
  <dcterms:modified xsi:type="dcterms:W3CDTF">2020-05-23T17:31:44Z</dcterms:modified>
</cp:coreProperties>
</file>