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8" r:id="rId11"/>
    <p:sldId id="316" r:id="rId12"/>
    <p:sldId id="318" r:id="rId13"/>
    <p:sldId id="300" r:id="rId14"/>
    <p:sldId id="304" r:id="rId15"/>
    <p:sldId id="310" r:id="rId16"/>
    <p:sldId id="309" r:id="rId17"/>
    <p:sldId id="308" r:id="rId18"/>
    <p:sldId id="307" r:id="rId19"/>
    <p:sldId id="311" r:id="rId20"/>
    <p:sldId id="306" r:id="rId21"/>
    <p:sldId id="312" r:id="rId22"/>
    <p:sldId id="314" r:id="rId23"/>
    <p:sldId id="315" r:id="rId24"/>
    <p:sldId id="319" r:id="rId25"/>
    <p:sldId id="320" r:id="rId26"/>
    <p:sldId id="321" r:id="rId27"/>
    <p:sldId id="32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18" autoAdjust="0"/>
    <p:restoredTop sz="84307" autoAdjust="0"/>
  </p:normalViewPr>
  <p:slideViewPr>
    <p:cSldViewPr snapToGrid="0" snapToObjects="1">
      <p:cViewPr varScale="1">
        <p:scale>
          <a:sx n="74" d="100"/>
          <a:sy n="74" d="100"/>
        </p:scale>
        <p:origin x="1886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0AAABAD-FA6C-4F76-A8D3-897C1CF2E868}"/>
    <pc:docChg chg="custSel modSld">
      <pc:chgData name="James Clegg" userId="c6df1435-7a36-4b38-be4d-16e68e91152f" providerId="ADAL" clId="{60AAABAD-FA6C-4F76-A8D3-897C1CF2E868}" dt="2020-10-02T12:31:34.873" v="15"/>
      <pc:docMkLst>
        <pc:docMk/>
      </pc:docMkLst>
      <pc:sldChg chg="modTransition">
        <pc:chgData name="James Clegg" userId="c6df1435-7a36-4b38-be4d-16e68e91152f" providerId="ADAL" clId="{60AAABAD-FA6C-4F76-A8D3-897C1CF2E868}" dt="2020-10-02T12:31:34.873" v="15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0AAABAD-FA6C-4F76-A8D3-897C1CF2E868}" dt="2020-10-02T12:31:34.873" v="15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4128357408" sldId="298"/>
        </pc:sldMkLst>
        <pc:picChg chg="del">
          <ac:chgData name="James Clegg" userId="c6df1435-7a36-4b38-be4d-16e68e91152f" providerId="ADAL" clId="{60AAABAD-FA6C-4F76-A8D3-897C1CF2E868}" dt="2020-10-02T12:30:49.254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60AAABAD-FA6C-4F76-A8D3-897C1CF2E868}" dt="2020-10-02T12:31:34.873" v="15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3939627984" sldId="300"/>
        </pc:sldMkLst>
        <pc:picChg chg="del">
          <ac:chgData name="James Clegg" userId="c6df1435-7a36-4b38-be4d-16e68e91152f" providerId="ADAL" clId="{60AAABAD-FA6C-4F76-A8D3-897C1CF2E868}" dt="2020-10-02T12:30:54.449" v="2" actId="478"/>
          <ac:picMkLst>
            <pc:docMk/>
            <pc:sldMk cId="3939627984" sldId="300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3782242679" sldId="301"/>
        </pc:sldMkLst>
        <pc:picChg chg="del">
          <ac:chgData name="James Clegg" userId="c6df1435-7a36-4b38-be4d-16e68e91152f" providerId="ADAL" clId="{60AAABAD-FA6C-4F76-A8D3-897C1CF2E868}" dt="2020-10-02T12:31:17.457" v="10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3195527484" sldId="304"/>
        </pc:sldMkLst>
        <pc:picChg chg="del">
          <ac:chgData name="James Clegg" userId="c6df1435-7a36-4b38-be4d-16e68e91152f" providerId="ADAL" clId="{60AAABAD-FA6C-4F76-A8D3-897C1CF2E868}" dt="2020-10-02T12:30:57.566" v="3" actId="478"/>
          <ac:picMkLst>
            <pc:docMk/>
            <pc:sldMk cId="3195527484" sldId="304"/>
            <ac:picMk id="4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3934810551" sldId="306"/>
        </pc:sldMkLst>
        <pc:picChg chg="del">
          <ac:chgData name="James Clegg" userId="c6df1435-7a36-4b38-be4d-16e68e91152f" providerId="ADAL" clId="{60AAABAD-FA6C-4F76-A8D3-897C1CF2E868}" dt="2020-10-02T12:31:14.960" v="9" actId="478"/>
          <ac:picMkLst>
            <pc:docMk/>
            <pc:sldMk cId="3934810551" sldId="306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1595118983" sldId="307"/>
        </pc:sldMkLst>
        <pc:picChg chg="del">
          <ac:chgData name="James Clegg" userId="c6df1435-7a36-4b38-be4d-16e68e91152f" providerId="ADAL" clId="{60AAABAD-FA6C-4F76-A8D3-897C1CF2E868}" dt="2020-10-02T12:31:09.587" v="7" actId="478"/>
          <ac:picMkLst>
            <pc:docMk/>
            <pc:sldMk cId="1595118983" sldId="30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535386706" sldId="308"/>
        </pc:sldMkLst>
        <pc:picChg chg="del">
          <ac:chgData name="James Clegg" userId="c6df1435-7a36-4b38-be4d-16e68e91152f" providerId="ADAL" clId="{60AAABAD-FA6C-4F76-A8D3-897C1CF2E868}" dt="2020-10-02T12:31:06.054" v="6" actId="478"/>
          <ac:picMkLst>
            <pc:docMk/>
            <pc:sldMk cId="535386706" sldId="308"/>
            <ac:picMk id="4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1812968563" sldId="309"/>
        </pc:sldMkLst>
        <pc:picChg chg="del">
          <ac:chgData name="James Clegg" userId="c6df1435-7a36-4b38-be4d-16e68e91152f" providerId="ADAL" clId="{60AAABAD-FA6C-4F76-A8D3-897C1CF2E868}" dt="2020-10-02T12:31:03.410" v="5" actId="478"/>
          <ac:picMkLst>
            <pc:docMk/>
            <pc:sldMk cId="1812968563" sldId="309"/>
            <ac:picMk id="3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980226366" sldId="310"/>
        </pc:sldMkLst>
        <pc:picChg chg="del">
          <ac:chgData name="James Clegg" userId="c6df1435-7a36-4b38-be4d-16e68e91152f" providerId="ADAL" clId="{60AAABAD-FA6C-4F76-A8D3-897C1CF2E868}" dt="2020-10-02T12:31:00.772" v="4" actId="478"/>
          <ac:picMkLst>
            <pc:docMk/>
            <pc:sldMk cId="980226366" sldId="31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3692435340" sldId="311"/>
        </pc:sldMkLst>
        <pc:picChg chg="del">
          <ac:chgData name="James Clegg" userId="c6df1435-7a36-4b38-be4d-16e68e91152f" providerId="ADAL" clId="{60AAABAD-FA6C-4F76-A8D3-897C1CF2E868}" dt="2020-10-02T12:31:12.382" v="8" actId="478"/>
          <ac:picMkLst>
            <pc:docMk/>
            <pc:sldMk cId="3692435340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3333941052" sldId="312"/>
        </pc:sldMkLst>
        <pc:picChg chg="del">
          <ac:chgData name="James Clegg" userId="c6df1435-7a36-4b38-be4d-16e68e91152f" providerId="ADAL" clId="{60AAABAD-FA6C-4F76-A8D3-897C1CF2E868}" dt="2020-10-02T12:31:21.147" v="11" actId="478"/>
          <ac:picMkLst>
            <pc:docMk/>
            <pc:sldMk cId="3333941052" sldId="312"/>
            <ac:picMk id="4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4087492315" sldId="314"/>
        </pc:sldMkLst>
        <pc:picChg chg="del">
          <ac:chgData name="James Clegg" userId="c6df1435-7a36-4b38-be4d-16e68e91152f" providerId="ADAL" clId="{60AAABAD-FA6C-4F76-A8D3-897C1CF2E868}" dt="2020-10-02T12:31:24.350" v="12" actId="478"/>
          <ac:picMkLst>
            <pc:docMk/>
            <pc:sldMk cId="4087492315" sldId="314"/>
            <ac:picMk id="4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2273612085" sldId="315"/>
        </pc:sldMkLst>
        <pc:picChg chg="del">
          <ac:chgData name="James Clegg" userId="c6df1435-7a36-4b38-be4d-16e68e91152f" providerId="ADAL" clId="{60AAABAD-FA6C-4F76-A8D3-897C1CF2E868}" dt="2020-10-02T12:31:26.601" v="13" actId="478"/>
          <ac:picMkLst>
            <pc:docMk/>
            <pc:sldMk cId="2273612085" sldId="315"/>
            <ac:picMk id="4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4182490812" sldId="316"/>
        </pc:sldMkLst>
        <pc:picChg chg="del">
          <ac:chgData name="James Clegg" userId="c6df1435-7a36-4b38-be4d-16e68e91152f" providerId="ADAL" clId="{60AAABAD-FA6C-4F76-A8D3-897C1CF2E868}" dt="2020-10-02T12:30:52.196" v="1" actId="478"/>
          <ac:picMkLst>
            <pc:docMk/>
            <pc:sldMk cId="4182490812" sldId="316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0AAABAD-FA6C-4F76-A8D3-897C1CF2E868}" dt="2020-10-02T12:31:34.873" v="15"/>
        <pc:sldMkLst>
          <pc:docMk/>
          <pc:sldMk cId="1883759601" sldId="317"/>
        </pc:sldMkLst>
        <pc:picChg chg="del">
          <ac:chgData name="James Clegg" userId="c6df1435-7a36-4b38-be4d-16e68e91152f" providerId="ADAL" clId="{60AAABAD-FA6C-4F76-A8D3-897C1CF2E868}" dt="2020-10-02T12:31:29.420" v="14" actId="478"/>
          <ac:picMkLst>
            <pc:docMk/>
            <pc:sldMk cId="1883759601" sldId="317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What number is halfway between 116 and 		136?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0	___	___	___	12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25		___		___		13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What time is halfway between 2:30 p.m. and 	3 p.m.?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42370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What number is halfway between 116 and 		136?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0	___	___	___	12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Complete the sequence: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25		___		___		13	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What time is halfway between 2:30 p.m. and 	3 p.m.?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677756" y="758850"/>
            <a:ext cx="103790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231375" y="2415998"/>
            <a:ext cx="446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67549" y="2415998"/>
            <a:ext cx="446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055962" y="2415998"/>
            <a:ext cx="4463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615478" y="4121596"/>
            <a:ext cx="6024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21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92429" y="4121596"/>
            <a:ext cx="60247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17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38303" y="5444032"/>
            <a:ext cx="24319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chemeClr val="accent1"/>
                </a:solidFill>
              </a:rPr>
              <a:t>2:45 p.m.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249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9545" y="841664"/>
            <a:ext cx="63072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L.C. Can I interpret line graphs? </a:t>
            </a:r>
          </a:p>
          <a:p>
            <a:endParaRPr lang="en-US" sz="3600" dirty="0"/>
          </a:p>
          <a:p>
            <a:r>
              <a:rPr lang="en-US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979233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 rot="5400000">
            <a:off x="2925298" y="4676630"/>
            <a:ext cx="475965" cy="1597600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183809" y="1830904"/>
            <a:ext cx="475965" cy="216932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734148"/>
              </p:ext>
            </p:extLst>
          </p:nvPr>
        </p:nvGraphicFramePr>
        <p:xfrm>
          <a:off x="1169678" y="1388497"/>
          <a:ext cx="4266912" cy="346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2666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05580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2666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37183" y="4417645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897" y="3811585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20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6501" y="3284670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40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6501" y="2661916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60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347" y="2104901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80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1946929" y="4064251"/>
            <a:ext cx="440291" cy="260070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390595" y="3481757"/>
            <a:ext cx="463768" cy="579497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2867378" y="2614537"/>
            <a:ext cx="1382346" cy="864224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517217" y="5220091"/>
            <a:ext cx="32998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Month</a:t>
            </a:r>
          </a:p>
        </p:txBody>
      </p:sp>
      <p:sp>
        <p:nvSpPr>
          <p:cNvPr id="15" name="TextBox 14"/>
          <p:cNvSpPr txBox="1"/>
          <p:nvPr/>
        </p:nvSpPr>
        <p:spPr>
          <a:xfrm rot="16200000">
            <a:off x="-737485" y="2716164"/>
            <a:ext cx="227315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Height (cm)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13550" y="4797435"/>
            <a:ext cx="6470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Jan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86250" y="4797435"/>
            <a:ext cx="6748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Feb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93123" y="4797435"/>
            <a:ext cx="6832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Mar</a:t>
            </a:r>
          </a:p>
        </p:txBody>
      </p:sp>
      <p:sp>
        <p:nvSpPr>
          <p:cNvPr id="19" name="Plus 18"/>
          <p:cNvSpPr/>
          <p:nvPr/>
        </p:nvSpPr>
        <p:spPr>
          <a:xfrm>
            <a:off x="1868215" y="4262179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Plus 19"/>
          <p:cNvSpPr/>
          <p:nvPr/>
        </p:nvSpPr>
        <p:spPr>
          <a:xfrm>
            <a:off x="2342425" y="4000227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Plus 20"/>
          <p:cNvSpPr/>
          <p:nvPr/>
        </p:nvSpPr>
        <p:spPr>
          <a:xfrm>
            <a:off x="2800872" y="3419505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3074992" y="4797435"/>
            <a:ext cx="6430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Apr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527409" y="4797435"/>
            <a:ext cx="69827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May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4274323" y="1757177"/>
            <a:ext cx="458999" cy="855147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Plus 24"/>
          <p:cNvSpPr/>
          <p:nvPr/>
        </p:nvSpPr>
        <p:spPr>
          <a:xfrm>
            <a:off x="3740129" y="2845003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Plus 25"/>
          <p:cNvSpPr/>
          <p:nvPr/>
        </p:nvSpPr>
        <p:spPr>
          <a:xfrm>
            <a:off x="4209182" y="2545756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425079" y="1091778"/>
            <a:ext cx="32998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Plant</a:t>
            </a:r>
            <a:r>
              <a:rPr lang="en-GB" sz="2500" u="sng" dirty="0"/>
              <a:t> </a:t>
            </a:r>
            <a:r>
              <a:rPr lang="en-GB" sz="2400" u="sng" dirty="0"/>
              <a:t>Growth</a:t>
            </a:r>
            <a:endParaRPr lang="en-GB" sz="2500" u="sng" dirty="0"/>
          </a:p>
        </p:txBody>
      </p:sp>
      <p:sp>
        <p:nvSpPr>
          <p:cNvPr id="28" name="TextBox 27"/>
          <p:cNvSpPr txBox="1"/>
          <p:nvPr/>
        </p:nvSpPr>
        <p:spPr>
          <a:xfrm>
            <a:off x="4019700" y="4797435"/>
            <a:ext cx="64303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Jun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461692" y="4797435"/>
            <a:ext cx="52248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/>
              <a:t>Jul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05135" y="1511972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100</a:t>
            </a:r>
          </a:p>
        </p:txBody>
      </p:sp>
      <p:sp>
        <p:nvSpPr>
          <p:cNvPr id="31" name="Plus 30"/>
          <p:cNvSpPr/>
          <p:nvPr/>
        </p:nvSpPr>
        <p:spPr>
          <a:xfrm>
            <a:off x="3276410" y="3118961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Plus 31"/>
          <p:cNvSpPr/>
          <p:nvPr/>
        </p:nvSpPr>
        <p:spPr>
          <a:xfrm>
            <a:off x="4676175" y="1706400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3" name="Straight Connector 32"/>
          <p:cNvCxnSpPr>
            <a:endCxn id="21" idx="1"/>
          </p:cNvCxnSpPr>
          <p:nvPr/>
        </p:nvCxnSpPr>
        <p:spPr>
          <a:xfrm flipH="1" flipV="1">
            <a:off x="2863124" y="3527506"/>
            <a:ext cx="4254" cy="112752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438858" y="3481179"/>
            <a:ext cx="1365894" cy="5531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745199" y="1511972"/>
            <a:ext cx="1341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40 cm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2619" y="2229491"/>
            <a:ext cx="285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 what month was the plant 70 cm tall?</a:t>
            </a:r>
          </a:p>
        </p:txBody>
      </p:sp>
      <p:cxnSp>
        <p:nvCxnSpPr>
          <p:cNvPr id="37" name="Straight Connector 36"/>
          <p:cNvCxnSpPr>
            <a:endCxn id="26" idx="2"/>
          </p:cNvCxnSpPr>
          <p:nvPr/>
        </p:nvCxnSpPr>
        <p:spPr>
          <a:xfrm>
            <a:off x="1455287" y="2604311"/>
            <a:ext cx="2770398" cy="3697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4277213" y="2661916"/>
            <a:ext cx="0" cy="199311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819472" y="3182086"/>
            <a:ext cx="1341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June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2619" y="3682170"/>
            <a:ext cx="28542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Estimate the date when the plant was 30 cm tall.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1461450" y="3757426"/>
            <a:ext cx="1170727" cy="4298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V="1">
            <a:off x="2619070" y="3744972"/>
            <a:ext cx="2198" cy="888096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2619" y="776813"/>
            <a:ext cx="29720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tall was the plant in March?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82543" y="4917610"/>
            <a:ext cx="2667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  <a:r>
              <a:rPr lang="en-GB" sz="2800" baseline="30000" dirty="0">
                <a:solidFill>
                  <a:schemeClr val="accent1"/>
                </a:solidFill>
              </a:rPr>
              <a:t>th</a:t>
            </a:r>
            <a:r>
              <a:rPr lang="en-GB" sz="2800" dirty="0">
                <a:solidFill>
                  <a:schemeClr val="accent1"/>
                </a:solidFill>
              </a:rPr>
              <a:t> February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35" grpId="0"/>
      <p:bldP spid="36" grpId="0"/>
      <p:bldP spid="39" grpId="0"/>
      <p:bldP spid="40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732" y="1729269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506933" y="244869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944079"/>
              </p:ext>
            </p:extLst>
          </p:nvPr>
        </p:nvGraphicFramePr>
        <p:xfrm>
          <a:off x="1529885" y="252069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242438" y="4112699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0752" y="3316892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10752" y="2582858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40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0752" y="1848824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60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1736165" y="1345154"/>
            <a:ext cx="3455473" cy="2207554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06660" y="3556045"/>
            <a:ext cx="1144040" cy="360636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751865" y="5023612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Time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1000310" y="2292385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Temperature (°C)</a:t>
            </a:r>
          </a:p>
        </p:txBody>
      </p:sp>
      <p:sp>
        <p:nvSpPr>
          <p:cNvPr id="15" name="TextBox 14"/>
          <p:cNvSpPr txBox="1"/>
          <p:nvPr/>
        </p:nvSpPr>
        <p:spPr>
          <a:xfrm rot="18960000">
            <a:off x="1188425" y="4586536"/>
            <a:ext cx="1065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 9 a.m.</a:t>
            </a:r>
          </a:p>
        </p:txBody>
      </p:sp>
      <p:sp>
        <p:nvSpPr>
          <p:cNvPr id="16" name="TextBox 15"/>
          <p:cNvSpPr txBox="1"/>
          <p:nvPr/>
        </p:nvSpPr>
        <p:spPr>
          <a:xfrm rot="18960000">
            <a:off x="2259514" y="4554484"/>
            <a:ext cx="1248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9:30 a.m.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19590" y="1114790"/>
            <a:ext cx="5791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80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91095" y="380756"/>
            <a:ext cx="7076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100</a:t>
            </a:r>
          </a:p>
        </p:txBody>
      </p:sp>
      <p:sp>
        <p:nvSpPr>
          <p:cNvPr id="19" name="TextBox 18"/>
          <p:cNvSpPr txBox="1"/>
          <p:nvPr/>
        </p:nvSpPr>
        <p:spPr>
          <a:xfrm rot="18960000">
            <a:off x="3411708" y="4536324"/>
            <a:ext cx="1167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 a.m.</a:t>
            </a:r>
          </a:p>
        </p:txBody>
      </p:sp>
      <p:sp>
        <p:nvSpPr>
          <p:cNvPr id="20" name="TextBox 19"/>
          <p:cNvSpPr txBox="1"/>
          <p:nvPr/>
        </p:nvSpPr>
        <p:spPr>
          <a:xfrm rot="18960000">
            <a:off x="5687415" y="4572265"/>
            <a:ext cx="1191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 a.m.</a:t>
            </a:r>
          </a:p>
        </p:txBody>
      </p:sp>
      <p:sp>
        <p:nvSpPr>
          <p:cNvPr id="21" name="Plus 20"/>
          <p:cNvSpPr/>
          <p:nvPr/>
        </p:nvSpPr>
        <p:spPr>
          <a:xfrm>
            <a:off x="1641754" y="1262919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2" name="Plus 21"/>
          <p:cNvSpPr/>
          <p:nvPr/>
        </p:nvSpPr>
        <p:spPr>
          <a:xfrm>
            <a:off x="2802516" y="199828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3" name="Plus 22"/>
          <p:cNvSpPr/>
          <p:nvPr/>
        </p:nvSpPr>
        <p:spPr>
          <a:xfrm>
            <a:off x="3953667" y="2726919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4" name="Plus 23"/>
          <p:cNvSpPr/>
          <p:nvPr/>
        </p:nvSpPr>
        <p:spPr>
          <a:xfrm>
            <a:off x="5108007" y="346432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 rot="18960000">
            <a:off x="4395662" y="4545772"/>
            <a:ext cx="1460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10:30 a.m.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62070" y="3683907"/>
            <a:ext cx="6366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010752" y="2949875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91095" y="2215841"/>
            <a:ext cx="7076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19590" y="1481807"/>
            <a:ext cx="5791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70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58204" y="747773"/>
            <a:ext cx="6387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90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03354" y="196221"/>
            <a:ext cx="2899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Temperature of tea</a:t>
            </a:r>
          </a:p>
        </p:txBody>
      </p:sp>
      <p:sp>
        <p:nvSpPr>
          <p:cNvPr id="32" name="Plus 31"/>
          <p:cNvSpPr/>
          <p:nvPr/>
        </p:nvSpPr>
        <p:spPr>
          <a:xfrm>
            <a:off x="6258977" y="382653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471301" y="5716898"/>
            <a:ext cx="36726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40 degrees Celsius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751865" y="2820828"/>
            <a:ext cx="2291030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4030933" y="2804099"/>
            <a:ext cx="11962" cy="147425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72575" y="5300607"/>
            <a:ext cx="7779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was the temperature of the tea at 10 a.m.?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1737" y="195886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77691" y="272341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9036" y="5333126"/>
            <a:ext cx="65464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At what time was the tea 20 degrees?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26255" y="5678018"/>
            <a:ext cx="2792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10:30 a.m.</a:t>
            </a:r>
          </a:p>
        </p:txBody>
      </p:sp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168412"/>
              </p:ext>
            </p:extLst>
          </p:nvPr>
        </p:nvGraphicFramePr>
        <p:xfrm>
          <a:off x="1529885" y="252069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1242438" y="4112699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10752" y="3316892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10752" y="2582858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40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10752" y="1848824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60</a:t>
            </a:r>
          </a:p>
        </p:txBody>
      </p:sp>
      <p:cxnSp>
        <p:nvCxnSpPr>
          <p:cNvPr id="44" name="Straight Connector 43"/>
          <p:cNvCxnSpPr/>
          <p:nvPr/>
        </p:nvCxnSpPr>
        <p:spPr>
          <a:xfrm>
            <a:off x="1736165" y="1345154"/>
            <a:ext cx="3455473" cy="2207554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206660" y="3556045"/>
            <a:ext cx="1144040" cy="360636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751865" y="5023612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Time</a:t>
            </a:r>
          </a:p>
        </p:txBody>
      </p:sp>
      <p:sp>
        <p:nvSpPr>
          <p:cNvPr id="47" name="TextBox 46"/>
          <p:cNvSpPr txBox="1"/>
          <p:nvPr/>
        </p:nvSpPr>
        <p:spPr>
          <a:xfrm rot="16200000">
            <a:off x="-1000310" y="2292385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Temperature (°C)</a:t>
            </a:r>
          </a:p>
        </p:txBody>
      </p:sp>
      <p:sp>
        <p:nvSpPr>
          <p:cNvPr id="48" name="TextBox 47"/>
          <p:cNvSpPr txBox="1"/>
          <p:nvPr/>
        </p:nvSpPr>
        <p:spPr>
          <a:xfrm rot="18960000">
            <a:off x="1188425" y="4586536"/>
            <a:ext cx="1065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 9 a.m.</a:t>
            </a:r>
          </a:p>
        </p:txBody>
      </p:sp>
      <p:sp>
        <p:nvSpPr>
          <p:cNvPr id="49" name="TextBox 48"/>
          <p:cNvSpPr txBox="1"/>
          <p:nvPr/>
        </p:nvSpPr>
        <p:spPr>
          <a:xfrm rot="18960000">
            <a:off x="2259514" y="4554484"/>
            <a:ext cx="1248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9:30 a.m.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19590" y="1114790"/>
            <a:ext cx="5791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80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91095" y="380756"/>
            <a:ext cx="7076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100</a:t>
            </a:r>
          </a:p>
        </p:txBody>
      </p:sp>
      <p:sp>
        <p:nvSpPr>
          <p:cNvPr id="52" name="TextBox 51"/>
          <p:cNvSpPr txBox="1"/>
          <p:nvPr/>
        </p:nvSpPr>
        <p:spPr>
          <a:xfrm rot="18960000">
            <a:off x="3411708" y="4536324"/>
            <a:ext cx="1167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 a.m.</a:t>
            </a:r>
          </a:p>
        </p:txBody>
      </p:sp>
      <p:sp>
        <p:nvSpPr>
          <p:cNvPr id="53" name="TextBox 52"/>
          <p:cNvSpPr txBox="1"/>
          <p:nvPr/>
        </p:nvSpPr>
        <p:spPr>
          <a:xfrm rot="18960000">
            <a:off x="5687415" y="4572265"/>
            <a:ext cx="1191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 a.m.</a:t>
            </a:r>
          </a:p>
        </p:txBody>
      </p:sp>
      <p:sp>
        <p:nvSpPr>
          <p:cNvPr id="54" name="Plus 53"/>
          <p:cNvSpPr/>
          <p:nvPr/>
        </p:nvSpPr>
        <p:spPr>
          <a:xfrm>
            <a:off x="1641754" y="1262919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5" name="Plus 54"/>
          <p:cNvSpPr/>
          <p:nvPr/>
        </p:nvSpPr>
        <p:spPr>
          <a:xfrm>
            <a:off x="2802516" y="199828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6" name="Plus 55"/>
          <p:cNvSpPr/>
          <p:nvPr/>
        </p:nvSpPr>
        <p:spPr>
          <a:xfrm>
            <a:off x="3953667" y="2726919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7" name="Plus 56"/>
          <p:cNvSpPr/>
          <p:nvPr/>
        </p:nvSpPr>
        <p:spPr>
          <a:xfrm>
            <a:off x="5108007" y="346432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 rot="18960000">
            <a:off x="4395662" y="4545772"/>
            <a:ext cx="1460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10:30 a.m.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2070" y="3683907"/>
            <a:ext cx="6366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010752" y="2949875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91095" y="2215841"/>
            <a:ext cx="7076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19590" y="1481807"/>
            <a:ext cx="5791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70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58204" y="747773"/>
            <a:ext cx="6387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90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603354" y="196221"/>
            <a:ext cx="2899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Temperature of tea</a:t>
            </a:r>
          </a:p>
        </p:txBody>
      </p:sp>
      <p:sp>
        <p:nvSpPr>
          <p:cNvPr id="65" name="Plus 64"/>
          <p:cNvSpPr/>
          <p:nvPr/>
        </p:nvSpPr>
        <p:spPr>
          <a:xfrm>
            <a:off x="6258977" y="382653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759079" y="3559755"/>
            <a:ext cx="3392420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5195413" y="3553496"/>
            <a:ext cx="7057" cy="73379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980226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735" y="202172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336689" y="2734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75037" y="5304259"/>
            <a:ext cx="6473908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3) Estimate the temperature at 9:45 a.m.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91452" y="5694659"/>
            <a:ext cx="3583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50 degrees Celsius</a:t>
            </a:r>
          </a:p>
        </p:txBody>
      </p:sp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3496437"/>
              </p:ext>
            </p:extLst>
          </p:nvPr>
        </p:nvGraphicFramePr>
        <p:xfrm>
          <a:off x="1529885" y="252069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1242438" y="4112699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010752" y="3316892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10752" y="2582858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40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010752" y="1848824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60</a:t>
            </a:r>
          </a:p>
        </p:txBody>
      </p:sp>
      <p:cxnSp>
        <p:nvCxnSpPr>
          <p:cNvPr id="44" name="Straight Connector 43"/>
          <p:cNvCxnSpPr/>
          <p:nvPr/>
        </p:nvCxnSpPr>
        <p:spPr>
          <a:xfrm>
            <a:off x="1736165" y="1345154"/>
            <a:ext cx="3455473" cy="2207554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206660" y="3556045"/>
            <a:ext cx="1144040" cy="360636"/>
          </a:xfrm>
          <a:prstGeom prst="line">
            <a:avLst/>
          </a:prstGeom>
          <a:ln w="28575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1751865" y="5023612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Time</a:t>
            </a:r>
          </a:p>
        </p:txBody>
      </p:sp>
      <p:sp>
        <p:nvSpPr>
          <p:cNvPr id="47" name="TextBox 46"/>
          <p:cNvSpPr txBox="1"/>
          <p:nvPr/>
        </p:nvSpPr>
        <p:spPr>
          <a:xfrm rot="16200000">
            <a:off x="-1000310" y="2292385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Temperature (°C)</a:t>
            </a:r>
          </a:p>
        </p:txBody>
      </p:sp>
      <p:sp>
        <p:nvSpPr>
          <p:cNvPr id="48" name="TextBox 47"/>
          <p:cNvSpPr txBox="1"/>
          <p:nvPr/>
        </p:nvSpPr>
        <p:spPr>
          <a:xfrm rot="18960000">
            <a:off x="1188425" y="4586536"/>
            <a:ext cx="10655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 9 a.m.</a:t>
            </a:r>
          </a:p>
        </p:txBody>
      </p:sp>
      <p:sp>
        <p:nvSpPr>
          <p:cNvPr id="49" name="TextBox 48"/>
          <p:cNvSpPr txBox="1"/>
          <p:nvPr/>
        </p:nvSpPr>
        <p:spPr>
          <a:xfrm rot="18960000">
            <a:off x="2259514" y="4554484"/>
            <a:ext cx="1248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9:30 a.m.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1019590" y="1114790"/>
            <a:ext cx="5791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80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891095" y="380756"/>
            <a:ext cx="7076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100</a:t>
            </a:r>
          </a:p>
        </p:txBody>
      </p:sp>
      <p:sp>
        <p:nvSpPr>
          <p:cNvPr id="52" name="TextBox 51"/>
          <p:cNvSpPr txBox="1"/>
          <p:nvPr/>
        </p:nvSpPr>
        <p:spPr>
          <a:xfrm rot="18960000">
            <a:off x="3411708" y="4536324"/>
            <a:ext cx="1167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 a.m.</a:t>
            </a:r>
          </a:p>
        </p:txBody>
      </p:sp>
      <p:sp>
        <p:nvSpPr>
          <p:cNvPr id="53" name="TextBox 52"/>
          <p:cNvSpPr txBox="1"/>
          <p:nvPr/>
        </p:nvSpPr>
        <p:spPr>
          <a:xfrm rot="18960000">
            <a:off x="5687415" y="4572265"/>
            <a:ext cx="11918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11 a.m.</a:t>
            </a:r>
          </a:p>
        </p:txBody>
      </p:sp>
      <p:sp>
        <p:nvSpPr>
          <p:cNvPr id="54" name="Plus 53"/>
          <p:cNvSpPr/>
          <p:nvPr/>
        </p:nvSpPr>
        <p:spPr>
          <a:xfrm>
            <a:off x="1641754" y="1262919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5" name="Plus 54"/>
          <p:cNvSpPr/>
          <p:nvPr/>
        </p:nvSpPr>
        <p:spPr>
          <a:xfrm>
            <a:off x="2802516" y="199828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6" name="Plus 55"/>
          <p:cNvSpPr/>
          <p:nvPr/>
        </p:nvSpPr>
        <p:spPr>
          <a:xfrm>
            <a:off x="3953667" y="2726919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7" name="Plus 56"/>
          <p:cNvSpPr/>
          <p:nvPr/>
        </p:nvSpPr>
        <p:spPr>
          <a:xfrm>
            <a:off x="5108007" y="346432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 rot="18960000">
            <a:off x="4395662" y="4545772"/>
            <a:ext cx="14602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10:30 a.m.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962070" y="3683907"/>
            <a:ext cx="63662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010752" y="2949875"/>
            <a:ext cx="58794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91095" y="2215841"/>
            <a:ext cx="7076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19590" y="1481807"/>
            <a:ext cx="57910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70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958204" y="747773"/>
            <a:ext cx="6387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90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603354" y="196221"/>
            <a:ext cx="2899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Temperature of tea</a:t>
            </a:r>
          </a:p>
        </p:txBody>
      </p:sp>
      <p:sp>
        <p:nvSpPr>
          <p:cNvPr id="65" name="Plus 64"/>
          <p:cNvSpPr/>
          <p:nvPr/>
        </p:nvSpPr>
        <p:spPr>
          <a:xfrm>
            <a:off x="6258977" y="3826532"/>
            <a:ext cx="183445" cy="183445"/>
          </a:xfrm>
          <a:prstGeom prst="mathPlus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37" name="Straight Connector 36"/>
          <p:cNvCxnSpPr/>
          <p:nvPr/>
        </p:nvCxnSpPr>
        <p:spPr>
          <a:xfrm flipH="1" flipV="1">
            <a:off x="3436381" y="2467546"/>
            <a:ext cx="11962" cy="1753356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1731421" y="2455906"/>
            <a:ext cx="1697817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1296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948877"/>
              </p:ext>
            </p:extLst>
          </p:nvPr>
        </p:nvGraphicFramePr>
        <p:xfrm>
          <a:off x="1991720" y="284445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04273" y="4145075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95146" y="3349268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20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95146" y="2615234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40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95146" y="1881200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60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2224145" y="3595857"/>
            <a:ext cx="1111375" cy="70784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668495" y="2122380"/>
            <a:ext cx="1128221" cy="0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198000" y="4844947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Time</a:t>
            </a:r>
          </a:p>
        </p:txBody>
      </p:sp>
      <p:sp>
        <p:nvSpPr>
          <p:cNvPr id="11" name="TextBox 10"/>
          <p:cNvSpPr txBox="1"/>
          <p:nvPr/>
        </p:nvSpPr>
        <p:spPr>
          <a:xfrm rot="16200000">
            <a:off x="-564401" y="2203842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Distance travelled (km)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36541" y="4529560"/>
            <a:ext cx="1060328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500" dirty="0"/>
              <a:t>1 p.m.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81318" y="4529560"/>
            <a:ext cx="1133373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500" dirty="0"/>
              <a:t>2 p.m.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495146" y="1147166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80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78596" y="413132"/>
            <a:ext cx="6819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26653" y="4529560"/>
            <a:ext cx="1167946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500" dirty="0"/>
              <a:t>3</a:t>
            </a:r>
            <a:r>
              <a:rPr lang="en-GB" sz="2500" dirty="0">
                <a:latin typeface="KG Primary Penmanship" panose="02000506000000020003" pitchFamily="2" charset="0"/>
              </a:rPr>
              <a:t> </a:t>
            </a:r>
            <a:r>
              <a:rPr lang="en-GB" sz="2500" dirty="0"/>
              <a:t>p.m.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254733" y="4529560"/>
            <a:ext cx="1064096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500" dirty="0"/>
              <a:t>5 p.m.</a:t>
            </a:r>
          </a:p>
        </p:txBody>
      </p:sp>
      <p:sp>
        <p:nvSpPr>
          <p:cNvPr id="18" name="Plus 17"/>
          <p:cNvSpPr/>
          <p:nvPr/>
        </p:nvSpPr>
        <p:spPr>
          <a:xfrm>
            <a:off x="2109339" y="4226658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86787" y="4529560"/>
            <a:ext cx="1133373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500" dirty="0"/>
              <a:t>4 p.m.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0349" y="3716283"/>
            <a:ext cx="5401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95146" y="2982251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30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95146" y="2248217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50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95146" y="1514183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70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95146" y="780149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90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3356073" y="3585234"/>
            <a:ext cx="553135" cy="318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Plus 25"/>
          <p:cNvSpPr/>
          <p:nvPr/>
        </p:nvSpPr>
        <p:spPr>
          <a:xfrm>
            <a:off x="3255312" y="3502449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3927286" y="2122380"/>
            <a:ext cx="1726187" cy="146170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Plus 27"/>
          <p:cNvSpPr/>
          <p:nvPr/>
        </p:nvSpPr>
        <p:spPr>
          <a:xfrm>
            <a:off x="5564676" y="2030658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9" name="Plus 28"/>
          <p:cNvSpPr/>
          <p:nvPr/>
        </p:nvSpPr>
        <p:spPr>
          <a:xfrm>
            <a:off x="6720015" y="2030658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0" name="Plus 29"/>
          <p:cNvSpPr/>
          <p:nvPr/>
        </p:nvSpPr>
        <p:spPr>
          <a:xfrm>
            <a:off x="3827127" y="3492359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915553" y="227248"/>
            <a:ext cx="2899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Bike journey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87311" y="5275946"/>
            <a:ext cx="776511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How long does it take to cycle the first 20 km?</a:t>
            </a:r>
          </a:p>
          <a:p>
            <a:pPr algn="ctr"/>
            <a:endParaRPr lang="en-GB" sz="3200" dirty="0">
              <a:latin typeface="KG Primary Penmanship" panose="02000506000000020003" pitchFamily="2" charset="77"/>
            </a:endParaRPr>
          </a:p>
        </p:txBody>
      </p:sp>
      <p:cxnSp>
        <p:nvCxnSpPr>
          <p:cNvPr id="33" name="Straight Connector 32"/>
          <p:cNvCxnSpPr>
            <a:endCxn id="26" idx="2"/>
          </p:cNvCxnSpPr>
          <p:nvPr/>
        </p:nvCxnSpPr>
        <p:spPr>
          <a:xfrm>
            <a:off x="2212576" y="3584082"/>
            <a:ext cx="1067052" cy="1009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3350404" y="3614934"/>
            <a:ext cx="0" cy="703446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576526" y="5672237"/>
            <a:ext cx="12662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 p.m.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605817" y="5672237"/>
            <a:ext cx="1237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 hour</a:t>
            </a:r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2190077" y="4584092"/>
            <a:ext cx="1137828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35386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431843"/>
              </p:ext>
            </p:extLst>
          </p:nvPr>
        </p:nvGraphicFramePr>
        <p:xfrm>
          <a:off x="1119730" y="457730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832283" y="4318360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23156" y="3522553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20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23156" y="2788519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40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23156" y="2054485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60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796505" y="2295665"/>
            <a:ext cx="1128221" cy="0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 rot="16200000">
            <a:off x="-1336639" y="2460252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Distance travelled (km)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0471" y="4702845"/>
            <a:ext cx="105115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1 p.m.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909328" y="4702845"/>
            <a:ext cx="1133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2 p.m.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623156" y="1320451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80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06606" y="586417"/>
            <a:ext cx="6819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054663" y="4702845"/>
            <a:ext cx="116794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3</a:t>
            </a:r>
            <a:r>
              <a:rPr lang="en-GB" sz="2500" dirty="0">
                <a:latin typeface="KG Primary Penmanship" panose="02000506000000020003" pitchFamily="2" charset="0"/>
              </a:rPr>
              <a:t> </a:t>
            </a:r>
            <a:r>
              <a:rPr lang="en-GB" sz="2500" dirty="0"/>
              <a:t>p.m.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551194" y="4702845"/>
            <a:ext cx="101334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5 p.m.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214797" y="4702845"/>
            <a:ext cx="1133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4 p.m.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48359" y="3889568"/>
            <a:ext cx="5401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623156" y="3155536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30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23156" y="2421502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50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23156" y="1687468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70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23156" y="953434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90</a:t>
            </a:r>
          </a:p>
        </p:txBody>
      </p:sp>
      <p:cxnSp>
        <p:nvCxnSpPr>
          <p:cNvPr id="66" name="Straight Connector 65"/>
          <p:cNvCxnSpPr/>
          <p:nvPr/>
        </p:nvCxnSpPr>
        <p:spPr>
          <a:xfrm>
            <a:off x="2484083" y="3758519"/>
            <a:ext cx="553135" cy="318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Plus 66"/>
          <p:cNvSpPr/>
          <p:nvPr/>
        </p:nvSpPr>
        <p:spPr>
          <a:xfrm>
            <a:off x="2383322" y="367573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3055296" y="2295665"/>
            <a:ext cx="1726187" cy="146170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Plus 68"/>
          <p:cNvSpPr/>
          <p:nvPr/>
        </p:nvSpPr>
        <p:spPr>
          <a:xfrm>
            <a:off x="4692686" y="220394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0" name="Plus 69"/>
          <p:cNvSpPr/>
          <p:nvPr/>
        </p:nvSpPr>
        <p:spPr>
          <a:xfrm>
            <a:off x="5848025" y="220394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1" name="Plus 70"/>
          <p:cNvSpPr/>
          <p:nvPr/>
        </p:nvSpPr>
        <p:spPr>
          <a:xfrm>
            <a:off x="2955137" y="366564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207525" y="369975"/>
            <a:ext cx="2899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Bike journey</a:t>
            </a:r>
          </a:p>
        </p:txBody>
      </p:sp>
      <p:cxnSp>
        <p:nvCxnSpPr>
          <p:cNvPr id="81" name="Straight Connector 80"/>
          <p:cNvCxnSpPr/>
          <p:nvPr/>
        </p:nvCxnSpPr>
        <p:spPr>
          <a:xfrm>
            <a:off x="2481234" y="3762092"/>
            <a:ext cx="553135" cy="318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Plus 82"/>
          <p:cNvSpPr/>
          <p:nvPr/>
        </p:nvSpPr>
        <p:spPr>
          <a:xfrm>
            <a:off x="2952288" y="3669217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4" name="Oval 83"/>
          <p:cNvSpPr/>
          <p:nvPr/>
        </p:nvSpPr>
        <p:spPr>
          <a:xfrm rot="5400000">
            <a:off x="2600143" y="3186262"/>
            <a:ext cx="329190" cy="111442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5" name="Straight Connector 84"/>
          <p:cNvCxnSpPr/>
          <p:nvPr/>
        </p:nvCxnSpPr>
        <p:spPr>
          <a:xfrm>
            <a:off x="1329071" y="4126224"/>
            <a:ext cx="568009" cy="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V="1">
            <a:off x="1904234" y="4124068"/>
            <a:ext cx="0" cy="367597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V="1">
            <a:off x="1321567" y="3758500"/>
            <a:ext cx="1142114" cy="4879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V="1">
            <a:off x="2475758" y="3771029"/>
            <a:ext cx="0" cy="72855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 flipV="1">
            <a:off x="1351384" y="3757264"/>
            <a:ext cx="1665432" cy="10003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3054663" y="3756345"/>
            <a:ext cx="0" cy="739758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24726" y="1411087"/>
            <a:ext cx="24292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/>
              <a:t>At 1:30 p.m. he has cycled 10 km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24726" y="2428712"/>
            <a:ext cx="24292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/>
              <a:t>At 2:00 p.m. he has cycled 20 km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24726" y="3446337"/>
            <a:ext cx="233697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300" dirty="0"/>
              <a:t>At 2:30 p.m. he has cycled 20 km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04186" y="5226456"/>
            <a:ext cx="6961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What happens at 2 p.m.?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055296" y="5658999"/>
            <a:ext cx="5679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The cyclist rests for half an hour</a:t>
            </a:r>
          </a:p>
        </p:txBody>
      </p:sp>
      <p:cxnSp>
        <p:nvCxnSpPr>
          <p:cNvPr id="74" name="Straight Connector 73"/>
          <p:cNvCxnSpPr/>
          <p:nvPr/>
        </p:nvCxnSpPr>
        <p:spPr>
          <a:xfrm flipV="1">
            <a:off x="1353640" y="3776848"/>
            <a:ext cx="1111375" cy="70784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Plus 58"/>
          <p:cNvSpPr/>
          <p:nvPr/>
        </p:nvSpPr>
        <p:spPr>
          <a:xfrm>
            <a:off x="1237349" y="439994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2" name="Plus 81"/>
          <p:cNvSpPr/>
          <p:nvPr/>
        </p:nvSpPr>
        <p:spPr>
          <a:xfrm>
            <a:off x="2380473" y="3679307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5118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4" grpId="1" animBg="1"/>
      <p:bldP spid="91" grpId="0"/>
      <p:bldP spid="92" grpId="0"/>
      <p:bldP spid="93" grpId="0"/>
      <p:bldP spid="9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7017476"/>
              </p:ext>
            </p:extLst>
          </p:nvPr>
        </p:nvGraphicFramePr>
        <p:xfrm>
          <a:off x="1275244" y="209706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987797" y="4070336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0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78670" y="3274529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20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8670" y="2540495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40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778670" y="1806461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60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952019" y="2047641"/>
            <a:ext cx="1128221" cy="0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 rot="16200000">
            <a:off x="-1131250" y="2212228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Distance travelled (km)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24896" y="4454821"/>
            <a:ext cx="10597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1 p.m.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064842" y="4454821"/>
            <a:ext cx="1133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2 p.m.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778670" y="1072427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80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2120" y="338393"/>
            <a:ext cx="68193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100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210177" y="4454821"/>
            <a:ext cx="116794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3</a:t>
            </a:r>
            <a:r>
              <a:rPr lang="en-GB" sz="2500" dirty="0">
                <a:latin typeface="KG Primary Penmanship" panose="02000506000000020003" pitchFamily="2" charset="0"/>
              </a:rPr>
              <a:t> </a:t>
            </a:r>
            <a:r>
              <a:rPr lang="en-GB" sz="2500" dirty="0"/>
              <a:t>p.m.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590333" y="4454821"/>
            <a:ext cx="108005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5 p.m.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370311" y="4454821"/>
            <a:ext cx="1133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4 p.m.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803873" y="3641544"/>
            <a:ext cx="54018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78670" y="2907512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30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778670" y="2173478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50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778670" y="1439444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70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78670" y="705410"/>
            <a:ext cx="5653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90</a:t>
            </a:r>
          </a:p>
        </p:txBody>
      </p:sp>
      <p:cxnSp>
        <p:nvCxnSpPr>
          <p:cNvPr id="66" name="Straight Connector 65"/>
          <p:cNvCxnSpPr/>
          <p:nvPr/>
        </p:nvCxnSpPr>
        <p:spPr>
          <a:xfrm>
            <a:off x="2639597" y="3510495"/>
            <a:ext cx="553135" cy="318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Plus 66"/>
          <p:cNvSpPr/>
          <p:nvPr/>
        </p:nvSpPr>
        <p:spPr>
          <a:xfrm>
            <a:off x="2538836" y="3427710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 flipV="1">
            <a:off x="3210810" y="2047641"/>
            <a:ext cx="1726187" cy="146170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Plus 68"/>
          <p:cNvSpPr/>
          <p:nvPr/>
        </p:nvSpPr>
        <p:spPr>
          <a:xfrm>
            <a:off x="4848200" y="1955919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0" name="Plus 69"/>
          <p:cNvSpPr/>
          <p:nvPr/>
        </p:nvSpPr>
        <p:spPr>
          <a:xfrm>
            <a:off x="6003539" y="1955919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1" name="Plus 70"/>
          <p:cNvSpPr/>
          <p:nvPr/>
        </p:nvSpPr>
        <p:spPr>
          <a:xfrm>
            <a:off x="3110651" y="3417620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883196" y="19507"/>
            <a:ext cx="289928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Bike journey</a:t>
            </a:r>
          </a:p>
        </p:txBody>
      </p:sp>
      <p:cxnSp>
        <p:nvCxnSpPr>
          <p:cNvPr id="81" name="Straight Connector 80"/>
          <p:cNvCxnSpPr/>
          <p:nvPr/>
        </p:nvCxnSpPr>
        <p:spPr>
          <a:xfrm>
            <a:off x="2636748" y="3514068"/>
            <a:ext cx="553135" cy="318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Plus 82"/>
          <p:cNvSpPr/>
          <p:nvPr/>
        </p:nvSpPr>
        <p:spPr>
          <a:xfrm>
            <a:off x="3107802" y="342119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73" name="Straight Connector 72"/>
          <p:cNvCxnSpPr/>
          <p:nvPr/>
        </p:nvCxnSpPr>
        <p:spPr>
          <a:xfrm>
            <a:off x="1478319" y="2764803"/>
            <a:ext cx="2620112" cy="1009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4073903" y="2761144"/>
            <a:ext cx="0" cy="1481767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4933863" y="2057280"/>
            <a:ext cx="0" cy="2185631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Oval 75"/>
          <p:cNvSpPr/>
          <p:nvPr/>
        </p:nvSpPr>
        <p:spPr>
          <a:xfrm>
            <a:off x="4566306" y="1807756"/>
            <a:ext cx="1780310" cy="477054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107" y="4880467"/>
            <a:ext cx="70887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3) At what time has the cyclist cycled 40 km?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779981" y="4862417"/>
            <a:ext cx="1712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3:15 p.m.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3107" y="5387235"/>
            <a:ext cx="785200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4) When does the cyclist stop cycling and not start again?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037150" y="5768771"/>
            <a:ext cx="1712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 p.m.</a:t>
            </a:r>
          </a:p>
        </p:txBody>
      </p:sp>
      <p:pic>
        <p:nvPicPr>
          <p:cNvPr id="104" name="Picture 1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7150" y="479560"/>
            <a:ext cx="747045" cy="747045"/>
          </a:xfrm>
          <a:prstGeom prst="rect">
            <a:avLst/>
          </a:prstGeom>
        </p:spPr>
      </p:pic>
      <p:sp>
        <p:nvSpPr>
          <p:cNvPr id="105" name="TextBox 104"/>
          <p:cNvSpPr txBox="1"/>
          <p:nvPr/>
        </p:nvSpPr>
        <p:spPr>
          <a:xfrm>
            <a:off x="6363104" y="123821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79" name="Straight Connector 78"/>
          <p:cNvCxnSpPr/>
          <p:nvPr/>
        </p:nvCxnSpPr>
        <p:spPr>
          <a:xfrm flipV="1">
            <a:off x="1500846" y="3521059"/>
            <a:ext cx="1111375" cy="70784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Plus 58"/>
          <p:cNvSpPr/>
          <p:nvPr/>
        </p:nvSpPr>
        <p:spPr>
          <a:xfrm>
            <a:off x="1392863" y="4151919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2" name="Plus 81"/>
          <p:cNvSpPr/>
          <p:nvPr/>
        </p:nvSpPr>
        <p:spPr>
          <a:xfrm>
            <a:off x="2535987" y="343128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243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101" grpId="0"/>
      <p:bldP spid="10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6190" y="5112067"/>
            <a:ext cx="7766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Between which hours was no water consumed?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429252"/>
              </p:ext>
            </p:extLst>
          </p:nvPr>
        </p:nvGraphicFramePr>
        <p:xfrm>
          <a:off x="2414183" y="1083317"/>
          <a:ext cx="5135706" cy="2786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7827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255223196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467129569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67897011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951059273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3639693537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2702730494"/>
                    </a:ext>
                  </a:extLst>
                </a:gridCol>
                <a:gridCol w="412732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97827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074226" y="3455643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596485" y="3068145"/>
            <a:ext cx="7860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85982" y="2698579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85982" y="2329013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85982" y="1959447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85982" y="1589881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85982" y="1220315"/>
            <a:ext cx="7965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500" dirty="0"/>
              <a:t>12</a:t>
            </a:r>
          </a:p>
        </p:txBody>
      </p:sp>
      <p:cxnSp>
        <p:nvCxnSpPr>
          <p:cNvPr id="11" name="Straight Connector 10"/>
          <p:cNvCxnSpPr/>
          <p:nvPr/>
        </p:nvCxnSpPr>
        <p:spPr>
          <a:xfrm flipV="1">
            <a:off x="3534200" y="2540635"/>
            <a:ext cx="408794" cy="366112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699966" y="2906746"/>
            <a:ext cx="840810" cy="361199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947803" y="2537260"/>
            <a:ext cx="420688" cy="1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4760070" y="2080547"/>
            <a:ext cx="842166" cy="116634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140587" y="4287613"/>
            <a:ext cx="350776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Hours (from waking up)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349420" y="2134253"/>
            <a:ext cx="258784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Amount in litres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2067" y="3828436"/>
            <a:ext cx="8994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89782" y="3828436"/>
            <a:ext cx="8994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32764" y="3828436"/>
            <a:ext cx="8994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734937" y="3828436"/>
            <a:ext cx="8994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6</a:t>
            </a: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4379076" y="2209791"/>
            <a:ext cx="378767" cy="330845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Plus 21"/>
          <p:cNvSpPr/>
          <p:nvPr/>
        </p:nvSpPr>
        <p:spPr>
          <a:xfrm>
            <a:off x="2639055" y="3209327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3" name="Plus 22"/>
          <p:cNvSpPr/>
          <p:nvPr/>
        </p:nvSpPr>
        <p:spPr>
          <a:xfrm>
            <a:off x="3471948" y="2844495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4" name="Plus 23"/>
          <p:cNvSpPr/>
          <p:nvPr/>
        </p:nvSpPr>
        <p:spPr>
          <a:xfrm>
            <a:off x="3890805" y="2473007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5" name="Plus 24"/>
          <p:cNvSpPr/>
          <p:nvPr/>
        </p:nvSpPr>
        <p:spPr>
          <a:xfrm>
            <a:off x="4324324" y="2469625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6" name="Plus 25"/>
          <p:cNvSpPr/>
          <p:nvPr/>
        </p:nvSpPr>
        <p:spPr>
          <a:xfrm>
            <a:off x="4707729" y="2131133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57763" y="3828436"/>
            <a:ext cx="8994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8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391036" y="3828436"/>
            <a:ext cx="89946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10</a:t>
            </a:r>
          </a:p>
        </p:txBody>
      </p:sp>
      <p:cxnSp>
        <p:nvCxnSpPr>
          <p:cNvPr id="29" name="Straight Connector 28"/>
          <p:cNvCxnSpPr/>
          <p:nvPr/>
        </p:nvCxnSpPr>
        <p:spPr>
          <a:xfrm>
            <a:off x="5607217" y="2069127"/>
            <a:ext cx="400280" cy="2794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Plus 29"/>
          <p:cNvSpPr/>
          <p:nvPr/>
        </p:nvSpPr>
        <p:spPr>
          <a:xfrm>
            <a:off x="5531653" y="2010095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6009201" y="1700830"/>
            <a:ext cx="822579" cy="377139"/>
          </a:xfrm>
          <a:prstGeom prst="line">
            <a:avLst/>
          </a:prstGeom>
          <a:ln w="19050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Plus 31"/>
          <p:cNvSpPr/>
          <p:nvPr/>
        </p:nvSpPr>
        <p:spPr>
          <a:xfrm>
            <a:off x="5954362" y="2012152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3" name="Plus 32"/>
          <p:cNvSpPr/>
          <p:nvPr/>
        </p:nvSpPr>
        <p:spPr>
          <a:xfrm>
            <a:off x="6769528" y="1644986"/>
            <a:ext cx="124504" cy="124504"/>
          </a:xfrm>
          <a:prstGeom prst="mathPlus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650642" y="840120"/>
            <a:ext cx="411837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Daily Water Consumption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964302" y="3904097"/>
            <a:ext cx="681496" cy="43305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3124066" y="3904097"/>
            <a:ext cx="681496" cy="43305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1945191" y="2423561"/>
            <a:ext cx="385502" cy="33566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38" name="Rectangle 37"/>
          <p:cNvSpPr/>
          <p:nvPr/>
        </p:nvSpPr>
        <p:spPr>
          <a:xfrm>
            <a:off x="1945191" y="2025615"/>
            <a:ext cx="385502" cy="33566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804538" y="3904097"/>
            <a:ext cx="681496" cy="43305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644774" y="3904097"/>
            <a:ext cx="681496" cy="43305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1945191" y="2821507"/>
            <a:ext cx="385502" cy="33566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42" name="Rectangle 41"/>
          <p:cNvSpPr/>
          <p:nvPr/>
        </p:nvSpPr>
        <p:spPr>
          <a:xfrm>
            <a:off x="1945191" y="3219453"/>
            <a:ext cx="385502" cy="33566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945191" y="1627669"/>
            <a:ext cx="385502" cy="33566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v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2815260" y="4728052"/>
            <a:ext cx="4016520" cy="0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224801" y="4666097"/>
            <a:ext cx="307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5 sections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140587" y="5117238"/>
            <a:ext cx="307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  <a:latin typeface="KG Primary Penmanship" panose="02000506000000020003" pitchFamily="2" charset="0"/>
              </a:rPr>
              <a:t> </a:t>
            </a:r>
            <a:r>
              <a:rPr lang="en-GB" sz="2800" dirty="0">
                <a:solidFill>
                  <a:schemeClr val="accent2"/>
                </a:solidFill>
              </a:rPr>
              <a:t>10 </a:t>
            </a:r>
            <a:r>
              <a:rPr lang="en-GB" sz="2800" dirty="0">
                <a:solidFill>
                  <a:schemeClr val="accent2"/>
                </a:solidFill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schemeClr val="accent2"/>
                </a:solidFill>
              </a:rPr>
              <a:t> 5 </a:t>
            </a:r>
            <a:r>
              <a:rPr lang="en-GB" sz="2800" dirty="0">
                <a:solidFill>
                  <a:schemeClr val="accent2"/>
                </a:solidFill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2"/>
                </a:solidFill>
              </a:rPr>
              <a:t> 2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-19769" y="255932"/>
            <a:ext cx="307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6 sections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75111" y="697068"/>
            <a:ext cx="3070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2"/>
                </a:solidFill>
              </a:rPr>
              <a:t> 12 </a:t>
            </a:r>
            <a:r>
              <a:rPr lang="en-GB" sz="2800" dirty="0">
                <a:solidFill>
                  <a:schemeClr val="accent2"/>
                </a:solidFill>
                <a:ea typeface="Cambria Math" panose="02040503050406030204" pitchFamily="18" charset="0"/>
              </a:rPr>
              <a:t>÷</a:t>
            </a:r>
            <a:r>
              <a:rPr lang="en-GB" sz="2800" dirty="0">
                <a:solidFill>
                  <a:schemeClr val="accent2"/>
                </a:solidFill>
              </a:rPr>
              <a:t> 6 </a:t>
            </a:r>
            <a:r>
              <a:rPr lang="en-GB" sz="2800" dirty="0">
                <a:solidFill>
                  <a:schemeClr val="accent2"/>
                </a:solidFill>
                <a:ea typeface="Cambria Math" panose="02040503050406030204" pitchFamily="18" charset="0"/>
              </a:rPr>
              <a:t>=</a:t>
            </a:r>
            <a:r>
              <a:rPr lang="en-GB" sz="2800" dirty="0">
                <a:solidFill>
                  <a:schemeClr val="accent2"/>
                </a:solidFill>
              </a:rPr>
              <a:t> 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279157" y="5560546"/>
            <a:ext cx="6961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3 and 4 hours &amp; 7 and 8 hours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 flipH="1" flipV="1">
            <a:off x="1299748" y="1354518"/>
            <a:ext cx="3250" cy="2339652"/>
          </a:xfrm>
          <a:prstGeom prst="straightConnector1">
            <a:avLst/>
          </a:prstGeom>
          <a:ln w="38100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47803" y="2538351"/>
            <a:ext cx="0" cy="1110371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4369932" y="2541727"/>
            <a:ext cx="2227" cy="1106995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5603331" y="2100829"/>
            <a:ext cx="3886" cy="1565874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6027686" y="2104205"/>
            <a:ext cx="0" cy="1533810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979" y="349256"/>
            <a:ext cx="747045" cy="74704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724365" y="45654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481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5" grpId="1"/>
      <p:bldP spid="46" grpId="0"/>
      <p:bldP spid="46" grpId="1"/>
      <p:bldP spid="48" grpId="0"/>
      <p:bldP spid="48" grpId="1"/>
      <p:bldP spid="49" grpId="0"/>
      <p:bldP spid="49" grpId="1"/>
      <p:bldP spid="50" grpId="0"/>
      <p:bldP spid="5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552254" y="4983391"/>
            <a:ext cx="8193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the correct word to complete the sentence.</a:t>
            </a:r>
          </a:p>
          <a:p>
            <a:r>
              <a:rPr lang="en-GB" sz="2400" dirty="0"/>
              <a:t>Between 1975 and 2015 the population </a:t>
            </a:r>
            <a:r>
              <a:rPr lang="en-GB" sz="2400" dirty="0">
                <a:solidFill>
                  <a:schemeClr val="accent1"/>
                </a:solidFill>
              </a:rPr>
              <a:t>decreased/increased</a:t>
            </a:r>
            <a:r>
              <a:rPr lang="en-GB" sz="2400" dirty="0"/>
              <a:t>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103151"/>
              </p:ext>
            </p:extLst>
          </p:nvPr>
        </p:nvGraphicFramePr>
        <p:xfrm>
          <a:off x="1560516" y="194365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75723" y="3991103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0916" y="3243941"/>
            <a:ext cx="579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7933" y="2522235"/>
            <a:ext cx="5180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40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78755" y="1792771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60</a:t>
            </a: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1690274" y="2834763"/>
            <a:ext cx="566686" cy="163250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288245" y="4316085"/>
            <a:ext cx="395205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Year</a:t>
            </a:r>
          </a:p>
        </p:txBody>
      </p:sp>
      <p:sp>
        <p:nvSpPr>
          <p:cNvPr id="10" name="TextBox 9"/>
          <p:cNvSpPr txBox="1"/>
          <p:nvPr/>
        </p:nvSpPr>
        <p:spPr>
          <a:xfrm rot="16200000">
            <a:off x="-1002312" y="1905129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Population (in thousands)</a:t>
            </a:r>
          </a:p>
        </p:txBody>
      </p:sp>
      <p:sp>
        <p:nvSpPr>
          <p:cNvPr id="11" name="TextBox 10"/>
          <p:cNvSpPr txBox="1"/>
          <p:nvPr/>
        </p:nvSpPr>
        <p:spPr>
          <a:xfrm rot="18420000">
            <a:off x="1300856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1975</a:t>
            </a:r>
          </a:p>
        </p:txBody>
      </p:sp>
      <p:sp>
        <p:nvSpPr>
          <p:cNvPr id="12" name="TextBox 11"/>
          <p:cNvSpPr txBox="1"/>
          <p:nvPr/>
        </p:nvSpPr>
        <p:spPr>
          <a:xfrm rot="18420000">
            <a:off x="2230753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1985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78755" y="1063307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80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58067" y="333843"/>
            <a:ext cx="6679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100</a:t>
            </a:r>
          </a:p>
        </p:txBody>
      </p:sp>
      <p:sp>
        <p:nvSpPr>
          <p:cNvPr id="15" name="TextBox 14"/>
          <p:cNvSpPr txBox="1"/>
          <p:nvPr/>
        </p:nvSpPr>
        <p:spPr>
          <a:xfrm rot="18420000">
            <a:off x="3565438" y="4550403"/>
            <a:ext cx="92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1995</a:t>
            </a:r>
          </a:p>
        </p:txBody>
      </p:sp>
      <p:sp>
        <p:nvSpPr>
          <p:cNvPr id="16" name="TextBox 15"/>
          <p:cNvSpPr txBox="1"/>
          <p:nvPr/>
        </p:nvSpPr>
        <p:spPr>
          <a:xfrm rot="18420000">
            <a:off x="5885986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2015</a:t>
            </a:r>
          </a:p>
        </p:txBody>
      </p:sp>
      <p:sp>
        <p:nvSpPr>
          <p:cNvPr id="17" name="Plus 16"/>
          <p:cNvSpPr/>
          <p:nvPr/>
        </p:nvSpPr>
        <p:spPr>
          <a:xfrm>
            <a:off x="1676904" y="289599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KG Primary Penmanship" panose="02000506000000020003" pitchFamily="2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 rot="18420000">
            <a:off x="4529915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2005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47621" y="3616431"/>
            <a:ext cx="5783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8755" y="2886967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78755" y="2157503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78755" y="1428039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70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78755" y="698575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90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747302" y="101122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Population change</a:t>
            </a:r>
          </a:p>
        </p:txBody>
      </p:sp>
      <p:sp>
        <p:nvSpPr>
          <p:cNvPr id="25" name="TextBox 24"/>
          <p:cNvSpPr txBox="1"/>
          <p:nvPr/>
        </p:nvSpPr>
        <p:spPr>
          <a:xfrm rot="18420000">
            <a:off x="1676079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1980</a:t>
            </a:r>
          </a:p>
        </p:txBody>
      </p:sp>
      <p:sp>
        <p:nvSpPr>
          <p:cNvPr id="26" name="TextBox 25"/>
          <p:cNvSpPr txBox="1"/>
          <p:nvPr/>
        </p:nvSpPr>
        <p:spPr>
          <a:xfrm rot="18420000">
            <a:off x="3010764" y="4550403"/>
            <a:ext cx="92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1990</a:t>
            </a:r>
          </a:p>
        </p:txBody>
      </p:sp>
      <p:sp>
        <p:nvSpPr>
          <p:cNvPr id="27" name="TextBox 26"/>
          <p:cNvSpPr txBox="1"/>
          <p:nvPr/>
        </p:nvSpPr>
        <p:spPr>
          <a:xfrm rot="18420000">
            <a:off x="5279424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2010</a:t>
            </a:r>
          </a:p>
        </p:txBody>
      </p:sp>
      <p:sp>
        <p:nvSpPr>
          <p:cNvPr id="28" name="TextBox 27"/>
          <p:cNvSpPr txBox="1"/>
          <p:nvPr/>
        </p:nvSpPr>
        <p:spPr>
          <a:xfrm rot="18420000">
            <a:off x="3975241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2000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256960" y="2488598"/>
            <a:ext cx="573312" cy="347535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822381" y="2292295"/>
            <a:ext cx="586540" cy="185494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411538" y="1763160"/>
            <a:ext cx="622368" cy="53050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084745" y="1734068"/>
            <a:ext cx="532996" cy="296138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40" idx="0"/>
            <a:endCxn id="41" idx="2"/>
          </p:cNvCxnSpPr>
          <p:nvPr/>
        </p:nvCxnSpPr>
        <p:spPr>
          <a:xfrm>
            <a:off x="4716173" y="2061611"/>
            <a:ext cx="437259" cy="157176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41" idx="0"/>
          </p:cNvCxnSpPr>
          <p:nvPr/>
        </p:nvCxnSpPr>
        <p:spPr>
          <a:xfrm flipV="1">
            <a:off x="5288245" y="1989615"/>
            <a:ext cx="476899" cy="22917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794150" y="1359015"/>
            <a:ext cx="573496" cy="605241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lus 35"/>
          <p:cNvSpPr/>
          <p:nvPr/>
        </p:nvSpPr>
        <p:spPr>
          <a:xfrm>
            <a:off x="2247845" y="2704131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7" name="Plus 36"/>
          <p:cNvSpPr/>
          <p:nvPr/>
        </p:nvSpPr>
        <p:spPr>
          <a:xfrm>
            <a:off x="2813379" y="237006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8" name="Plus 37"/>
          <p:cNvSpPr/>
          <p:nvPr/>
        </p:nvSpPr>
        <p:spPr>
          <a:xfrm>
            <a:off x="3398213" y="215639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9" name="Plus 38"/>
          <p:cNvSpPr/>
          <p:nvPr/>
        </p:nvSpPr>
        <p:spPr>
          <a:xfrm>
            <a:off x="3973592" y="1647226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0" name="Plus 39"/>
          <p:cNvSpPr/>
          <p:nvPr/>
        </p:nvSpPr>
        <p:spPr>
          <a:xfrm>
            <a:off x="4557044" y="1969888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1" name="Plus 40"/>
          <p:cNvSpPr/>
          <p:nvPr/>
        </p:nvSpPr>
        <p:spPr>
          <a:xfrm>
            <a:off x="5129116" y="212706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2" name="Plus 41"/>
          <p:cNvSpPr/>
          <p:nvPr/>
        </p:nvSpPr>
        <p:spPr>
          <a:xfrm>
            <a:off x="5702428" y="186668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3" name="Plus 42"/>
          <p:cNvSpPr/>
          <p:nvPr/>
        </p:nvSpPr>
        <p:spPr>
          <a:xfrm>
            <a:off x="6292308" y="1271226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87184" y="434266"/>
            <a:ext cx="722205" cy="362502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6253564" y="2085972"/>
            <a:ext cx="761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367646" y="2085972"/>
            <a:ext cx="2325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40,000</a:t>
            </a:r>
          </a:p>
        </p:txBody>
      </p:sp>
      <p:cxnSp>
        <p:nvCxnSpPr>
          <p:cNvPr id="49" name="Straight Connector 48"/>
          <p:cNvCxnSpPr/>
          <p:nvPr/>
        </p:nvCxnSpPr>
        <p:spPr>
          <a:xfrm>
            <a:off x="5613061" y="5586008"/>
            <a:ext cx="129199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3394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44" grpId="0" animBg="1"/>
      <p:bldP spid="44" grpId="1" animBg="1"/>
      <p:bldP spid="45" grpId="0"/>
      <p:bldP spid="45" grpId="1"/>
      <p:bldP spid="46" grpId="0"/>
      <p:bldP spid="46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460532" y="5075240"/>
            <a:ext cx="8193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Choose the correct word to complete the sentence.</a:t>
            </a:r>
          </a:p>
          <a:p>
            <a:r>
              <a:rPr lang="en-GB" sz="2400" dirty="0"/>
              <a:t>Between 1995 and 2005 the population </a:t>
            </a:r>
            <a:r>
              <a:rPr lang="en-GB" sz="2400" dirty="0">
                <a:solidFill>
                  <a:schemeClr val="accent1"/>
                </a:solidFill>
              </a:rPr>
              <a:t>decreased/increased</a:t>
            </a:r>
            <a:r>
              <a:rPr lang="en-GB" sz="2400" dirty="0"/>
              <a:t>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103151"/>
              </p:ext>
            </p:extLst>
          </p:nvPr>
        </p:nvGraphicFramePr>
        <p:xfrm>
          <a:off x="1560516" y="194365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 flipV="1">
            <a:off x="1690274" y="2834763"/>
            <a:ext cx="566686" cy="163250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 rot="16200000">
            <a:off x="-1002312" y="1905129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Population (in thousands)</a:t>
            </a:r>
          </a:p>
        </p:txBody>
      </p:sp>
      <p:sp>
        <p:nvSpPr>
          <p:cNvPr id="17" name="Plus 16"/>
          <p:cNvSpPr/>
          <p:nvPr/>
        </p:nvSpPr>
        <p:spPr>
          <a:xfrm>
            <a:off x="1676904" y="289599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47302" y="101122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Population change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256960" y="2488598"/>
            <a:ext cx="573312" cy="347535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822381" y="2292295"/>
            <a:ext cx="586540" cy="185494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411538" y="1763160"/>
            <a:ext cx="622368" cy="53050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084745" y="1734068"/>
            <a:ext cx="532996" cy="296138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40" idx="0"/>
            <a:endCxn id="41" idx="2"/>
          </p:cNvCxnSpPr>
          <p:nvPr/>
        </p:nvCxnSpPr>
        <p:spPr>
          <a:xfrm>
            <a:off x="4716173" y="2061611"/>
            <a:ext cx="437259" cy="157176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41" idx="0"/>
          </p:cNvCxnSpPr>
          <p:nvPr/>
        </p:nvCxnSpPr>
        <p:spPr>
          <a:xfrm flipV="1">
            <a:off x="5288245" y="1989615"/>
            <a:ext cx="476899" cy="22917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794150" y="1359015"/>
            <a:ext cx="573496" cy="605241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lus 37"/>
          <p:cNvSpPr/>
          <p:nvPr/>
        </p:nvSpPr>
        <p:spPr>
          <a:xfrm>
            <a:off x="3398213" y="215639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9" name="Plus 38"/>
          <p:cNvSpPr/>
          <p:nvPr/>
        </p:nvSpPr>
        <p:spPr>
          <a:xfrm>
            <a:off x="3973592" y="1647226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0" name="Plus 39"/>
          <p:cNvSpPr/>
          <p:nvPr/>
        </p:nvSpPr>
        <p:spPr>
          <a:xfrm>
            <a:off x="4557044" y="1969888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1" name="Plus 40"/>
          <p:cNvSpPr/>
          <p:nvPr/>
        </p:nvSpPr>
        <p:spPr>
          <a:xfrm>
            <a:off x="5129116" y="212706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2" name="Plus 41"/>
          <p:cNvSpPr/>
          <p:nvPr/>
        </p:nvSpPr>
        <p:spPr>
          <a:xfrm>
            <a:off x="5702428" y="186668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3" name="Plus 42"/>
          <p:cNvSpPr/>
          <p:nvPr/>
        </p:nvSpPr>
        <p:spPr>
          <a:xfrm>
            <a:off x="6292308" y="1271226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6817641" y="5673985"/>
            <a:ext cx="1291994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/>
          <p:cNvSpPr/>
          <p:nvPr/>
        </p:nvSpPr>
        <p:spPr>
          <a:xfrm>
            <a:off x="3900726" y="1553335"/>
            <a:ext cx="355392" cy="361147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046788" y="2049968"/>
            <a:ext cx="355392" cy="361147"/>
          </a:xfrm>
          <a:prstGeom prst="ellipse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451504" y="2743014"/>
                <a:ext cx="2772000" cy="52322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1995</a:t>
                </a:r>
                <a:r>
                  <a:rPr lang="en-GB" sz="2400" dirty="0">
                    <a:latin typeface="KG Primary Penmanship" panose="02000506000000020003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 err="1"/>
                  <a:t>Approx</a:t>
                </a:r>
                <a:r>
                  <a:rPr lang="en-GB" sz="2800" dirty="0"/>
                  <a:t> 68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1504" y="2743014"/>
                <a:ext cx="2772000" cy="523220"/>
              </a:xfrm>
              <a:prstGeom prst="rect">
                <a:avLst/>
              </a:prstGeom>
              <a:blipFill>
                <a:blip r:embed="rId5"/>
                <a:stretch>
                  <a:fillRect l="-3913" t="-8791" r="-3261" b="-27473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451504" y="3344136"/>
                <a:ext cx="2772000" cy="523220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2005</a:t>
                </a:r>
                <a:r>
                  <a:rPr lang="en-GB" sz="2400" dirty="0">
                    <a:latin typeface="KG Primary Penmanship" panose="02000506000000020003" pitchFamily="2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KG Primary Penmanship" panose="02000506000000020003" pitchFamily="2" charset="0"/>
                  </a:rPr>
                  <a:t> </a:t>
                </a:r>
                <a:r>
                  <a:rPr lang="en-GB" sz="2800" dirty="0" err="1"/>
                  <a:t>Approx</a:t>
                </a:r>
                <a:r>
                  <a:rPr lang="en-GB" sz="2800" dirty="0"/>
                  <a:t> 55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1504" y="3344136"/>
                <a:ext cx="2772000" cy="523220"/>
              </a:xfrm>
              <a:prstGeom prst="rect">
                <a:avLst/>
              </a:prstGeom>
              <a:blipFill>
                <a:blip r:embed="rId6"/>
                <a:stretch>
                  <a:fillRect l="-3913" t="-8889" r="-3261" b="-28889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5" name="Straight Arrow Connector 54"/>
          <p:cNvCxnSpPr/>
          <p:nvPr/>
        </p:nvCxnSpPr>
        <p:spPr>
          <a:xfrm>
            <a:off x="4075541" y="2010423"/>
            <a:ext cx="1129735" cy="55955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71371" y="497631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6609073" y="120536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275723" y="3991103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040916" y="3243941"/>
            <a:ext cx="579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107933" y="2522235"/>
            <a:ext cx="5180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40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078755" y="1792771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60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5288245" y="4316085"/>
            <a:ext cx="395205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Year</a:t>
            </a:r>
          </a:p>
        </p:txBody>
      </p:sp>
      <p:sp>
        <p:nvSpPr>
          <p:cNvPr id="64" name="TextBox 63"/>
          <p:cNvSpPr txBox="1"/>
          <p:nvPr/>
        </p:nvSpPr>
        <p:spPr>
          <a:xfrm rot="18420000">
            <a:off x="1300856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1975</a:t>
            </a:r>
          </a:p>
        </p:txBody>
      </p:sp>
      <p:sp>
        <p:nvSpPr>
          <p:cNvPr id="65" name="TextBox 64"/>
          <p:cNvSpPr txBox="1"/>
          <p:nvPr/>
        </p:nvSpPr>
        <p:spPr>
          <a:xfrm rot="18420000">
            <a:off x="2230753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1985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078755" y="1063307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80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958067" y="333843"/>
            <a:ext cx="6679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100</a:t>
            </a:r>
          </a:p>
        </p:txBody>
      </p:sp>
      <p:sp>
        <p:nvSpPr>
          <p:cNvPr id="68" name="TextBox 67"/>
          <p:cNvSpPr txBox="1"/>
          <p:nvPr/>
        </p:nvSpPr>
        <p:spPr>
          <a:xfrm rot="18420000">
            <a:off x="3565438" y="4550403"/>
            <a:ext cx="92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1995</a:t>
            </a:r>
          </a:p>
        </p:txBody>
      </p:sp>
      <p:sp>
        <p:nvSpPr>
          <p:cNvPr id="69" name="TextBox 68"/>
          <p:cNvSpPr txBox="1"/>
          <p:nvPr/>
        </p:nvSpPr>
        <p:spPr>
          <a:xfrm rot="18420000">
            <a:off x="5885986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2015</a:t>
            </a:r>
          </a:p>
        </p:txBody>
      </p:sp>
      <p:sp>
        <p:nvSpPr>
          <p:cNvPr id="70" name="Plus 69"/>
          <p:cNvSpPr/>
          <p:nvPr/>
        </p:nvSpPr>
        <p:spPr>
          <a:xfrm>
            <a:off x="1676904" y="289599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KG Primary Penmanship" panose="02000506000000020003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 rot="18420000">
            <a:off x="4529915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2005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47621" y="3616431"/>
            <a:ext cx="5783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078755" y="2886967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078755" y="2157503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078755" y="1428039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70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078755" y="698575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90</a:t>
            </a:r>
          </a:p>
        </p:txBody>
      </p:sp>
      <p:sp>
        <p:nvSpPr>
          <p:cNvPr id="77" name="TextBox 76"/>
          <p:cNvSpPr txBox="1"/>
          <p:nvPr/>
        </p:nvSpPr>
        <p:spPr>
          <a:xfrm rot="18420000">
            <a:off x="1676079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1980</a:t>
            </a:r>
          </a:p>
        </p:txBody>
      </p:sp>
      <p:sp>
        <p:nvSpPr>
          <p:cNvPr id="78" name="TextBox 77"/>
          <p:cNvSpPr txBox="1"/>
          <p:nvPr/>
        </p:nvSpPr>
        <p:spPr>
          <a:xfrm rot="18420000">
            <a:off x="3010764" y="4550403"/>
            <a:ext cx="92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1990</a:t>
            </a:r>
          </a:p>
        </p:txBody>
      </p:sp>
      <p:sp>
        <p:nvSpPr>
          <p:cNvPr id="79" name="TextBox 78"/>
          <p:cNvSpPr txBox="1"/>
          <p:nvPr/>
        </p:nvSpPr>
        <p:spPr>
          <a:xfrm rot="18420000">
            <a:off x="5279424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2010</a:t>
            </a:r>
          </a:p>
        </p:txBody>
      </p:sp>
      <p:sp>
        <p:nvSpPr>
          <p:cNvPr id="80" name="TextBox 79"/>
          <p:cNvSpPr txBox="1"/>
          <p:nvPr/>
        </p:nvSpPr>
        <p:spPr>
          <a:xfrm rot="18420000">
            <a:off x="3975241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2000</a:t>
            </a:r>
          </a:p>
        </p:txBody>
      </p:sp>
      <p:sp>
        <p:nvSpPr>
          <p:cNvPr id="81" name="Plus 80"/>
          <p:cNvSpPr/>
          <p:nvPr/>
        </p:nvSpPr>
        <p:spPr>
          <a:xfrm>
            <a:off x="2247845" y="2704131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2" name="Plus 81"/>
          <p:cNvSpPr/>
          <p:nvPr/>
        </p:nvSpPr>
        <p:spPr>
          <a:xfrm>
            <a:off x="2813379" y="237006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8749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615816" y="5178367"/>
            <a:ext cx="819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Estimate the population in 2012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103151"/>
              </p:ext>
            </p:extLst>
          </p:nvPr>
        </p:nvGraphicFramePr>
        <p:xfrm>
          <a:off x="1560516" y="194365"/>
          <a:ext cx="5327109" cy="4255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396354396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51043785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8782479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706256931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810998029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7086378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4232756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9722229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147973692"/>
                    </a:ext>
                  </a:extLst>
                </a:gridCol>
                <a:gridCol w="302549">
                  <a:extLst>
                    <a:ext uri="{9D8B030D-6E8A-4147-A177-3AD203B41FA5}">
                      <a16:colId xmlns:a16="http://schemas.microsoft.com/office/drawing/2014/main" val="284787243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534963452"/>
                    </a:ext>
                  </a:extLst>
                </a:gridCol>
              </a:tblGrid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0607756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076680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6797845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479110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b="1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6398653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38477302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1299981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9904410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680717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19775068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" dirty="0"/>
                    </a:p>
                  </a:txBody>
                  <a:tcPr anchor="ctr">
                    <a:lnL w="635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350014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>
                        <a:latin typeface="Bariol Regular" panose="02000506040000020003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" dirty="0"/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6791702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 flipV="1">
            <a:off x="1690274" y="2834763"/>
            <a:ext cx="566686" cy="163250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 rot="16200000">
            <a:off x="-1002312" y="1905129"/>
            <a:ext cx="374343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Population (in thousands)</a:t>
            </a:r>
          </a:p>
        </p:txBody>
      </p:sp>
      <p:sp>
        <p:nvSpPr>
          <p:cNvPr id="17" name="Plus 16"/>
          <p:cNvSpPr/>
          <p:nvPr/>
        </p:nvSpPr>
        <p:spPr>
          <a:xfrm>
            <a:off x="1676904" y="289599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47302" y="101122"/>
            <a:ext cx="46022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u="sng" dirty="0"/>
              <a:t>Population change</a:t>
            </a:r>
          </a:p>
        </p:txBody>
      </p:sp>
      <p:cxnSp>
        <p:nvCxnSpPr>
          <p:cNvPr id="29" name="Straight Connector 28"/>
          <p:cNvCxnSpPr/>
          <p:nvPr/>
        </p:nvCxnSpPr>
        <p:spPr>
          <a:xfrm flipV="1">
            <a:off x="2256960" y="2488598"/>
            <a:ext cx="573312" cy="347535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822381" y="2292295"/>
            <a:ext cx="586540" cy="185494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411538" y="1763160"/>
            <a:ext cx="622368" cy="530507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084745" y="1734068"/>
            <a:ext cx="532996" cy="296138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40" idx="0"/>
            <a:endCxn id="41" idx="2"/>
          </p:cNvCxnSpPr>
          <p:nvPr/>
        </p:nvCxnSpPr>
        <p:spPr>
          <a:xfrm>
            <a:off x="4716173" y="2061611"/>
            <a:ext cx="437259" cy="157176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41" idx="0"/>
          </p:cNvCxnSpPr>
          <p:nvPr/>
        </p:nvCxnSpPr>
        <p:spPr>
          <a:xfrm flipV="1">
            <a:off x="5288245" y="1989615"/>
            <a:ext cx="476899" cy="229172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5794150" y="1359015"/>
            <a:ext cx="573496" cy="605241"/>
          </a:xfrm>
          <a:prstGeom prst="line">
            <a:avLst/>
          </a:prstGeom>
          <a:ln w="28575">
            <a:solidFill>
              <a:schemeClr val="accent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lus 37"/>
          <p:cNvSpPr/>
          <p:nvPr/>
        </p:nvSpPr>
        <p:spPr>
          <a:xfrm>
            <a:off x="3398213" y="2156393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39" name="Plus 38"/>
          <p:cNvSpPr/>
          <p:nvPr/>
        </p:nvSpPr>
        <p:spPr>
          <a:xfrm>
            <a:off x="3973592" y="1647226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0" name="Plus 39"/>
          <p:cNvSpPr/>
          <p:nvPr/>
        </p:nvSpPr>
        <p:spPr>
          <a:xfrm>
            <a:off x="4557044" y="1969888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1" name="Plus 40"/>
          <p:cNvSpPr/>
          <p:nvPr/>
        </p:nvSpPr>
        <p:spPr>
          <a:xfrm>
            <a:off x="5129116" y="212706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2" name="Plus 41"/>
          <p:cNvSpPr/>
          <p:nvPr/>
        </p:nvSpPr>
        <p:spPr>
          <a:xfrm>
            <a:off x="5702428" y="186668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43" name="Plus 42"/>
          <p:cNvSpPr/>
          <p:nvPr/>
        </p:nvSpPr>
        <p:spPr>
          <a:xfrm>
            <a:off x="6292308" y="1271226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3669" y="750235"/>
            <a:ext cx="747045" cy="747045"/>
          </a:xfrm>
          <a:prstGeom prst="rect">
            <a:avLst/>
          </a:prstGeom>
        </p:spPr>
      </p:pic>
      <p:sp>
        <p:nvSpPr>
          <p:cNvPr id="57" name="TextBox 56"/>
          <p:cNvSpPr txBox="1"/>
          <p:nvPr/>
        </p:nvSpPr>
        <p:spPr>
          <a:xfrm>
            <a:off x="6513690" y="14546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58" name="Straight Connector 57"/>
          <p:cNvCxnSpPr/>
          <p:nvPr/>
        </p:nvCxnSpPr>
        <p:spPr>
          <a:xfrm flipV="1">
            <a:off x="6056020" y="1734068"/>
            <a:ext cx="0" cy="2481015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1789306" y="1648356"/>
            <a:ext cx="4287832" cy="5477"/>
          </a:xfrm>
          <a:prstGeom prst="line">
            <a:avLst/>
          </a:prstGeom>
          <a:ln w="28575">
            <a:solidFill>
              <a:schemeClr val="accent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418141" y="5178367"/>
            <a:ext cx="1712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70,000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275723" y="3991103"/>
            <a:ext cx="36456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040916" y="3243941"/>
            <a:ext cx="579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20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107933" y="2522235"/>
            <a:ext cx="51804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40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078755" y="1792771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60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288245" y="4316085"/>
            <a:ext cx="395205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/>
              <a:t>Year</a:t>
            </a:r>
          </a:p>
        </p:txBody>
      </p:sp>
      <p:sp>
        <p:nvSpPr>
          <p:cNvPr id="62" name="TextBox 61"/>
          <p:cNvSpPr txBox="1"/>
          <p:nvPr/>
        </p:nvSpPr>
        <p:spPr>
          <a:xfrm rot="18420000">
            <a:off x="1300856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1975</a:t>
            </a:r>
          </a:p>
        </p:txBody>
      </p:sp>
      <p:sp>
        <p:nvSpPr>
          <p:cNvPr id="63" name="TextBox 62"/>
          <p:cNvSpPr txBox="1"/>
          <p:nvPr/>
        </p:nvSpPr>
        <p:spPr>
          <a:xfrm rot="18420000">
            <a:off x="2230753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1985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078755" y="1063307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80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958067" y="333843"/>
            <a:ext cx="6679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100</a:t>
            </a:r>
          </a:p>
        </p:txBody>
      </p:sp>
      <p:sp>
        <p:nvSpPr>
          <p:cNvPr id="66" name="TextBox 65"/>
          <p:cNvSpPr txBox="1"/>
          <p:nvPr/>
        </p:nvSpPr>
        <p:spPr>
          <a:xfrm rot="18420000">
            <a:off x="3565438" y="4550403"/>
            <a:ext cx="92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1995</a:t>
            </a:r>
          </a:p>
        </p:txBody>
      </p:sp>
      <p:sp>
        <p:nvSpPr>
          <p:cNvPr id="67" name="TextBox 66"/>
          <p:cNvSpPr txBox="1"/>
          <p:nvPr/>
        </p:nvSpPr>
        <p:spPr>
          <a:xfrm rot="18420000">
            <a:off x="5885986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2015</a:t>
            </a:r>
          </a:p>
        </p:txBody>
      </p:sp>
      <p:sp>
        <p:nvSpPr>
          <p:cNvPr id="68" name="Plus 67"/>
          <p:cNvSpPr/>
          <p:nvPr/>
        </p:nvSpPr>
        <p:spPr>
          <a:xfrm>
            <a:off x="1676904" y="2895992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latin typeface="KG Primary Penmanship" panose="02000506000000020003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 rot="18420000">
            <a:off x="4529915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2005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047621" y="3616431"/>
            <a:ext cx="5783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10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078755" y="2886967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30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078755" y="2157503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50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078755" y="1428039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70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078755" y="698575"/>
            <a:ext cx="54722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/>
              <a:t>90</a:t>
            </a:r>
          </a:p>
        </p:txBody>
      </p:sp>
      <p:sp>
        <p:nvSpPr>
          <p:cNvPr id="75" name="TextBox 74"/>
          <p:cNvSpPr txBox="1"/>
          <p:nvPr/>
        </p:nvSpPr>
        <p:spPr>
          <a:xfrm rot="18420000">
            <a:off x="1676079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1980</a:t>
            </a:r>
          </a:p>
        </p:txBody>
      </p:sp>
      <p:sp>
        <p:nvSpPr>
          <p:cNvPr id="76" name="TextBox 75"/>
          <p:cNvSpPr txBox="1"/>
          <p:nvPr/>
        </p:nvSpPr>
        <p:spPr>
          <a:xfrm rot="18420000">
            <a:off x="3010764" y="4550403"/>
            <a:ext cx="9222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1990</a:t>
            </a:r>
          </a:p>
        </p:txBody>
      </p:sp>
      <p:sp>
        <p:nvSpPr>
          <p:cNvPr id="77" name="TextBox 76"/>
          <p:cNvSpPr txBox="1"/>
          <p:nvPr/>
        </p:nvSpPr>
        <p:spPr>
          <a:xfrm rot="18420000">
            <a:off x="5279424" y="4550402"/>
            <a:ext cx="9222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2010</a:t>
            </a:r>
          </a:p>
        </p:txBody>
      </p:sp>
      <p:sp>
        <p:nvSpPr>
          <p:cNvPr id="78" name="TextBox 77"/>
          <p:cNvSpPr txBox="1"/>
          <p:nvPr/>
        </p:nvSpPr>
        <p:spPr>
          <a:xfrm rot="18420000">
            <a:off x="3975241" y="4655966"/>
            <a:ext cx="11333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/>
              <a:t>2000</a:t>
            </a:r>
          </a:p>
        </p:txBody>
      </p:sp>
      <p:sp>
        <p:nvSpPr>
          <p:cNvPr id="79" name="Plus 78"/>
          <p:cNvSpPr/>
          <p:nvPr/>
        </p:nvSpPr>
        <p:spPr>
          <a:xfrm>
            <a:off x="2247845" y="2704131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  <p:sp>
        <p:nvSpPr>
          <p:cNvPr id="80" name="Plus 79"/>
          <p:cNvSpPr/>
          <p:nvPr/>
        </p:nvSpPr>
        <p:spPr>
          <a:xfrm>
            <a:off x="2813379" y="2370064"/>
            <a:ext cx="183445" cy="183445"/>
          </a:xfrm>
          <a:prstGeom prst="mathPlus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500">
              <a:latin typeface="KG Primary Penmanship" panose="02000506000000020003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7361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445" y="602673"/>
            <a:ext cx="6556664" cy="543444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309755" y="602673"/>
            <a:ext cx="2192481" cy="543444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3919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2445" y="602673"/>
            <a:ext cx="6556664" cy="5434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09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264" y="727364"/>
            <a:ext cx="6452754" cy="5257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13664" y="727364"/>
            <a:ext cx="2400300" cy="34601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6045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0264" y="727364"/>
            <a:ext cx="6452754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48624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5.5|5.3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14.1|23.9|1|4.4|4.8|3.1|14.3|5.2|4|1.6|10.1|2.2|8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2.9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3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11.1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1.3|3.6|6.1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9.5|0.6|1.5|1.3|5.9|1.2|5|2.9|7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3.5|5.1|6.7|6.2|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1.8|3.2|5.8|1.9|2.2|14|0.8|6.2|1.8|13.3|2.7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|7|2.1|10.4|0.7|24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2.1|4.1|6.1|1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6.7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F7D1C7-4D4D-4D16-A30A-2F0F8DCAF5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5294</TotalTime>
  <Words>637</Words>
  <Application>Microsoft Office PowerPoint</Application>
  <PresentationFormat>On-screen Show (4:3)</PresentationFormat>
  <Paragraphs>297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1" baseType="lpstr">
      <vt:lpstr>Arial</vt:lpstr>
      <vt:lpstr>Bariol Regular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248</cp:revision>
  <dcterms:created xsi:type="dcterms:W3CDTF">2019-07-05T11:02:13Z</dcterms:created>
  <dcterms:modified xsi:type="dcterms:W3CDTF">2021-02-28T14:08:25Z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