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2" r:id="rId3"/>
    <p:sldId id="282" r:id="rId4"/>
    <p:sldId id="283" r:id="rId5"/>
    <p:sldId id="273" r:id="rId6"/>
    <p:sldId id="274" r:id="rId7"/>
    <p:sldId id="275" r:id="rId8"/>
    <p:sldId id="276" r:id="rId9"/>
    <p:sldId id="284" r:id="rId10"/>
    <p:sldId id="277" r:id="rId11"/>
    <p:sldId id="278" r:id="rId12"/>
    <p:sldId id="279" r:id="rId13"/>
    <p:sldId id="280" r:id="rId14"/>
    <p:sldId id="281"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3CCDD8-0A40-0952-3A50-69BE312EFAD4}" v="31" dt="2020-06-25T18:29:14.13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559" autoAdjust="0"/>
  </p:normalViewPr>
  <p:slideViewPr>
    <p:cSldViewPr>
      <p:cViewPr varScale="1">
        <p:scale>
          <a:sx n="62" d="100"/>
          <a:sy n="62" d="100"/>
        </p:scale>
        <p:origin x="312"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E5FD380-120C-48D2-B495-7AC20B34A67A}" type="datetimeFigureOut">
              <a:rPr lang="en-GB" smtClean="0"/>
              <a:pPr/>
              <a:t>03/07/2020</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43A8E6B-872C-4175-8161-5C2DAC7F867E}"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3A8E6B-872C-4175-8161-5C2DAC7F867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3A8E6B-872C-4175-8161-5C2DAC7F867E}"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E5FD380-120C-48D2-B495-7AC20B34A67A}" type="datetimeFigureOut">
              <a:rPr lang="en-GB" smtClean="0"/>
              <a:pPr/>
              <a:t>03/07/2020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3A8E6B-872C-4175-8161-5C2DAC7F867E}"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E5FD380-120C-48D2-B495-7AC20B34A67A}" type="datetimeFigureOut">
              <a:rPr lang="en-GB" smtClean="0"/>
              <a:pPr/>
              <a:t>03/07/2020</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43A8E6B-872C-4175-8161-5C2DAC7F867E}"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E5FD380-120C-48D2-B495-7AC20B34A67A}" type="datetimeFigureOut">
              <a:rPr lang="en-GB" smtClean="0"/>
              <a:pPr/>
              <a:t>03/07/2020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3A8E6B-872C-4175-8161-5C2DAC7F867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E5FD380-120C-48D2-B495-7AC20B34A67A}" type="datetimeFigureOut">
              <a:rPr lang="en-GB" smtClean="0"/>
              <a:pPr/>
              <a:t>03/07/2020</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43A8E6B-872C-4175-8161-5C2DAC7F867E}"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Famous scientists</a:t>
            </a:r>
          </a:p>
        </p:txBody>
      </p:sp>
      <p:sp>
        <p:nvSpPr>
          <p:cNvPr id="3" name="Subtitle 2"/>
          <p:cNvSpPr>
            <a:spLocks noGrp="1"/>
          </p:cNvSpPr>
          <p:nvPr>
            <p:ph type="subTitle" idx="1"/>
          </p:nvPr>
        </p:nvSpPr>
        <p:spPr/>
        <p:txBody>
          <a:bodyPr>
            <a:normAutofit fontScale="92500"/>
          </a:bodyPr>
          <a:lstStyle/>
          <a:p>
            <a:r>
              <a:rPr lang="en-GB" dirty="0" err="1"/>
              <a:t>Santorio</a:t>
            </a:r>
            <a:r>
              <a:rPr lang="en-GB" dirty="0"/>
              <a:t> </a:t>
            </a:r>
            <a:r>
              <a:rPr lang="en-GB" dirty="0" err="1"/>
              <a:t>Santorio</a:t>
            </a:r>
            <a:endParaRPr lang="en-GB" dirty="0"/>
          </a:p>
          <a:p>
            <a:r>
              <a:rPr lang="en-GB" dirty="0"/>
              <a:t>(yes, he did have the same first and last name)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We are going to learn about </a:t>
            </a:r>
            <a:r>
              <a:rPr lang="en-GB" dirty="0" err="1"/>
              <a:t>Santorio</a:t>
            </a:r>
            <a:r>
              <a:rPr lang="en-GB" dirty="0"/>
              <a:t> </a:t>
            </a:r>
            <a:r>
              <a:rPr lang="en-GB" dirty="0" err="1"/>
              <a:t>Santorio</a:t>
            </a:r>
            <a:r>
              <a:rPr lang="en-GB" dirty="0"/>
              <a:t> and how he compared people’s pulses with a </a:t>
            </a:r>
            <a:r>
              <a:rPr lang="en-GB" dirty="0" err="1"/>
              <a:t>pulsilogium</a:t>
            </a:r>
            <a:r>
              <a:rPr lang="en-GB" dirty="0"/>
              <a:t>. </a:t>
            </a:r>
          </a:p>
          <a:p>
            <a:endParaRPr lang="en-GB" dirty="0"/>
          </a:p>
          <a:p>
            <a:pPr>
              <a:buNone/>
            </a:pPr>
            <a:r>
              <a:rPr lang="en-GB" dirty="0"/>
              <a:t>We will be making a </a:t>
            </a:r>
            <a:r>
              <a:rPr lang="en-GB" dirty="0" err="1"/>
              <a:t>pulsilogium</a:t>
            </a:r>
            <a:r>
              <a:rPr lang="en-GB" dirty="0"/>
              <a:t>.</a:t>
            </a:r>
          </a:p>
        </p:txBody>
      </p:sp>
      <p:sp>
        <p:nvSpPr>
          <p:cNvPr id="3" name="Title 2"/>
          <p:cNvSpPr>
            <a:spLocks noGrp="1"/>
          </p:cNvSpPr>
          <p:nvPr>
            <p:ph type="title"/>
          </p:nvPr>
        </p:nvSpPr>
        <p:spPr/>
        <p:txBody>
          <a:bodyPr>
            <a:normAutofit fontScale="90000"/>
          </a:bodyPr>
          <a:lstStyle/>
          <a:p>
            <a:r>
              <a:rPr lang="en-GB" dirty="0"/>
              <a:t>THE JOURNEY OF THE PULSE METER </a:t>
            </a:r>
          </a:p>
        </p:txBody>
      </p:sp>
      <p:pic>
        <p:nvPicPr>
          <p:cNvPr id="1026" name="Picture 2" descr="COVID-19 Tips: Oximeters, A Potential Home Tool To Monitor ..."/>
          <p:cNvPicPr>
            <a:picLocks noChangeAspect="1" noChangeArrowheads="1"/>
          </p:cNvPicPr>
          <p:nvPr/>
        </p:nvPicPr>
        <p:blipFill>
          <a:blip r:embed="rId2" cstate="print"/>
          <a:srcRect/>
          <a:stretch>
            <a:fillRect/>
          </a:stretch>
        </p:blipFill>
        <p:spPr bwMode="auto">
          <a:xfrm>
            <a:off x="6156177" y="3870177"/>
            <a:ext cx="2987824" cy="298782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Cloud 3"/>
          <p:cNvSpPr/>
          <p:nvPr/>
        </p:nvSpPr>
        <p:spPr>
          <a:xfrm>
            <a:off x="755576" y="908720"/>
            <a:ext cx="8064896" cy="468052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t>Why is it useful to know someone’s heart rate?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sp>
        <p:nvSpPr>
          <p:cNvPr id="4" name="Cloud 3"/>
          <p:cNvSpPr/>
          <p:nvPr/>
        </p:nvSpPr>
        <p:spPr>
          <a:xfrm>
            <a:off x="755576" y="908720"/>
            <a:ext cx="8064896" cy="468052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200" dirty="0"/>
              <a:t>Heart rate is important because the heart's function is so important. The heart circulates oxygen and nutrient-rich blood throughout the body. When it's not working properly, just about everything is affected. Heart rate is central to this process because the function of the heart is directly related to heart rate.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29698" name="Picture 2"/>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107504" y="885531"/>
            <a:ext cx="9039774" cy="3983629"/>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Before </a:t>
            </a:r>
            <a:r>
              <a:rPr lang="en-GB" dirty="0" err="1"/>
              <a:t>Santorio</a:t>
            </a:r>
            <a:r>
              <a:rPr lang="en-GB" dirty="0"/>
              <a:t>, scientists already knew:</a:t>
            </a:r>
          </a:p>
          <a:p>
            <a:endParaRPr lang="en-GB" dirty="0"/>
          </a:p>
          <a:p>
            <a:pPr lvl="1"/>
            <a:r>
              <a:rPr lang="en-GB" dirty="0"/>
              <a:t>A person has a pulse that can be felt through the skin. </a:t>
            </a:r>
          </a:p>
          <a:p>
            <a:pPr lvl="1"/>
            <a:r>
              <a:rPr lang="en-GB" dirty="0"/>
              <a:t>A patient’s pulse might change when he/she is unwell. </a:t>
            </a:r>
          </a:p>
          <a:p>
            <a:pPr lvl="1"/>
            <a:r>
              <a:rPr lang="en-GB" dirty="0"/>
              <a:t>The ‘period’ of a pendulum (the time it takes to swing) is determined by its length.</a:t>
            </a:r>
          </a:p>
        </p:txBody>
      </p:sp>
      <p:sp>
        <p:nvSpPr>
          <p:cNvPr id="3" name="Title 2"/>
          <p:cNvSpPr>
            <a:spLocks noGrp="1"/>
          </p:cNvSpPr>
          <p:nvPr>
            <p:ph type="title"/>
          </p:nvPr>
        </p:nvSpPr>
        <p:spPr/>
        <p:txBody>
          <a:bodyPr>
            <a:normAutofit fontScale="90000"/>
          </a:bodyPr>
          <a:lstStyle/>
          <a:p>
            <a:r>
              <a:rPr lang="en-GB" dirty="0"/>
              <a:t>WHAT DID PEOPLE ALREADY KNOW?</a:t>
            </a:r>
          </a:p>
        </p:txBody>
      </p:sp>
      <p:pic>
        <p:nvPicPr>
          <p:cNvPr id="30722"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220072" y="4271186"/>
            <a:ext cx="4252079" cy="258681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a:t>That a swinging pendulum has a regular ‘beat’ </a:t>
            </a:r>
          </a:p>
          <a:p>
            <a:r>
              <a:rPr lang="en-GB" dirty="0"/>
              <a:t>The time taken (period) for a pendulum to swing out and back depends upon the length of the string. </a:t>
            </a:r>
          </a:p>
          <a:p>
            <a:pPr lvl="1"/>
            <a:r>
              <a:rPr lang="en-GB" dirty="0"/>
              <a:t>Your turn… How can you make a pendulum swing faster/slower? Hint: try changing the length of the pendulum. Have a go!</a:t>
            </a:r>
          </a:p>
        </p:txBody>
      </p:sp>
      <p:sp>
        <p:nvSpPr>
          <p:cNvPr id="3" name="Title 2"/>
          <p:cNvSpPr>
            <a:spLocks noGrp="1"/>
          </p:cNvSpPr>
          <p:nvPr>
            <p:ph type="title"/>
          </p:nvPr>
        </p:nvSpPr>
        <p:spPr/>
        <p:txBody>
          <a:bodyPr/>
          <a:lstStyle/>
          <a:p>
            <a:r>
              <a:rPr lang="en-GB" dirty="0" err="1"/>
              <a:t>Santorio</a:t>
            </a:r>
            <a:r>
              <a:rPr lang="en-GB" dirty="0"/>
              <a:t> discovered: </a:t>
            </a:r>
          </a:p>
        </p:txBody>
      </p:sp>
      <p:pic>
        <p:nvPicPr>
          <p:cNvPr id="32770"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436096" y="4424092"/>
            <a:ext cx="3707904" cy="2433908"/>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1746" name="Picture 2"/>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10743" y="332656"/>
            <a:ext cx="8978498" cy="504056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7890" name="Picture 2"/>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2190593" y="188640"/>
            <a:ext cx="6849332" cy="612068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pic>
        <p:nvPicPr>
          <p:cNvPr id="33794" name="Picture 2"/>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726273" y="0"/>
            <a:ext cx="8454240" cy="594928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564904"/>
            <a:ext cx="3178696" cy="3442387"/>
          </a:xfrm>
        </p:spPr>
        <p:txBody>
          <a:bodyPr/>
          <a:lstStyle/>
          <a:p>
            <a:r>
              <a:rPr lang="en-GB" dirty="0"/>
              <a:t>You need to choose a scale for your </a:t>
            </a:r>
            <a:r>
              <a:rPr lang="en-GB" dirty="0" err="1"/>
              <a:t>pulsilogium</a:t>
            </a:r>
            <a:r>
              <a:rPr lang="en-GB" dirty="0"/>
              <a:t>. Now you can record the patient’s pulse.</a:t>
            </a:r>
          </a:p>
        </p:txBody>
      </p:sp>
      <p:sp>
        <p:nvSpPr>
          <p:cNvPr id="3" name="Title 2"/>
          <p:cNvSpPr>
            <a:spLocks noGrp="1"/>
          </p:cNvSpPr>
          <p:nvPr>
            <p:ph type="title"/>
          </p:nvPr>
        </p:nvSpPr>
        <p:spPr>
          <a:xfrm>
            <a:off x="457200" y="629816"/>
            <a:ext cx="8229600" cy="1143000"/>
          </a:xfrm>
        </p:spPr>
        <p:txBody>
          <a:bodyPr>
            <a:normAutofit fontScale="90000"/>
          </a:bodyPr>
          <a:lstStyle/>
          <a:p>
            <a:r>
              <a:rPr lang="en-GB" dirty="0" err="1"/>
              <a:t>Santorio’s</a:t>
            </a:r>
            <a:r>
              <a:rPr lang="en-GB" dirty="0"/>
              <a:t> diagrams do not show what scale he used on his beam so we do not know what units he used to ‘measure’ pulse. </a:t>
            </a:r>
          </a:p>
        </p:txBody>
      </p:sp>
      <p:pic>
        <p:nvPicPr>
          <p:cNvPr id="34818"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44208" y="2465512"/>
            <a:ext cx="1512168" cy="43924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a:t>Nowadays we have accurate clocks. Any doctor anywhere can measure a patient’s pulse by counting the beats per minute. </a:t>
            </a:r>
            <a:r>
              <a:rPr lang="en-GB" dirty="0" err="1"/>
              <a:t>Oximeters</a:t>
            </a:r>
            <a:r>
              <a:rPr lang="en-GB" dirty="0"/>
              <a:t> measure the oxygen content of blood without needing to take a blood sample. They are routinely used in hospitals and clinics today for this purpose and to measure pulse. Electrocardiograms (ECG) are used today to detect heart (cardiac) problems. EGGs detect tiny electrical changes on the skin arising from the heart beating. </a:t>
            </a:r>
          </a:p>
        </p:txBody>
      </p:sp>
      <p:sp>
        <p:nvSpPr>
          <p:cNvPr id="3" name="Title 2"/>
          <p:cNvSpPr>
            <a:spLocks noGrp="1"/>
          </p:cNvSpPr>
          <p:nvPr>
            <p:ph type="title"/>
          </p:nvPr>
        </p:nvSpPr>
        <p:spPr/>
        <p:txBody>
          <a:bodyPr>
            <a:normAutofit fontScale="90000"/>
          </a:bodyPr>
          <a:lstStyle/>
          <a:p>
            <a:r>
              <a:rPr lang="en-GB" dirty="0"/>
              <a:t>WHAT DID OTHER SCIENTISTS DO NEXT?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5338936" cy="4525963"/>
          </a:xfrm>
        </p:spPr>
        <p:txBody>
          <a:bodyPr>
            <a:normAutofit lnSpcReduction="10000"/>
          </a:bodyPr>
          <a:lstStyle/>
          <a:p>
            <a:r>
              <a:rPr lang="en-GB" dirty="0"/>
              <a:t>Dr Kat </a:t>
            </a:r>
            <a:r>
              <a:rPr lang="en-GB" dirty="0" err="1"/>
              <a:t>Dibb</a:t>
            </a:r>
            <a:r>
              <a:rPr lang="en-GB" dirty="0"/>
              <a:t> is studying the grooves in heart cells that spread the electrical pulse of a heartbeat. Heart failure can result in loss of these structures. This research could lead to the development of new treatments to prevent dangerous heart rhythms from occurring.</a:t>
            </a:r>
          </a:p>
        </p:txBody>
      </p:sp>
      <p:sp>
        <p:nvSpPr>
          <p:cNvPr id="3" name="Title 2"/>
          <p:cNvSpPr>
            <a:spLocks noGrp="1"/>
          </p:cNvSpPr>
          <p:nvPr>
            <p:ph type="title"/>
          </p:nvPr>
        </p:nvSpPr>
        <p:spPr/>
        <p:txBody>
          <a:bodyPr>
            <a:normAutofit fontScale="90000"/>
          </a:bodyPr>
          <a:lstStyle/>
          <a:p>
            <a:r>
              <a:rPr lang="en-GB" dirty="0"/>
              <a:t>WHAT ARE CURRENT SCIENTISTS DOING?</a:t>
            </a:r>
          </a:p>
        </p:txBody>
      </p:sp>
      <p:pic>
        <p:nvPicPr>
          <p:cNvPr id="35842"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364088" y="3212976"/>
            <a:ext cx="3384376" cy="3260557"/>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0"/>
            <a:ext cx="8229600" cy="1143000"/>
          </a:xfrm>
        </p:spPr>
        <p:txBody>
          <a:bodyPr/>
          <a:lstStyle/>
          <a:p>
            <a:r>
              <a:rPr lang="en-GB" dirty="0"/>
              <a:t>A timeline for measuring pulse</a:t>
            </a:r>
          </a:p>
        </p:txBody>
      </p:sp>
      <p:pic>
        <p:nvPicPr>
          <p:cNvPr id="36866" name="Picture 2"/>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bwMode="auto">
          <a:xfrm>
            <a:off x="1649815" y="794471"/>
            <a:ext cx="7494185" cy="5370833"/>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67</TotalTime>
  <Words>427</Words>
  <Application>Microsoft Office PowerPoint</Application>
  <PresentationFormat>On-screen Show (4:3)</PresentationFormat>
  <Paragraphs>26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Lucida Sans Unicode</vt:lpstr>
      <vt:lpstr>Verdana</vt:lpstr>
      <vt:lpstr>Wingdings 2</vt:lpstr>
      <vt:lpstr>Wingdings 3</vt:lpstr>
      <vt:lpstr>Concourse</vt:lpstr>
      <vt:lpstr>Famous scientists</vt:lpstr>
      <vt:lpstr>THE JOURNEY OF THE PULSE METER </vt:lpstr>
      <vt:lpstr>PowerPoint Presentation</vt:lpstr>
      <vt:lpstr>PowerPoint Presentation</vt:lpstr>
      <vt:lpstr>PowerPoint Presentation</vt:lpstr>
      <vt:lpstr>WHAT DID PEOPLE ALREADY KNOW?</vt:lpstr>
      <vt:lpstr>Santorio discovered: </vt:lpstr>
      <vt:lpstr>PowerPoint Presentation</vt:lpstr>
      <vt:lpstr>PowerPoint Presentation</vt:lpstr>
      <vt:lpstr>PowerPoint Presentation</vt:lpstr>
      <vt:lpstr>Santorio’s diagrams do not show what scale he used on his beam so we do not know what units he used to ‘measure’ pulse. </vt:lpstr>
      <vt:lpstr>WHAT DID OTHER SCIENTISTS DO NEXT?</vt:lpstr>
      <vt:lpstr>WHAT ARE CURRENT SCIENTISTS DOING?</vt:lpstr>
      <vt:lpstr>A timeline for measuring pulse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Famous scientists</dc:title>
  <dc:creator>staffpearce</dc:creator>
  <cp:lastModifiedBy>Liz Walker</cp:lastModifiedBy>
  <cp:revision>18</cp:revision>
  <dcterms:created xsi:type="dcterms:W3CDTF">2020-06-25T14:33:02Z</dcterms:created>
  <dcterms:modified xsi:type="dcterms:W3CDTF">2020-07-03T13:33:21Z</dcterms:modified>
</cp:coreProperties>
</file>