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 id="360" r:id="rId3"/>
    <p:sldId id="358" r:id="rId4"/>
    <p:sldId id="361" r:id="rId5"/>
    <p:sldId id="362" r:id="rId6"/>
    <p:sldId id="363" r:id="rId7"/>
    <p:sldId id="274" r:id="rId8"/>
    <p:sldId id="364" r:id="rId9"/>
    <p:sldId id="365" r:id="rId10"/>
    <p:sldId id="366" r:id="rId11"/>
    <p:sldId id="280"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1C8F5F-E0CA-103B-6569-0A18DB392628}" v="6" dt="2021-02-01T12:28:02.304"/>
    <p1510:client id="{B94EF01E-C589-7F80-870F-632D959A0135}" v="15" dt="2021-01-31T19:43:38.6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essa Laws" userId="S::vanessa.laws@bramhopeprimaryschool.co.uk::ffd8d519-c878-4d94-89d7-97e24b34969f" providerId="AD" clId="Web-{A21C8F5F-E0CA-103B-6569-0A18DB392628}"/>
    <pc:docChg chg="modSld">
      <pc:chgData name="Vanessa Laws" userId="S::vanessa.laws@bramhopeprimaryschool.co.uk::ffd8d519-c878-4d94-89d7-97e24b34969f" providerId="AD" clId="Web-{A21C8F5F-E0CA-103B-6569-0A18DB392628}" dt="2021-02-01T12:28:02.304" v="5" actId="1076"/>
      <pc:docMkLst>
        <pc:docMk/>
      </pc:docMkLst>
      <pc:sldChg chg="modSp">
        <pc:chgData name="Vanessa Laws" userId="S::vanessa.laws@bramhopeprimaryschool.co.uk::ffd8d519-c878-4d94-89d7-97e24b34969f" providerId="AD" clId="Web-{A21C8F5F-E0CA-103B-6569-0A18DB392628}" dt="2021-02-01T12:28:02.304" v="5" actId="1076"/>
        <pc:sldMkLst>
          <pc:docMk/>
          <pc:sldMk cId="2100030434" sldId="365"/>
        </pc:sldMkLst>
        <pc:spChg chg="mod">
          <ac:chgData name="Vanessa Laws" userId="S::vanessa.laws@bramhopeprimaryschool.co.uk::ffd8d519-c878-4d94-89d7-97e24b34969f" providerId="AD" clId="Web-{A21C8F5F-E0CA-103B-6569-0A18DB392628}" dt="2021-02-01T12:28:02.304" v="5" actId="1076"/>
          <ac:spMkLst>
            <pc:docMk/>
            <pc:sldMk cId="2100030434" sldId="365"/>
            <ac:spMk id="4" creationId="{C87B6252-876E-4D86-B884-AB61FC1CFB8A}"/>
          </ac:spMkLst>
        </pc:spChg>
      </pc:sldChg>
    </pc:docChg>
  </pc:docChgLst>
  <pc:docChgLst>
    <pc:chgData name="Vanessa Laws" userId="S::vanessa.laws@bramhopeprimaryschool.co.uk::ffd8d519-c878-4d94-89d7-97e24b34969f" providerId="AD" clId="Web-{B94EF01E-C589-7F80-870F-632D959A0135}"/>
    <pc:docChg chg="modSld">
      <pc:chgData name="Vanessa Laws" userId="S::vanessa.laws@bramhopeprimaryschool.co.uk::ffd8d519-c878-4d94-89d7-97e24b34969f" providerId="AD" clId="Web-{B94EF01E-C589-7F80-870F-632D959A0135}" dt="2021-01-31T19:43:38.666" v="10" actId="20577"/>
      <pc:docMkLst>
        <pc:docMk/>
      </pc:docMkLst>
      <pc:sldChg chg="modSp">
        <pc:chgData name="Vanessa Laws" userId="S::vanessa.laws@bramhopeprimaryschool.co.uk::ffd8d519-c878-4d94-89d7-97e24b34969f" providerId="AD" clId="Web-{B94EF01E-C589-7F80-870F-632D959A0135}" dt="2021-01-31T19:42:33.384" v="0" actId="20577"/>
        <pc:sldMkLst>
          <pc:docMk/>
          <pc:sldMk cId="1073414732" sldId="358"/>
        </pc:sldMkLst>
        <pc:spChg chg="mod">
          <ac:chgData name="Vanessa Laws" userId="S::vanessa.laws@bramhopeprimaryschool.co.uk::ffd8d519-c878-4d94-89d7-97e24b34969f" providerId="AD" clId="Web-{B94EF01E-C589-7F80-870F-632D959A0135}" dt="2021-01-31T19:42:33.384" v="0" actId="20577"/>
          <ac:spMkLst>
            <pc:docMk/>
            <pc:sldMk cId="1073414732" sldId="358"/>
            <ac:spMk id="2" creationId="{A585A97B-52D2-423F-9E67-772D25B60D92}"/>
          </ac:spMkLst>
        </pc:spChg>
      </pc:sldChg>
      <pc:sldChg chg="modSp">
        <pc:chgData name="Vanessa Laws" userId="S::vanessa.laws@bramhopeprimaryschool.co.uk::ffd8d519-c878-4d94-89d7-97e24b34969f" providerId="AD" clId="Web-{B94EF01E-C589-7F80-870F-632D959A0135}" dt="2021-01-31T19:43:27.260" v="6" actId="1076"/>
        <pc:sldMkLst>
          <pc:docMk/>
          <pc:sldMk cId="2110213819" sldId="361"/>
        </pc:sldMkLst>
        <pc:spChg chg="mod">
          <ac:chgData name="Vanessa Laws" userId="S::vanessa.laws@bramhopeprimaryschool.co.uk::ffd8d519-c878-4d94-89d7-97e24b34969f" providerId="AD" clId="Web-{B94EF01E-C589-7F80-870F-632D959A0135}" dt="2021-01-31T19:43:27.260" v="6" actId="1076"/>
          <ac:spMkLst>
            <pc:docMk/>
            <pc:sldMk cId="2110213819" sldId="361"/>
            <ac:spMk id="11" creationId="{EA3BA441-DE65-4435-BCC3-9400D34CABCD}"/>
          </ac:spMkLst>
        </pc:spChg>
      </pc:sldChg>
      <pc:sldChg chg="modSp">
        <pc:chgData name="Vanessa Laws" userId="S::vanessa.laws@bramhopeprimaryschool.co.uk::ffd8d519-c878-4d94-89d7-97e24b34969f" providerId="AD" clId="Web-{B94EF01E-C589-7F80-870F-632D959A0135}" dt="2021-01-31T19:43:38.666" v="10" actId="20577"/>
        <pc:sldMkLst>
          <pc:docMk/>
          <pc:sldMk cId="2100030434" sldId="365"/>
        </pc:sldMkLst>
        <pc:spChg chg="mod">
          <ac:chgData name="Vanessa Laws" userId="S::vanessa.laws@bramhopeprimaryschool.co.uk::ffd8d519-c878-4d94-89d7-97e24b34969f" providerId="AD" clId="Web-{B94EF01E-C589-7F80-870F-632D959A0135}" dt="2021-01-31T19:43:38.666" v="10" actId="20577"/>
          <ac:spMkLst>
            <pc:docMk/>
            <pc:sldMk cId="2100030434" sldId="365"/>
            <ac:spMk id="4" creationId="{C87B6252-876E-4D86-B884-AB61FC1CFB8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2/1/2021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7280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62177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2/1/2021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79124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22690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14384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544242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24611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2/1/2021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04778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2/1/2021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907575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614248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887051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2/1/2021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338431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Twenty-two</a:t>
            </a:r>
          </a:p>
        </p:txBody>
      </p:sp>
    </p:spTree>
    <p:extLst>
      <p:ext uri="{BB962C8B-B14F-4D97-AF65-F5344CB8AC3E}">
        <p14:creationId xmlns:p14="http://schemas.microsoft.com/office/powerpoint/2010/main" val="3336942418"/>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3EDD4-7440-4BA1-B6A8-E17E1A15A1AD}"/>
              </a:ext>
            </a:extLst>
          </p:cNvPr>
          <p:cNvSpPr>
            <a:spLocks noGrp="1"/>
          </p:cNvSpPr>
          <p:nvPr>
            <p:ph type="title"/>
          </p:nvPr>
        </p:nvSpPr>
        <p:spPr>
          <a:xfrm>
            <a:off x="6317672" y="642594"/>
            <a:ext cx="4807527" cy="1371600"/>
          </a:xfrm>
        </p:spPr>
        <p:txBody>
          <a:bodyPr>
            <a:normAutofit/>
          </a:bodyPr>
          <a:lstStyle/>
          <a:p>
            <a:r>
              <a:rPr lang="en-US" b="0" i="0" dirty="0">
                <a:effectLst/>
                <a:latin typeface="Arial" panose="020B0604020202020204" pitchFamily="34" charset="0"/>
              </a:rPr>
              <a:t>What do </a:t>
            </a:r>
            <a:r>
              <a:rPr lang="en-US" dirty="0">
                <a:latin typeface="Arial" panose="020B0604020202020204" pitchFamily="34" charset="0"/>
              </a:rPr>
              <a:t>you </a:t>
            </a:r>
            <a:r>
              <a:rPr lang="en-US" b="0" i="0" dirty="0">
                <a:effectLst/>
                <a:latin typeface="Arial" panose="020B0604020202020204" pitchFamily="34" charset="0"/>
              </a:rPr>
              <a:t>imagine these are?</a:t>
            </a:r>
            <a:endParaRPr lang="en-GB" dirty="0"/>
          </a:p>
        </p:txBody>
      </p:sp>
      <p:pic>
        <p:nvPicPr>
          <p:cNvPr id="5" name="Picture 4">
            <a:extLst>
              <a:ext uri="{FF2B5EF4-FFF2-40B4-BE49-F238E27FC236}">
                <a16:creationId xmlns:a16="http://schemas.microsoft.com/office/drawing/2014/main" id="{84063A4C-E754-4AA8-BB1F-E557B06B98B3}"/>
              </a:ext>
            </a:extLst>
          </p:cNvPr>
          <p:cNvPicPr>
            <a:picLocks noChangeAspect="1"/>
          </p:cNvPicPr>
          <p:nvPr/>
        </p:nvPicPr>
        <p:blipFill rotWithShape="1">
          <a:blip r:embed="rId2"/>
          <a:srcRect l="35530" t="62198" r="36970" b="24445"/>
          <a:stretch/>
        </p:blipFill>
        <p:spPr>
          <a:xfrm rot="481163">
            <a:off x="7388027" y="3444340"/>
            <a:ext cx="3352801" cy="916043"/>
          </a:xfrm>
          <a:prstGeom prst="rect">
            <a:avLst/>
          </a:prstGeom>
        </p:spPr>
      </p:pic>
      <p:pic>
        <p:nvPicPr>
          <p:cNvPr id="6" name="Picture 5">
            <a:extLst>
              <a:ext uri="{FF2B5EF4-FFF2-40B4-BE49-F238E27FC236}">
                <a16:creationId xmlns:a16="http://schemas.microsoft.com/office/drawing/2014/main" id="{C02AAEA2-2B57-43A6-81E5-E5C911F26797}"/>
              </a:ext>
            </a:extLst>
          </p:cNvPr>
          <p:cNvPicPr>
            <a:picLocks noChangeAspect="1"/>
          </p:cNvPicPr>
          <p:nvPr/>
        </p:nvPicPr>
        <p:blipFill rotWithShape="1">
          <a:blip r:embed="rId2"/>
          <a:srcRect l="35530" t="21010" r="36970" b="72347"/>
          <a:stretch/>
        </p:blipFill>
        <p:spPr>
          <a:xfrm rot="21379408">
            <a:off x="4863636" y="5299364"/>
            <a:ext cx="6741856" cy="916042"/>
          </a:xfrm>
          <a:prstGeom prst="rect">
            <a:avLst/>
          </a:prstGeom>
        </p:spPr>
      </p:pic>
      <p:pic>
        <p:nvPicPr>
          <p:cNvPr id="7" name="Picture 6">
            <a:extLst>
              <a:ext uri="{FF2B5EF4-FFF2-40B4-BE49-F238E27FC236}">
                <a16:creationId xmlns:a16="http://schemas.microsoft.com/office/drawing/2014/main" id="{E75D8305-78EA-48E9-B9F7-186A28877CEE}"/>
              </a:ext>
            </a:extLst>
          </p:cNvPr>
          <p:cNvPicPr>
            <a:picLocks noChangeAspect="1"/>
          </p:cNvPicPr>
          <p:nvPr/>
        </p:nvPicPr>
        <p:blipFill rotWithShape="1">
          <a:blip r:embed="rId2"/>
          <a:srcRect l="35530" t="34737" r="36970" b="58620"/>
          <a:stretch/>
        </p:blipFill>
        <p:spPr>
          <a:xfrm rot="20029741">
            <a:off x="597069" y="1803879"/>
            <a:ext cx="5459235" cy="741769"/>
          </a:xfrm>
          <a:prstGeom prst="rect">
            <a:avLst/>
          </a:prstGeom>
        </p:spPr>
      </p:pic>
      <p:pic>
        <p:nvPicPr>
          <p:cNvPr id="8" name="Content Placeholder 7">
            <a:extLst>
              <a:ext uri="{FF2B5EF4-FFF2-40B4-BE49-F238E27FC236}">
                <a16:creationId xmlns:a16="http://schemas.microsoft.com/office/drawing/2014/main" id="{651C121E-0E12-4C8A-8EEA-B614740C9B8E}"/>
              </a:ext>
            </a:extLst>
          </p:cNvPr>
          <p:cNvPicPr>
            <a:picLocks noGrp="1" noChangeAspect="1"/>
          </p:cNvPicPr>
          <p:nvPr>
            <p:ph idx="1"/>
          </p:nvPr>
        </p:nvPicPr>
        <p:blipFill rotWithShape="1">
          <a:blip r:embed="rId2"/>
          <a:srcRect l="35530" t="48919" r="36970" b="41397"/>
          <a:stretch/>
        </p:blipFill>
        <p:spPr>
          <a:xfrm rot="21342173">
            <a:off x="1138028" y="3842328"/>
            <a:ext cx="5689409" cy="1126988"/>
          </a:xfrm>
          <a:prstGeom prst="rect">
            <a:avLst/>
          </a:prstGeom>
        </p:spPr>
      </p:pic>
    </p:spTree>
    <p:extLst>
      <p:ext uri="{BB962C8B-B14F-4D97-AF65-F5344CB8AC3E}">
        <p14:creationId xmlns:p14="http://schemas.microsoft.com/office/powerpoint/2010/main" val="3677765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5A97B-52D2-423F-9E67-772D25B60D92}"/>
              </a:ext>
            </a:extLst>
          </p:cNvPr>
          <p:cNvSpPr>
            <a:spLocks noGrp="1"/>
          </p:cNvSpPr>
          <p:nvPr>
            <p:ph type="title"/>
          </p:nvPr>
        </p:nvSpPr>
        <p:spPr/>
        <p:txBody>
          <a:bodyPr/>
          <a:lstStyle/>
          <a:p>
            <a:r>
              <a:rPr lang="en-US"/>
              <a:t>LC: Can I write a news headline and </a:t>
            </a:r>
            <a:r>
              <a:rPr lang="en-US" dirty="0"/>
              <a:t>orientation?</a:t>
            </a:r>
            <a:endParaRPr lang="en-GB" dirty="0"/>
          </a:p>
        </p:txBody>
      </p:sp>
      <p:sp>
        <p:nvSpPr>
          <p:cNvPr id="3" name="Content Placeholder 2">
            <a:extLst>
              <a:ext uri="{FF2B5EF4-FFF2-40B4-BE49-F238E27FC236}">
                <a16:creationId xmlns:a16="http://schemas.microsoft.com/office/drawing/2014/main" id="{6D9D646D-88E6-4957-ADFB-0CC44FC7F45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073414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3EDD4-7440-4BA1-B6A8-E17E1A15A1AD}"/>
              </a:ext>
            </a:extLst>
          </p:cNvPr>
          <p:cNvSpPr>
            <a:spLocks noGrp="1"/>
          </p:cNvSpPr>
          <p:nvPr>
            <p:ph type="title"/>
          </p:nvPr>
        </p:nvSpPr>
        <p:spPr>
          <a:xfrm>
            <a:off x="6317672" y="642594"/>
            <a:ext cx="4807527" cy="1371600"/>
          </a:xfrm>
        </p:spPr>
        <p:txBody>
          <a:bodyPr>
            <a:normAutofit/>
          </a:bodyPr>
          <a:lstStyle/>
          <a:p>
            <a:r>
              <a:rPr lang="en-US" b="0" i="0" dirty="0">
                <a:effectLst/>
                <a:latin typeface="Arial" panose="020B0604020202020204" pitchFamily="34" charset="0"/>
              </a:rPr>
              <a:t>What features can you identify?</a:t>
            </a:r>
            <a:endParaRPr lang="en-GB" dirty="0"/>
          </a:p>
        </p:txBody>
      </p:sp>
      <p:pic>
        <p:nvPicPr>
          <p:cNvPr id="5" name="Picture 4">
            <a:extLst>
              <a:ext uri="{FF2B5EF4-FFF2-40B4-BE49-F238E27FC236}">
                <a16:creationId xmlns:a16="http://schemas.microsoft.com/office/drawing/2014/main" id="{84063A4C-E754-4AA8-BB1F-E557B06B98B3}"/>
              </a:ext>
            </a:extLst>
          </p:cNvPr>
          <p:cNvPicPr>
            <a:picLocks noChangeAspect="1"/>
          </p:cNvPicPr>
          <p:nvPr/>
        </p:nvPicPr>
        <p:blipFill rotWithShape="1">
          <a:blip r:embed="rId2"/>
          <a:srcRect l="35530" t="62198" r="36970" b="24445"/>
          <a:stretch/>
        </p:blipFill>
        <p:spPr>
          <a:xfrm rot="481163">
            <a:off x="7388027" y="3444340"/>
            <a:ext cx="3352801" cy="916043"/>
          </a:xfrm>
          <a:prstGeom prst="rect">
            <a:avLst/>
          </a:prstGeom>
        </p:spPr>
      </p:pic>
      <p:pic>
        <p:nvPicPr>
          <p:cNvPr id="6" name="Picture 5">
            <a:extLst>
              <a:ext uri="{FF2B5EF4-FFF2-40B4-BE49-F238E27FC236}">
                <a16:creationId xmlns:a16="http://schemas.microsoft.com/office/drawing/2014/main" id="{C02AAEA2-2B57-43A6-81E5-E5C911F26797}"/>
              </a:ext>
            </a:extLst>
          </p:cNvPr>
          <p:cNvPicPr>
            <a:picLocks noChangeAspect="1"/>
          </p:cNvPicPr>
          <p:nvPr/>
        </p:nvPicPr>
        <p:blipFill rotWithShape="1">
          <a:blip r:embed="rId2"/>
          <a:srcRect l="35530" t="21010" r="36970" b="72347"/>
          <a:stretch/>
        </p:blipFill>
        <p:spPr>
          <a:xfrm rot="21379408">
            <a:off x="4863636" y="5299364"/>
            <a:ext cx="6741856" cy="916042"/>
          </a:xfrm>
          <a:prstGeom prst="rect">
            <a:avLst/>
          </a:prstGeom>
        </p:spPr>
      </p:pic>
      <p:pic>
        <p:nvPicPr>
          <p:cNvPr id="7" name="Picture 6">
            <a:extLst>
              <a:ext uri="{FF2B5EF4-FFF2-40B4-BE49-F238E27FC236}">
                <a16:creationId xmlns:a16="http://schemas.microsoft.com/office/drawing/2014/main" id="{E75D8305-78EA-48E9-B9F7-186A28877CEE}"/>
              </a:ext>
            </a:extLst>
          </p:cNvPr>
          <p:cNvPicPr>
            <a:picLocks noChangeAspect="1"/>
          </p:cNvPicPr>
          <p:nvPr/>
        </p:nvPicPr>
        <p:blipFill rotWithShape="1">
          <a:blip r:embed="rId2"/>
          <a:srcRect l="35530" t="34737" r="36970" b="58620"/>
          <a:stretch/>
        </p:blipFill>
        <p:spPr>
          <a:xfrm rot="20029741">
            <a:off x="597069" y="1803879"/>
            <a:ext cx="5459235" cy="741769"/>
          </a:xfrm>
          <a:prstGeom prst="rect">
            <a:avLst/>
          </a:prstGeom>
        </p:spPr>
      </p:pic>
      <p:pic>
        <p:nvPicPr>
          <p:cNvPr id="8" name="Content Placeholder 7">
            <a:extLst>
              <a:ext uri="{FF2B5EF4-FFF2-40B4-BE49-F238E27FC236}">
                <a16:creationId xmlns:a16="http://schemas.microsoft.com/office/drawing/2014/main" id="{651C121E-0E12-4C8A-8EEA-B614740C9B8E}"/>
              </a:ext>
            </a:extLst>
          </p:cNvPr>
          <p:cNvPicPr>
            <a:picLocks noGrp="1" noChangeAspect="1"/>
          </p:cNvPicPr>
          <p:nvPr>
            <p:ph idx="1"/>
          </p:nvPr>
        </p:nvPicPr>
        <p:blipFill rotWithShape="1">
          <a:blip r:embed="rId2"/>
          <a:srcRect l="35530" t="48919" r="36970" b="41397"/>
          <a:stretch/>
        </p:blipFill>
        <p:spPr>
          <a:xfrm rot="21342173">
            <a:off x="1138028" y="3842328"/>
            <a:ext cx="5689409" cy="1126988"/>
          </a:xfrm>
          <a:prstGeom prst="rect">
            <a:avLst/>
          </a:prstGeom>
        </p:spPr>
      </p:pic>
      <p:sp>
        <p:nvSpPr>
          <p:cNvPr id="4" name="Rectangle 3">
            <a:extLst>
              <a:ext uri="{FF2B5EF4-FFF2-40B4-BE49-F238E27FC236}">
                <a16:creationId xmlns:a16="http://schemas.microsoft.com/office/drawing/2014/main" id="{CC9CFA61-C07A-4B71-928F-BCFE6182118E}"/>
              </a:ext>
            </a:extLst>
          </p:cNvPr>
          <p:cNvSpPr/>
          <p:nvPr/>
        </p:nvSpPr>
        <p:spPr>
          <a:xfrm>
            <a:off x="1988598" y="1908699"/>
            <a:ext cx="2290439" cy="5770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rPr>
              <a:t>alliteration</a:t>
            </a:r>
          </a:p>
        </p:txBody>
      </p:sp>
      <p:sp>
        <p:nvSpPr>
          <p:cNvPr id="10" name="Rectangle 9">
            <a:extLst>
              <a:ext uri="{FF2B5EF4-FFF2-40B4-BE49-F238E27FC236}">
                <a16:creationId xmlns:a16="http://schemas.microsoft.com/office/drawing/2014/main" id="{8434CA8E-CFCB-4410-BFD8-B79640BB0229}"/>
              </a:ext>
            </a:extLst>
          </p:cNvPr>
          <p:cNvSpPr/>
          <p:nvPr/>
        </p:nvSpPr>
        <p:spPr>
          <a:xfrm>
            <a:off x="7089344" y="5458493"/>
            <a:ext cx="2290439" cy="5770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rPr>
              <a:t>intrigue</a:t>
            </a:r>
          </a:p>
        </p:txBody>
      </p:sp>
      <p:sp>
        <p:nvSpPr>
          <p:cNvPr id="11" name="Rectangle 10">
            <a:extLst>
              <a:ext uri="{FF2B5EF4-FFF2-40B4-BE49-F238E27FC236}">
                <a16:creationId xmlns:a16="http://schemas.microsoft.com/office/drawing/2014/main" id="{EA3BA441-DE65-4435-BCC3-9400D34CABCD}"/>
              </a:ext>
            </a:extLst>
          </p:cNvPr>
          <p:cNvSpPr/>
          <p:nvPr/>
        </p:nvSpPr>
        <p:spPr>
          <a:xfrm>
            <a:off x="3133817" y="4061493"/>
            <a:ext cx="2290439" cy="5770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rPr>
              <a:t>hyperbole</a:t>
            </a:r>
          </a:p>
        </p:txBody>
      </p:sp>
      <p:sp>
        <p:nvSpPr>
          <p:cNvPr id="12" name="Rectangle 11">
            <a:extLst>
              <a:ext uri="{FF2B5EF4-FFF2-40B4-BE49-F238E27FC236}">
                <a16:creationId xmlns:a16="http://schemas.microsoft.com/office/drawing/2014/main" id="{89E11800-4A01-4E87-8F6C-6637A9A21C27}"/>
              </a:ext>
            </a:extLst>
          </p:cNvPr>
          <p:cNvSpPr/>
          <p:nvPr/>
        </p:nvSpPr>
        <p:spPr>
          <a:xfrm>
            <a:off x="8099574" y="3532266"/>
            <a:ext cx="2290439" cy="5770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rPr>
              <a:t>puns</a:t>
            </a:r>
          </a:p>
        </p:txBody>
      </p:sp>
    </p:spTree>
    <p:extLst>
      <p:ext uri="{BB962C8B-B14F-4D97-AF65-F5344CB8AC3E}">
        <p14:creationId xmlns:p14="http://schemas.microsoft.com/office/powerpoint/2010/main" val="2110213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1"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15AB5-9FBE-44C5-8A5F-F9566D721B3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5A46A41-B830-4178-84A6-63555F6CE981}"/>
              </a:ext>
            </a:extLst>
          </p:cNvPr>
          <p:cNvSpPr>
            <a:spLocks noGrp="1"/>
          </p:cNvSpPr>
          <p:nvPr>
            <p:ph idx="1"/>
          </p:nvPr>
        </p:nvSpPr>
        <p:spPr/>
        <p:txBody>
          <a:bodyPr/>
          <a:lstStyle/>
          <a:p>
            <a:endParaRPr lang="en-GB" dirty="0"/>
          </a:p>
        </p:txBody>
      </p:sp>
      <p:pic>
        <p:nvPicPr>
          <p:cNvPr id="8194" name="Picture 2">
            <a:extLst>
              <a:ext uri="{FF2B5EF4-FFF2-40B4-BE49-F238E27FC236}">
                <a16:creationId xmlns:a16="http://schemas.microsoft.com/office/drawing/2014/main" id="{20AA4B5E-664A-4BC1-83CB-3DE6CFB84D0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053" b="13200"/>
          <a:stretch/>
        </p:blipFill>
        <p:spPr bwMode="auto">
          <a:xfrm>
            <a:off x="6563285" y="466165"/>
            <a:ext cx="5143500" cy="567483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1B610C88-E2DA-469A-9920-87B83405C0E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314" b="11372"/>
          <a:stretch/>
        </p:blipFill>
        <p:spPr bwMode="auto">
          <a:xfrm>
            <a:off x="1299322" y="466165"/>
            <a:ext cx="5143500" cy="5782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6789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C4556-D0A4-4433-A7F3-0E7B429D325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5AA9150-31FB-49AB-86D9-E354564DC11C}"/>
              </a:ext>
            </a:extLst>
          </p:cNvPr>
          <p:cNvSpPr>
            <a:spLocks noGrp="1"/>
          </p:cNvSpPr>
          <p:nvPr>
            <p:ph idx="1"/>
          </p:nvPr>
        </p:nvSpPr>
        <p:spPr/>
        <p:txBody>
          <a:bodyPr/>
          <a:lstStyle/>
          <a:p>
            <a:endParaRPr lang="en-GB" dirty="0"/>
          </a:p>
        </p:txBody>
      </p:sp>
      <p:pic>
        <p:nvPicPr>
          <p:cNvPr id="11266" name="Picture 2" descr="Image preview">
            <a:extLst>
              <a:ext uri="{FF2B5EF4-FFF2-40B4-BE49-F238E27FC236}">
                <a16:creationId xmlns:a16="http://schemas.microsoft.com/office/drawing/2014/main" id="{515E831B-6AC2-4118-8FF4-B28DA5CB105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40392"/>
          <a:stretch/>
        </p:blipFill>
        <p:spPr bwMode="auto">
          <a:xfrm>
            <a:off x="2726390" y="642594"/>
            <a:ext cx="5203503" cy="4135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6037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7 Toxic Thinking Mistakes That Will Keep You From Being Mentally Strong |  Inc.com">
            <a:extLst>
              <a:ext uri="{FF2B5EF4-FFF2-40B4-BE49-F238E27FC236}">
                <a16:creationId xmlns:a16="http://schemas.microsoft.com/office/drawing/2014/main" id="{6B214B1A-2B7C-430A-A873-3C1053A244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8625" y="4356497"/>
            <a:ext cx="3752850" cy="211097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8124A44E-99B5-44DA-B03B-6905B71A9C92}"/>
              </a:ext>
            </a:extLst>
          </p:cNvPr>
          <p:cNvSpPr/>
          <p:nvPr/>
        </p:nvSpPr>
        <p:spPr>
          <a:xfrm>
            <a:off x="6124864" y="573830"/>
            <a:ext cx="2854036" cy="1514764"/>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When and where is the story set?</a:t>
            </a: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5" name="Rectangle: Rounded Corners 4">
            <a:extLst>
              <a:ext uri="{FF2B5EF4-FFF2-40B4-BE49-F238E27FC236}">
                <a16:creationId xmlns:a16="http://schemas.microsoft.com/office/drawing/2014/main" id="{1DC54751-B0AA-4364-B943-6BD0E2F3DCEE}"/>
              </a:ext>
            </a:extLst>
          </p:cNvPr>
          <p:cNvSpPr/>
          <p:nvPr/>
        </p:nvSpPr>
        <p:spPr>
          <a:xfrm>
            <a:off x="5987757" y="2180590"/>
            <a:ext cx="3316041" cy="10242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What was the expected outcome of the day?</a:t>
            </a: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6" name="Rectangle: Rounded Corners 5">
            <a:extLst>
              <a:ext uri="{FF2B5EF4-FFF2-40B4-BE49-F238E27FC236}">
                <a16:creationId xmlns:a16="http://schemas.microsoft.com/office/drawing/2014/main" id="{0C55D62F-80E7-4426-97BD-E72BA7850FE6}"/>
              </a:ext>
            </a:extLst>
          </p:cNvPr>
          <p:cNvSpPr/>
          <p:nvPr/>
        </p:nvSpPr>
        <p:spPr>
          <a:xfrm>
            <a:off x="9710735" y="2887078"/>
            <a:ext cx="2139519" cy="117359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venir Next LT Pro" panose="02020404030301010803"/>
                <a:ea typeface="+mn-ea"/>
                <a:cs typeface="+mn-cs"/>
              </a:rPr>
              <a:t>How did the men react in the crisis?</a:t>
            </a:r>
            <a:endParaRPr kumimoji="0" lang="en-GB" sz="1800" b="1"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7" name="Rectangle: Rounded Corners 6">
            <a:extLst>
              <a:ext uri="{FF2B5EF4-FFF2-40B4-BE49-F238E27FC236}">
                <a16:creationId xmlns:a16="http://schemas.microsoft.com/office/drawing/2014/main" id="{DC4BFBED-4DCF-4B9B-AF58-73465FBBD3E6}"/>
              </a:ext>
            </a:extLst>
          </p:cNvPr>
          <p:cNvSpPr/>
          <p:nvPr/>
        </p:nvSpPr>
        <p:spPr>
          <a:xfrm>
            <a:off x="5927235" y="3357809"/>
            <a:ext cx="3589627" cy="80427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What was the unexpected crisis?</a:t>
            </a:r>
            <a:br>
              <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rPr>
            </a:b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8" name="Rectangle: Rounded Corners 7">
            <a:extLst>
              <a:ext uri="{FF2B5EF4-FFF2-40B4-BE49-F238E27FC236}">
                <a16:creationId xmlns:a16="http://schemas.microsoft.com/office/drawing/2014/main" id="{7EB7EAD1-2157-49D4-AAF2-FA31134C3D2F}"/>
              </a:ext>
            </a:extLst>
          </p:cNvPr>
          <p:cNvSpPr/>
          <p:nvPr/>
        </p:nvSpPr>
        <p:spPr>
          <a:xfrm>
            <a:off x="9448845" y="559219"/>
            <a:ext cx="1331650" cy="2255704"/>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Who is involved in the story and what do we know about them?</a:t>
            </a: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pic>
        <p:nvPicPr>
          <p:cNvPr id="9" name="Picture 4">
            <a:extLst>
              <a:ext uri="{FF2B5EF4-FFF2-40B4-BE49-F238E27FC236}">
                <a16:creationId xmlns:a16="http://schemas.microsoft.com/office/drawing/2014/main" id="{7FCCD248-FD43-4174-A8F2-B7C0C0FBC8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977" b="15899"/>
          <a:stretch/>
        </p:blipFill>
        <p:spPr bwMode="auto">
          <a:xfrm>
            <a:off x="597035" y="540210"/>
            <a:ext cx="5178762" cy="5463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3336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3" name="Rectangle 72">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12290" name="Picture 2" descr="Journalists' Code Of Ethics On Use Of Social Networking Sites | Ratopati |  No.1 Nepali News Portal">
            <a:extLst>
              <a:ext uri="{FF2B5EF4-FFF2-40B4-BE49-F238E27FC236}">
                <a16:creationId xmlns:a16="http://schemas.microsoft.com/office/drawing/2014/main" id="{F9A0B222-FFE9-4B63-A96C-42AA357A4F4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693" r="1066" b="-2"/>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7" name="Rectangle 76">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7A4999D9-C70D-485C-8F29-86BF74315CA8}"/>
              </a:ext>
            </a:extLst>
          </p:cNvPr>
          <p:cNvSpPr>
            <a:spLocks noGrp="1"/>
          </p:cNvSpPr>
          <p:nvPr>
            <p:ph type="title"/>
          </p:nvPr>
        </p:nvSpPr>
        <p:spPr>
          <a:xfrm>
            <a:off x="6846137" y="727626"/>
            <a:ext cx="4602152" cy="1718225"/>
          </a:xfrm>
        </p:spPr>
        <p:txBody>
          <a:bodyPr>
            <a:normAutofit/>
          </a:bodyPr>
          <a:lstStyle/>
          <a:p>
            <a:r>
              <a:rPr lang="en-GB" dirty="0"/>
              <a:t>You’re hired</a:t>
            </a:r>
          </a:p>
        </p:txBody>
      </p:sp>
      <p:sp>
        <p:nvSpPr>
          <p:cNvPr id="3" name="Content Placeholder 2">
            <a:extLst>
              <a:ext uri="{FF2B5EF4-FFF2-40B4-BE49-F238E27FC236}">
                <a16:creationId xmlns:a16="http://schemas.microsoft.com/office/drawing/2014/main" id="{1ED6ED4D-3B2F-4A5D-BAAB-7D90BCFC199A}"/>
              </a:ext>
            </a:extLst>
          </p:cNvPr>
          <p:cNvSpPr>
            <a:spLocks noGrp="1"/>
          </p:cNvSpPr>
          <p:nvPr>
            <p:ph idx="1"/>
          </p:nvPr>
        </p:nvSpPr>
        <p:spPr>
          <a:xfrm>
            <a:off x="6846137" y="2538919"/>
            <a:ext cx="4602152" cy="3557805"/>
          </a:xfrm>
        </p:spPr>
        <p:txBody>
          <a:bodyPr>
            <a:normAutofit/>
          </a:bodyPr>
          <a:lstStyle/>
          <a:p>
            <a:pPr marL="0" indent="0">
              <a:lnSpc>
                <a:spcPct val="100000"/>
              </a:lnSpc>
              <a:buNone/>
            </a:pPr>
            <a:r>
              <a:rPr lang="en-US" sz="1200" b="0" i="0">
                <a:effectLst/>
                <a:latin typeface="Arial" panose="020B0604020202020204" pitchFamily="34" charset="0"/>
              </a:rPr>
              <a:t>You are in a unique position here of knowing that this is a survival story and therefore at least one of these men must escape with their lives. However, everyone involved at this point in the story is, no doubt, very concerned that the men could die. </a:t>
            </a:r>
          </a:p>
          <a:p>
            <a:pPr marL="0" indent="0">
              <a:lnSpc>
                <a:spcPct val="100000"/>
              </a:lnSpc>
              <a:buNone/>
            </a:pPr>
            <a:r>
              <a:rPr lang="en-US" sz="1200" b="0" i="0">
                <a:effectLst/>
                <a:latin typeface="Arial" panose="020B0604020202020204" pitchFamily="34" charset="0"/>
              </a:rPr>
              <a:t>Make a list of all the possible outcomes of the story from the perspective of those involved. </a:t>
            </a:r>
          </a:p>
          <a:p>
            <a:pPr marL="0" indent="0">
              <a:lnSpc>
                <a:spcPct val="100000"/>
              </a:lnSpc>
              <a:buNone/>
            </a:pPr>
            <a:r>
              <a:rPr lang="en-US" sz="1200" b="0" i="0">
                <a:effectLst/>
                <a:latin typeface="Arial" panose="020B0604020202020204" pitchFamily="34" charset="0"/>
              </a:rPr>
              <a:t>Now imagine that you are reporting on the story at this point in its development. Considering all the potential outcomes and what has happened so far, what might an effective headline for this article be? </a:t>
            </a:r>
          </a:p>
          <a:p>
            <a:pPr marL="0" indent="0">
              <a:lnSpc>
                <a:spcPct val="100000"/>
              </a:lnSpc>
              <a:buNone/>
            </a:pPr>
            <a:r>
              <a:rPr lang="en-US" sz="1200" b="0" i="0">
                <a:effectLst/>
                <a:latin typeface="Arial" panose="020B0604020202020204" pitchFamily="34" charset="0"/>
              </a:rPr>
              <a:t>Challenge yourself to write three or four different headlines on whiteboards, using a variety of techniques.</a:t>
            </a:r>
          </a:p>
          <a:p>
            <a:pPr marL="0" indent="0">
              <a:lnSpc>
                <a:spcPct val="100000"/>
              </a:lnSpc>
              <a:buNone/>
            </a:pPr>
            <a:r>
              <a:rPr lang="en-US" sz="1200">
                <a:latin typeface="Arial" panose="020B0604020202020204" pitchFamily="34" charset="0"/>
              </a:rPr>
              <a:t>Think about</a:t>
            </a:r>
            <a:r>
              <a:rPr lang="en-US" sz="1200" b="0" i="0">
                <a:effectLst/>
                <a:latin typeface="Arial" panose="020B0604020202020204" pitchFamily="34" charset="0"/>
              </a:rPr>
              <a:t> how they can be improved further by condensing / exaggerating / playing with words / finding synonyms to allow for alliteration. </a:t>
            </a:r>
            <a:endParaRPr lang="en-GB" sz="1200"/>
          </a:p>
        </p:txBody>
      </p:sp>
    </p:spTree>
    <p:extLst>
      <p:ext uri="{BB962C8B-B14F-4D97-AF65-F5344CB8AC3E}">
        <p14:creationId xmlns:p14="http://schemas.microsoft.com/office/powerpoint/2010/main" val="2664736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AE247-DA06-4F5F-B6FD-2051F19097B5}"/>
              </a:ext>
            </a:extLst>
          </p:cNvPr>
          <p:cNvSpPr>
            <a:spLocks noGrp="1"/>
          </p:cNvSpPr>
          <p:nvPr>
            <p:ph type="title"/>
          </p:nvPr>
        </p:nvSpPr>
        <p:spPr/>
        <p:txBody>
          <a:bodyPr/>
          <a:lstStyle/>
          <a:p>
            <a:r>
              <a:rPr lang="en-GB" dirty="0"/>
              <a:t>Creating a news story</a:t>
            </a:r>
          </a:p>
        </p:txBody>
      </p:sp>
      <p:sp>
        <p:nvSpPr>
          <p:cNvPr id="3" name="Content Placeholder 2">
            <a:extLst>
              <a:ext uri="{FF2B5EF4-FFF2-40B4-BE49-F238E27FC236}">
                <a16:creationId xmlns:a16="http://schemas.microsoft.com/office/drawing/2014/main" id="{A9F868C2-52D5-4FD9-BABD-781B82C7F7A0}"/>
              </a:ext>
            </a:extLst>
          </p:cNvPr>
          <p:cNvSpPr>
            <a:spLocks noGrp="1"/>
          </p:cNvSpPr>
          <p:nvPr>
            <p:ph idx="1"/>
          </p:nvPr>
        </p:nvSpPr>
        <p:spPr/>
        <p:txBody>
          <a:bodyPr>
            <a:normAutofit/>
          </a:bodyPr>
          <a:lstStyle/>
          <a:p>
            <a:pPr algn="l">
              <a:buFont typeface="Arial" panose="020B0604020202020204" pitchFamily="34" charset="0"/>
              <a:buChar char="•"/>
            </a:pPr>
            <a:r>
              <a:rPr lang="en-US" b="0" i="0" dirty="0">
                <a:solidFill>
                  <a:srgbClr val="202124"/>
                </a:solidFill>
                <a:effectLst/>
                <a:latin typeface="arial" panose="020B0604020202020204" pitchFamily="34" charset="0"/>
              </a:rPr>
              <a:t> 1 Headline.</a:t>
            </a:r>
          </a:p>
          <a:p>
            <a:pPr algn="l">
              <a:buFont typeface="Arial" panose="020B0604020202020204" pitchFamily="34" charset="0"/>
              <a:buChar char="•"/>
            </a:pPr>
            <a:r>
              <a:rPr lang="en-US" b="0" i="0" dirty="0">
                <a:solidFill>
                  <a:srgbClr val="202124"/>
                </a:solidFill>
                <a:effectLst/>
                <a:latin typeface="arial" panose="020B0604020202020204" pitchFamily="34" charset="0"/>
              </a:rPr>
              <a:t> 2 Subhead.</a:t>
            </a:r>
          </a:p>
          <a:p>
            <a:pPr algn="l">
              <a:buFont typeface="Arial" panose="020B0604020202020204" pitchFamily="34" charset="0"/>
              <a:buChar char="•"/>
            </a:pPr>
            <a:r>
              <a:rPr lang="en-US" b="0" i="0" dirty="0">
                <a:solidFill>
                  <a:srgbClr val="202124"/>
                </a:solidFill>
                <a:effectLst/>
                <a:latin typeface="arial" panose="020B0604020202020204" pitchFamily="34" charset="0"/>
              </a:rPr>
              <a:t> 3 Byline.</a:t>
            </a:r>
          </a:p>
          <a:p>
            <a:pPr algn="l">
              <a:buFont typeface="Arial" panose="020B0604020202020204" pitchFamily="34" charset="0"/>
              <a:buChar char="•"/>
            </a:pPr>
            <a:r>
              <a:rPr lang="en-US" b="0" i="0" dirty="0">
                <a:solidFill>
                  <a:srgbClr val="202124"/>
                </a:solidFill>
                <a:effectLst/>
                <a:latin typeface="arial" panose="020B0604020202020204" pitchFamily="34" charset="0"/>
              </a:rPr>
              <a:t> 4 Lead/ Orientation</a:t>
            </a:r>
          </a:p>
          <a:p>
            <a:pPr algn="l">
              <a:buFont typeface="Arial" panose="020B0604020202020204" pitchFamily="34" charset="0"/>
              <a:buChar char="•"/>
            </a:pPr>
            <a:r>
              <a:rPr lang="en-US" b="0" i="0" dirty="0">
                <a:solidFill>
                  <a:srgbClr val="202124"/>
                </a:solidFill>
                <a:effectLst/>
                <a:latin typeface="arial" panose="020B0604020202020204" pitchFamily="34" charset="0"/>
              </a:rPr>
              <a:t> </a:t>
            </a:r>
            <a:r>
              <a:rPr lang="en-US" b="1" i="0" dirty="0">
                <a:solidFill>
                  <a:srgbClr val="202124"/>
                </a:solidFill>
                <a:effectLst/>
                <a:latin typeface="arial" panose="020B0604020202020204" pitchFamily="34" charset="0"/>
              </a:rPr>
              <a:t>5</a:t>
            </a:r>
            <a:r>
              <a:rPr lang="en-US" b="0" i="0" dirty="0">
                <a:solidFill>
                  <a:srgbClr val="202124"/>
                </a:solidFill>
                <a:effectLst/>
                <a:latin typeface="arial" panose="020B0604020202020204" pitchFamily="34" charset="0"/>
              </a:rPr>
              <a:t> Body or running text.</a:t>
            </a:r>
          </a:p>
          <a:p>
            <a:pPr algn="l">
              <a:buFont typeface="Arial" panose="020B0604020202020204" pitchFamily="34" charset="0"/>
              <a:buChar char="•"/>
            </a:pPr>
            <a:r>
              <a:rPr lang="en-US" b="0" i="0" dirty="0">
                <a:solidFill>
                  <a:srgbClr val="202124"/>
                </a:solidFill>
                <a:effectLst/>
                <a:latin typeface="arial" panose="020B0604020202020204" pitchFamily="34" charset="0"/>
              </a:rPr>
              <a:t> 6 Reorientation. </a:t>
            </a:r>
          </a:p>
          <a:p>
            <a:pPr marL="0" indent="0" algn="l">
              <a:buNone/>
            </a:pPr>
            <a:endParaRPr lang="en-US" b="1" i="0" dirty="0">
              <a:solidFill>
                <a:srgbClr val="202124"/>
              </a:solidFill>
              <a:effectLst/>
              <a:latin typeface="arial" panose="020B0604020202020204" pitchFamily="34" charset="0"/>
            </a:endParaRPr>
          </a:p>
          <a:p>
            <a:pPr marL="0" indent="0" algn="l">
              <a:buNone/>
            </a:pPr>
            <a:r>
              <a:rPr lang="en-US" dirty="0"/>
              <a:t>An </a:t>
            </a:r>
            <a:r>
              <a:rPr lang="en-US" b="1" dirty="0"/>
              <a:t>orientation</a:t>
            </a:r>
            <a:r>
              <a:rPr lang="en-US" dirty="0"/>
              <a:t> is an opening paragraph which has the purpose of telling the story contained within the article briefly and without resolution (thus ensuring the reader will continue to read).</a:t>
            </a:r>
            <a:endParaRPr lang="en-US" b="1" dirty="0">
              <a:solidFill>
                <a:srgbClr val="202124"/>
              </a:solidFill>
              <a:latin typeface="arial" panose="020B0604020202020204" pitchFamily="34" charset="0"/>
            </a:endParaRPr>
          </a:p>
        </p:txBody>
      </p:sp>
      <p:sp>
        <p:nvSpPr>
          <p:cNvPr id="4" name="Cloud 3">
            <a:extLst>
              <a:ext uri="{FF2B5EF4-FFF2-40B4-BE49-F238E27FC236}">
                <a16:creationId xmlns:a16="http://schemas.microsoft.com/office/drawing/2014/main" id="{C87B6252-876E-4D86-B884-AB61FC1CFB8A}"/>
              </a:ext>
            </a:extLst>
          </p:cNvPr>
          <p:cNvSpPr/>
          <p:nvPr/>
        </p:nvSpPr>
        <p:spPr>
          <a:xfrm>
            <a:off x="5078027" y="2317072"/>
            <a:ext cx="5370990" cy="2024109"/>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effectLst/>
                <a:uLnTx/>
                <a:uFillTx/>
                <a:latin typeface="Avenir Next LT Pro" panose="02020404030301010803"/>
                <a:ea typeface="+mn-ea"/>
                <a:cs typeface="+mn-cs"/>
              </a:rPr>
              <a:t>Have a look at the examples survivors week 5 day 2 resource.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venir Next LT Pro" panose="02020404030301010803"/>
                <a:ea typeface="+mn-ea"/>
                <a:cs typeface="+mn-cs"/>
              </a:rPr>
              <a:t>Can you identify the features?</a:t>
            </a:r>
          </a:p>
        </p:txBody>
      </p:sp>
    </p:spTree>
    <p:extLst>
      <p:ext uri="{BB962C8B-B14F-4D97-AF65-F5344CB8AC3E}">
        <p14:creationId xmlns:p14="http://schemas.microsoft.com/office/powerpoint/2010/main" val="2100030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BA133-435D-4ED0-9F62-BF3B68F98BC7}"/>
              </a:ext>
            </a:extLst>
          </p:cNvPr>
          <p:cNvSpPr>
            <a:spLocks noGrp="1"/>
          </p:cNvSpPr>
          <p:nvPr>
            <p:ph type="title"/>
          </p:nvPr>
        </p:nvSpPr>
        <p:spPr/>
        <p:txBody>
          <a:bodyPr/>
          <a:lstStyle/>
          <a:p>
            <a:r>
              <a:rPr lang="en-US" dirty="0"/>
              <a:t>Who, When, What, Where, Why, How</a:t>
            </a:r>
            <a:endParaRPr lang="en-GB" dirty="0"/>
          </a:p>
        </p:txBody>
      </p:sp>
      <p:sp>
        <p:nvSpPr>
          <p:cNvPr id="3" name="Content Placeholder 2">
            <a:extLst>
              <a:ext uri="{FF2B5EF4-FFF2-40B4-BE49-F238E27FC236}">
                <a16:creationId xmlns:a16="http://schemas.microsoft.com/office/drawing/2014/main" id="{0084441F-F85F-4524-870C-7FF4931F4E3B}"/>
              </a:ext>
            </a:extLst>
          </p:cNvPr>
          <p:cNvSpPr>
            <a:spLocks noGrp="1"/>
          </p:cNvSpPr>
          <p:nvPr>
            <p:ph idx="1"/>
          </p:nvPr>
        </p:nvSpPr>
        <p:spPr/>
        <p:txBody>
          <a:bodyPr/>
          <a:lstStyle/>
          <a:p>
            <a:pPr marL="0" indent="0">
              <a:buNone/>
            </a:pPr>
            <a:r>
              <a:rPr lang="en-US" dirty="0"/>
              <a:t>Which of these questions are answered in the orientation examples?</a:t>
            </a:r>
          </a:p>
          <a:p>
            <a:pPr marL="0" indent="0">
              <a:buNone/>
            </a:pPr>
            <a:endParaRPr lang="en-US" dirty="0"/>
          </a:p>
          <a:p>
            <a:pPr marL="0" indent="0">
              <a:buNone/>
            </a:pPr>
            <a:endParaRPr lang="en-GB" dirty="0"/>
          </a:p>
        </p:txBody>
      </p:sp>
      <p:sp>
        <p:nvSpPr>
          <p:cNvPr id="4" name="Rectangle 3">
            <a:extLst>
              <a:ext uri="{FF2B5EF4-FFF2-40B4-BE49-F238E27FC236}">
                <a16:creationId xmlns:a16="http://schemas.microsoft.com/office/drawing/2014/main" id="{220DB522-0F04-446C-968B-893C72307D5A}"/>
              </a:ext>
            </a:extLst>
          </p:cNvPr>
          <p:cNvSpPr/>
          <p:nvPr/>
        </p:nvSpPr>
        <p:spPr>
          <a:xfrm>
            <a:off x="7146524" y="932155"/>
            <a:ext cx="2663301" cy="807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5" name="Content Placeholder 2">
            <a:extLst>
              <a:ext uri="{FF2B5EF4-FFF2-40B4-BE49-F238E27FC236}">
                <a16:creationId xmlns:a16="http://schemas.microsoft.com/office/drawing/2014/main" id="{80B77DC7-6F8D-4725-BA28-ECD05E028093}"/>
              </a:ext>
            </a:extLst>
          </p:cNvPr>
          <p:cNvSpPr txBox="1">
            <a:spLocks/>
          </p:cNvSpPr>
          <p:nvPr/>
        </p:nvSpPr>
        <p:spPr>
          <a:xfrm>
            <a:off x="1143000" y="2637260"/>
            <a:ext cx="10058400" cy="3849624"/>
          </a:xfrm>
          <a:prstGeom prst="rect">
            <a:avLst/>
          </a:prstGeom>
        </p:spPr>
        <p:txBody>
          <a:bodyPr vert="horz" lIns="91440" tIns="45720" rIns="91440" bIns="45720" rtlCol="0">
            <a:norm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None/>
              <a:tabLst/>
              <a:defRPr/>
            </a:pPr>
            <a:r>
              <a:rPr kumimoji="0" lang="en-US" sz="1500" b="0" i="0" u="none" strike="noStrike" kern="1200" cap="none" spc="0" normalizeH="0" baseline="0" noProof="0" dirty="0">
                <a:ln>
                  <a:noFill/>
                </a:ln>
                <a:solidFill>
                  <a:prstClr val="black"/>
                </a:solidFill>
                <a:effectLst/>
                <a:uLnTx/>
                <a:uFillTx/>
                <a:latin typeface="Avenir Next LT Pro" panose="02020404030301010803"/>
                <a:ea typeface="+mn-ea"/>
                <a:cs typeface="+mn-cs"/>
              </a:rPr>
              <a:t>Most likely the How and Why are not covered as these are covered within the main body of text</a:t>
            </a:r>
          </a:p>
          <a:p>
            <a:pPr marL="0" marR="0" lvl="0" indent="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None/>
              <a:tabLst/>
              <a:defRPr/>
            </a:pPr>
            <a:endParaRPr kumimoji="0" lang="en-GB" sz="1500" b="0" i="0" u="none" strike="noStrike" kern="1200" cap="none" spc="0" normalizeH="0" baseline="0" noProof="0" dirty="0">
              <a:ln>
                <a:noFill/>
              </a:ln>
              <a:solidFill>
                <a:prstClr val="black"/>
              </a:solidFill>
              <a:effectLst/>
              <a:uLnTx/>
              <a:uFillTx/>
              <a:latin typeface="Avenir Next LT Pro" panose="02020404030301010803"/>
              <a:ea typeface="+mn-ea"/>
              <a:cs typeface="+mn-cs"/>
            </a:endParaRPr>
          </a:p>
        </p:txBody>
      </p:sp>
    </p:spTree>
    <p:extLst>
      <p:ext uri="{BB962C8B-B14F-4D97-AF65-F5344CB8AC3E}">
        <p14:creationId xmlns:p14="http://schemas.microsoft.com/office/powerpoint/2010/main" val="359926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F913D-4D28-4339-B077-731A22831722}"/>
              </a:ext>
            </a:extLst>
          </p:cNvPr>
          <p:cNvSpPr>
            <a:spLocks noGrp="1"/>
          </p:cNvSpPr>
          <p:nvPr>
            <p:ph type="title"/>
          </p:nvPr>
        </p:nvSpPr>
        <p:spPr>
          <a:xfrm>
            <a:off x="424542" y="100803"/>
            <a:ext cx="10058400" cy="1371600"/>
          </a:xfrm>
        </p:spPr>
        <p:txBody>
          <a:bodyPr/>
          <a:lstStyle/>
          <a:p>
            <a:r>
              <a:rPr lang="en-GB" dirty="0"/>
              <a:t>|Task </a:t>
            </a:r>
          </a:p>
        </p:txBody>
      </p:sp>
      <p:sp>
        <p:nvSpPr>
          <p:cNvPr id="3" name="Content Placeholder 2">
            <a:extLst>
              <a:ext uri="{FF2B5EF4-FFF2-40B4-BE49-F238E27FC236}">
                <a16:creationId xmlns:a16="http://schemas.microsoft.com/office/drawing/2014/main" id="{46D54F97-F47C-41E2-98E4-7DF2324C98BE}"/>
              </a:ext>
            </a:extLst>
          </p:cNvPr>
          <p:cNvSpPr>
            <a:spLocks noGrp="1"/>
          </p:cNvSpPr>
          <p:nvPr>
            <p:ph idx="1"/>
          </p:nvPr>
        </p:nvSpPr>
        <p:spPr>
          <a:xfrm>
            <a:off x="446037" y="1134074"/>
            <a:ext cx="5183238" cy="3849624"/>
          </a:xfrm>
        </p:spPr>
        <p:txBody>
          <a:bodyPr/>
          <a:lstStyle/>
          <a:p>
            <a:pPr marL="0" indent="0">
              <a:buNone/>
            </a:pPr>
            <a:r>
              <a:rPr lang="en-US" dirty="0"/>
              <a:t>Write a headline and an orientation under your headline which details the Who, What, Where and When of the miners’ story at the point at which more explosives are being considered. Try to write this information formally and concisely (2 sentences).</a:t>
            </a:r>
          </a:p>
          <a:p>
            <a:pPr marL="0" indent="0">
              <a:buNone/>
            </a:pPr>
            <a:endParaRPr lang="en-US" dirty="0">
              <a:latin typeface="Arial" panose="020B0604020202020204" pitchFamily="34" charset="0"/>
            </a:endParaRPr>
          </a:p>
          <a:p>
            <a:pPr marL="0" indent="0">
              <a:buNone/>
            </a:pPr>
            <a:r>
              <a:rPr lang="en-US" dirty="0">
                <a:latin typeface="Arial" panose="020B0604020202020204" pitchFamily="34" charset="0"/>
              </a:rPr>
              <a:t>Challenge</a:t>
            </a:r>
          </a:p>
          <a:p>
            <a:pPr marL="0" indent="0">
              <a:buNone/>
            </a:pPr>
            <a:r>
              <a:rPr lang="en-US" dirty="0"/>
              <a:t>Consider how they can ensure the information is </a:t>
            </a:r>
            <a:r>
              <a:rPr lang="en-GB" dirty="0"/>
              <a:t>sensationalised</a:t>
            </a:r>
            <a:r>
              <a:rPr lang="en-US" dirty="0"/>
              <a:t> so that readers will be hooked.</a:t>
            </a:r>
            <a:endParaRPr lang="en-US" dirty="0">
              <a:latin typeface="Arial" panose="020B0604020202020204" pitchFamily="34" charset="0"/>
            </a:endParaRPr>
          </a:p>
        </p:txBody>
      </p:sp>
      <p:pic>
        <p:nvPicPr>
          <p:cNvPr id="13314" name="Picture 2" descr="Tasmanian Tragedy Beaconsfield Gold Mine | Tasmanian Life - Providing the  best of Tasmania">
            <a:extLst>
              <a:ext uri="{FF2B5EF4-FFF2-40B4-BE49-F238E27FC236}">
                <a16:creationId xmlns:a16="http://schemas.microsoft.com/office/drawing/2014/main" id="{B3FF5ED6-5094-4773-84D3-9922DBD03E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1620" y="990600"/>
            <a:ext cx="48768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0187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7</TotalTime>
  <Words>427</Words>
  <Application>Microsoft Office PowerPoint</Application>
  <PresentationFormat>Widescreen</PresentationFormat>
  <Paragraphs>40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SavonVTI</vt:lpstr>
      <vt:lpstr>Survivors </vt:lpstr>
      <vt:lpstr>What do you imagine these are?</vt:lpstr>
      <vt:lpstr>LC: Can I write a news headline and orientation?</vt:lpstr>
      <vt:lpstr>What features can you identify?</vt:lpstr>
      <vt:lpstr>PowerPoint Presentation</vt:lpstr>
      <vt:lpstr>PowerPoint Presentation</vt:lpstr>
      <vt:lpstr>PowerPoint Presentation</vt:lpstr>
      <vt:lpstr>You’re hired</vt:lpstr>
      <vt:lpstr>Creating a news story</vt:lpstr>
      <vt:lpstr>Who, When, What, Where, Why, How</vt:lpstr>
      <vt:lpstr>|Task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Survivors </dc:title>
  <dc:creator>Conor McKeown</dc:creator>
  <cp:lastModifiedBy>Conor McKeown</cp:lastModifiedBy>
  <cp:revision>12</cp:revision>
  <dcterms:created xsi:type="dcterms:W3CDTF">2021-01-31T17:49:30Z</dcterms:created>
  <dcterms:modified xsi:type="dcterms:W3CDTF">2021-02-01T12:28:09Z</dcterms:modified>
</cp:coreProperties>
</file>