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501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5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74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916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90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854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92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5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16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211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484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525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0275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09965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131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546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3064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90853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97079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919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0981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06E4B-7FDD-4C06-AF0C-CE7456C60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CC3F0-7560-48EB-9756-11FF7E2F2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42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84663" y="1332411"/>
            <a:ext cx="9431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L.C. Can I calculate </a:t>
            </a:r>
            <a:r>
              <a:rPr lang="en-GB" sz="3600" smtClean="0"/>
              <a:t>hourly rates of pay? 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64392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67989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Wages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1191091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Money people earn for doing a job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267522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Hourly rate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322700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amount people earn for every hour worked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22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59074" y="490717"/>
            <a:ext cx="804571" cy="648215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2191513" y="1162593"/>
            <a:ext cx="2364377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Care worker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£8.80 an hour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949524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On Monday Amir works 6 hours.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1428951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money does he earn?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97262" y="2352060"/>
                <a:ext cx="16352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£8.80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7262" y="2352060"/>
                <a:ext cx="1635253" cy="461665"/>
              </a:xfrm>
              <a:prstGeom prst="rect">
                <a:avLst/>
              </a:prstGeom>
              <a:blipFill>
                <a:blip r:embed="rId4"/>
                <a:stretch>
                  <a:fillRect l="-55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5657520" y="2188917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099339" y="2878218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339" y="2878218"/>
                <a:ext cx="6190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240497" y="359458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25687" y="359458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82336" y="426971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20111" y="359458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99098" y="359458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43731" y="4908026"/>
            <a:ext cx="32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Amir earns £52.80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E6933EE-6CD6-4055-A7F8-43C742170835}"/>
              </a:ext>
            </a:extLst>
          </p:cNvPr>
          <p:cNvSpPr/>
          <p:nvPr/>
        </p:nvSpPr>
        <p:spPr>
          <a:xfrm>
            <a:off x="6634692" y="2616740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0CD06B6-FC15-4723-BE73-5EC425F9C06F}"/>
              </a:ext>
            </a:extLst>
          </p:cNvPr>
          <p:cNvSpPr/>
          <p:nvPr/>
        </p:nvSpPr>
        <p:spPr>
          <a:xfrm>
            <a:off x="6634692" y="4007795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764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59074" y="490717"/>
            <a:ext cx="804571" cy="648215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2191513" y="1162593"/>
            <a:ext cx="2364377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Care worker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£8.80 an hour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949524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On Tuesday Amir works 7 hours.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1428951"/>
            <a:ext cx="4492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On Wednesday he works 4 and a half hours.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2502538"/>
            <a:ext cx="727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money does Amir earn over the two days?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425804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2864127" y="3105120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311104" y="3795894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104" y="3795894"/>
                <a:ext cx="6190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447104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32294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43190" y="518591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31766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03473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747241" y="949524"/>
            <a:ext cx="1385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 £61.60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/>
          </p:nvPr>
        </p:nvGraphicFramePr>
        <p:xfrm>
          <a:off x="6140892" y="3105120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579152" y="3862971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9152" y="3862971"/>
                <a:ext cx="61908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7723869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09059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92584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185552" y="451078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351210" y="521020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986161" y="5555674"/>
                <a:ext cx="27654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£35.20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£4.40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61" y="5555674"/>
                <a:ext cx="2765479" cy="461665"/>
              </a:xfrm>
              <a:prstGeom prst="rect">
                <a:avLst/>
              </a:prstGeom>
              <a:blipFill>
                <a:blip r:embed="rId7"/>
                <a:stretch>
                  <a:fillRect l="-110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8009711" y="5555674"/>
                <a:ext cx="27654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£39.60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09711" y="5555674"/>
                <a:ext cx="2765479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793346" y="1738696"/>
            <a:ext cx="2765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£39.60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377161" y="3099839"/>
                <a:ext cx="29996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£61.60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£39.60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161" y="3099839"/>
                <a:ext cx="2999626" cy="461665"/>
              </a:xfrm>
              <a:prstGeom prst="rect">
                <a:avLst/>
              </a:prstGeom>
              <a:blipFill>
                <a:blip r:embed="rId9"/>
                <a:stretch>
                  <a:fillRect l="-101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613179" y="3099839"/>
                <a:ext cx="29996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£101.20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179" y="3099839"/>
                <a:ext cx="2999626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02764" y="3811093"/>
            <a:ext cx="2999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Amir earns £101.20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BEF2FA6-BDB0-475D-B975-C103B4049CD8}"/>
              </a:ext>
            </a:extLst>
          </p:cNvPr>
          <p:cNvSpPr/>
          <p:nvPr/>
        </p:nvSpPr>
        <p:spPr>
          <a:xfrm>
            <a:off x="3838310" y="3524292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5F0AABE-C4B3-4739-95E2-C1A8BB507238}"/>
              </a:ext>
            </a:extLst>
          </p:cNvPr>
          <p:cNvSpPr/>
          <p:nvPr/>
        </p:nvSpPr>
        <p:spPr>
          <a:xfrm>
            <a:off x="3838310" y="4915347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6147CB2-0FE0-4864-9BDA-520D3FDB8034}"/>
              </a:ext>
            </a:extLst>
          </p:cNvPr>
          <p:cNvSpPr/>
          <p:nvPr/>
        </p:nvSpPr>
        <p:spPr>
          <a:xfrm>
            <a:off x="7116177" y="3524292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D1F75B7-57F1-4F3E-A432-351E3DAA4171}"/>
              </a:ext>
            </a:extLst>
          </p:cNvPr>
          <p:cNvSpPr/>
          <p:nvPr/>
        </p:nvSpPr>
        <p:spPr>
          <a:xfrm>
            <a:off x="7116177" y="4915347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270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20" grpId="0"/>
      <p:bldP spid="20" grpId="1"/>
      <p:bldP spid="24" grpId="0"/>
      <p:bldP spid="24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3" grpId="0"/>
      <p:bldP spid="44" grpId="0"/>
      <p:bldP spid="45" grpId="0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511" y="334777"/>
            <a:ext cx="692457" cy="97837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91513" y="1162594"/>
            <a:ext cx="2364377" cy="7875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Retail worker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£9.30 an hour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949524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Eva works 30 hours a week.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1564271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She works 45 weeks of the year.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63097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2662887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in a year?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3212195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Will she have to pay tax?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2113579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per week?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2D0599A-BFBF-4971-B620-D8A9E2725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4336" y="4659712"/>
            <a:ext cx="4407756" cy="1268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742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511" y="334777"/>
            <a:ext cx="692457" cy="97837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91513" y="1162594"/>
            <a:ext cx="2364377" cy="7875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Retail worker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£9.30 an hour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949524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Eva works 30 hours a week.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1564271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She works 45 weeks of the year.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2662887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in a year?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3212195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Will she have to pay tax?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7" y="2113579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per week?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62131" y="3965920"/>
                <a:ext cx="16352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£9.30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131" y="3965920"/>
                <a:ext cx="1635253" cy="461665"/>
              </a:xfrm>
              <a:prstGeom prst="rect">
                <a:avLst/>
              </a:prstGeom>
              <a:blipFill>
                <a:blip r:embed="rId4"/>
                <a:stretch>
                  <a:fillRect l="-5970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363096" y="3804737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946073" y="522480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31263" y="522480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67098" y="522480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90958" y="522480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959679" y="3965920"/>
                <a:ext cx="16352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£279.00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9679" y="3965920"/>
                <a:ext cx="1635253" cy="461665"/>
              </a:xfrm>
              <a:prstGeom prst="rect">
                <a:avLst/>
              </a:prstGeom>
              <a:blipFill>
                <a:blip r:embed="rId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57154" y="2432054"/>
            <a:ext cx="1635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£279.00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6EF7BFE-74F4-4284-9D05-2FA93F3C1A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4336" y="4659712"/>
            <a:ext cx="4407756" cy="1268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307CF4F4-8BDD-4F6E-B9EA-B08968E1697D}"/>
              </a:ext>
            </a:extLst>
          </p:cNvPr>
          <p:cNvSpPr/>
          <p:nvPr/>
        </p:nvSpPr>
        <p:spPr>
          <a:xfrm>
            <a:off x="8340919" y="4215019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399D392-4C73-4DE8-83A6-91729282EAFC}"/>
              </a:ext>
            </a:extLst>
          </p:cNvPr>
          <p:cNvSpPr/>
          <p:nvPr/>
        </p:nvSpPr>
        <p:spPr>
          <a:xfrm>
            <a:off x="8340919" y="5606074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694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1" grpId="0"/>
      <p:bldP spid="12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9" grpId="0"/>
      <p:bldP spid="20" grpId="0"/>
      <p:bldP spid="21" grpId="0" animBg="1"/>
      <p:bldP spid="21" grpId="1" animBg="1"/>
      <p:bldP spid="22" grpId="0" animBg="1"/>
      <p:bldP spid="2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7009610" y="2020424"/>
          <a:ext cx="2273728" cy="3833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38895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511" y="334777"/>
            <a:ext cx="692457" cy="978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949524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Eva works 30 hours a week.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91020" y="1564271"/>
            <a:ext cx="449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She works 45 weeks of the year.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2662887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in a year?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6" y="3212195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Will she have to pay tax?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64337" y="2113579"/>
            <a:ext cx="5053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How much does Eva earn per week?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62130" y="3965920"/>
                <a:ext cx="23151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£279.00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45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130" y="3965920"/>
                <a:ext cx="2315174" cy="461665"/>
              </a:xfrm>
              <a:prstGeom prst="rect">
                <a:avLst/>
              </a:prstGeom>
              <a:blipFill>
                <a:blip r:embed="rId4"/>
                <a:stretch>
                  <a:fillRect l="-4211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57154" y="2432054"/>
            <a:ext cx="1635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£279.00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72877" y="4084199"/>
                <a:ext cx="32419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279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877" y="4084199"/>
                <a:ext cx="3241963" cy="461665"/>
              </a:xfrm>
              <a:prstGeom prst="rect">
                <a:avLst/>
              </a:prstGeom>
              <a:blipFill>
                <a:blip r:embed="rId5"/>
                <a:stretch>
                  <a:fillRect l="-169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8829683" y="400621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79382" y="400621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96677" y="400621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63170" y="336218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3170" y="3362186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169568" y="429925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9568" y="4299258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6996" y="4678356"/>
                <a:ext cx="32419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279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40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96" y="4678356"/>
                <a:ext cx="3241963" cy="461665"/>
              </a:xfrm>
              <a:prstGeom prst="rect">
                <a:avLst/>
              </a:prstGeom>
              <a:blipFill>
                <a:blip r:embed="rId8"/>
                <a:stretch>
                  <a:fillRect l="-1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8827112" y="465492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60723" y="465492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99057" y="465492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19605" y="465492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20325" y="5270682"/>
            <a:ext cx="428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258197" y="5270682"/>
            <a:ext cx="428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705081" y="5270682"/>
            <a:ext cx="428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40867" y="5892231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</a:t>
            </a:r>
            <a:endParaRPr lang="en-GB" sz="3200" dirty="0"/>
          </a:p>
        </p:txBody>
      </p:sp>
      <p:sp>
        <p:nvSpPr>
          <p:cNvPr id="40" name="TextBox 39"/>
          <p:cNvSpPr txBox="1"/>
          <p:nvPr/>
        </p:nvSpPr>
        <p:spPr>
          <a:xfrm>
            <a:off x="7144450" y="5270682"/>
            <a:ext cx="428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118583" y="4275728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</a:t>
            </a:r>
            <a:endParaRPr lang="en-GB" sz="3200" dirty="0"/>
          </a:p>
        </p:txBody>
      </p:sp>
      <p:cxnSp>
        <p:nvCxnSpPr>
          <p:cNvPr id="42" name="Straight Connector 41"/>
          <p:cNvCxnSpPr/>
          <p:nvPr/>
        </p:nvCxnSpPr>
        <p:spPr>
          <a:xfrm>
            <a:off x="8165440" y="440287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579471" y="4274707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endParaRPr lang="en-GB" sz="3200" dirty="0"/>
          </a:p>
        </p:txBody>
      </p:sp>
      <p:cxnSp>
        <p:nvCxnSpPr>
          <p:cNvPr id="44" name="Straight Connector 43"/>
          <p:cNvCxnSpPr/>
          <p:nvPr/>
        </p:nvCxnSpPr>
        <p:spPr>
          <a:xfrm>
            <a:off x="7614045" y="4389662"/>
            <a:ext cx="221896" cy="1602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104715" y="400621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554210" y="4898408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endParaRPr lang="en-GB" sz="3200" dirty="0"/>
          </a:p>
        </p:txBody>
      </p:sp>
      <p:cxnSp>
        <p:nvCxnSpPr>
          <p:cNvPr id="47" name="Straight Connector 46"/>
          <p:cNvCxnSpPr/>
          <p:nvPr/>
        </p:nvCxnSpPr>
        <p:spPr>
          <a:xfrm>
            <a:off x="7621568" y="5026488"/>
            <a:ext cx="221896" cy="1602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7017430" y="5028741"/>
            <a:ext cx="221896" cy="1602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975203" y="4893804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endParaRPr lang="en-GB" sz="3200" dirty="0"/>
          </a:p>
        </p:txBody>
      </p:sp>
      <p:sp>
        <p:nvSpPr>
          <p:cNvPr id="50" name="TextBox 49"/>
          <p:cNvSpPr txBox="1"/>
          <p:nvPr/>
        </p:nvSpPr>
        <p:spPr>
          <a:xfrm>
            <a:off x="6617216" y="465492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59575" y="5270682"/>
            <a:ext cx="428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65756" y="2998939"/>
            <a:ext cx="1635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£12,555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54898" y="3573734"/>
            <a:ext cx="1635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No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146226" y="5308236"/>
            <a:ext cx="3528655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first £12,570 of money earned per year is tax free.</a:t>
            </a:r>
          </a:p>
        </p:txBody>
      </p:sp>
      <p:sp>
        <p:nvSpPr>
          <p:cNvPr id="55" name="Rounded Rectangle 3">
            <a:extLst>
              <a:ext uri="{FF2B5EF4-FFF2-40B4-BE49-F238E27FC236}">
                <a16:creationId xmlns:a16="http://schemas.microsoft.com/office/drawing/2014/main" id="{B23B1F15-52E7-4E41-935A-89A6F4C99A89}"/>
              </a:ext>
            </a:extLst>
          </p:cNvPr>
          <p:cNvSpPr/>
          <p:nvPr/>
        </p:nvSpPr>
        <p:spPr>
          <a:xfrm>
            <a:off x="2191513" y="1162594"/>
            <a:ext cx="2364377" cy="7875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Retail worker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£9.30 an hour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33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2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9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3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80153" y="491335"/>
            <a:ext cx="787095" cy="56628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301681" y="1057621"/>
            <a:ext cx="2364377" cy="6998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Delivery driver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£10.20 an hour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906268" y="1921768"/>
          <a:ext cx="530497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486">
                  <a:extLst>
                    <a:ext uri="{9D8B030D-6E8A-4147-A177-3AD203B41FA5}">
                      <a16:colId xmlns:a16="http://schemas.microsoft.com/office/drawing/2014/main" val="169488036"/>
                    </a:ext>
                  </a:extLst>
                </a:gridCol>
                <a:gridCol w="2652486">
                  <a:extLst>
                    <a:ext uri="{9D8B030D-6E8A-4147-A177-3AD203B41FA5}">
                      <a16:colId xmlns:a16="http://schemas.microsoft.com/office/drawing/2014/main" val="3200583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Shift start and end 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186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7:30 am - 4:30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756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 pm - 8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6636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pm - 10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306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Friday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 am - 3:30 pm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0095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10:30 am</a:t>
                      </a:r>
                      <a:r>
                        <a:rPr lang="en-GB" baseline="0" dirty="0"/>
                        <a:t> - 3:30 pm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97352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817427" y="4214057"/>
            <a:ext cx="4492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Mo has a 1 hour break each day.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95069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1F5736-25D4-4293-B329-A854EAF1CF8A}"/>
              </a:ext>
            </a:extLst>
          </p:cNvPr>
          <p:cNvSpPr txBox="1"/>
          <p:nvPr/>
        </p:nvSpPr>
        <p:spPr>
          <a:xfrm>
            <a:off x="2817427" y="4654896"/>
            <a:ext cx="53938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What is Mo’s wage this week before deductions?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442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B7062C6-8BF4-4934-A9D6-6E31EAAA48F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6268" y="1921768"/>
          <a:ext cx="530497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486">
                  <a:extLst>
                    <a:ext uri="{9D8B030D-6E8A-4147-A177-3AD203B41FA5}">
                      <a16:colId xmlns:a16="http://schemas.microsoft.com/office/drawing/2014/main" val="169488036"/>
                    </a:ext>
                  </a:extLst>
                </a:gridCol>
                <a:gridCol w="2652486">
                  <a:extLst>
                    <a:ext uri="{9D8B030D-6E8A-4147-A177-3AD203B41FA5}">
                      <a16:colId xmlns:a16="http://schemas.microsoft.com/office/drawing/2014/main" val="3200583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Shift start and end 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186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7:30 am - 4:30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756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 pm - 8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6636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pm - 10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306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Friday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 am - 3:30 pm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0095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10:30 am</a:t>
                      </a:r>
                      <a:r>
                        <a:rPr lang="en-GB" baseline="0" dirty="0"/>
                        <a:t> - 3:30 pm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973520"/>
                  </a:ext>
                </a:extLst>
              </a:tr>
            </a:tbl>
          </a:graphicData>
        </a:graphic>
      </p:graphicFrame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80153" y="491335"/>
            <a:ext cx="787095" cy="56628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301681" y="1057621"/>
            <a:ext cx="2364377" cy="6998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Delivery driver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£10.20 an hour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8211241" y="1921768"/>
          <a:ext cx="1059803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9803">
                  <a:extLst>
                    <a:ext uri="{9D8B030D-6E8A-4147-A177-3AD203B41FA5}">
                      <a16:colId xmlns:a16="http://schemas.microsoft.com/office/drawing/2014/main" val="9183843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Hours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1759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804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090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2179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919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5474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596829" y="2290512"/>
            <a:ext cx="48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96829" y="2659844"/>
            <a:ext cx="48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96829" y="2996910"/>
            <a:ext cx="48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14045" y="3419028"/>
            <a:ext cx="48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6.5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06730" y="3768853"/>
            <a:ext cx="48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5434" y="5078652"/>
            <a:ext cx="2733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Mo works 33.5 hours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075591" y="5015235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£10.20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000" dirty="0"/>
                  <a:t>33.5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5591" y="5015235"/>
                <a:ext cx="1747491" cy="400110"/>
              </a:xfrm>
              <a:prstGeom prst="rect">
                <a:avLst/>
              </a:prstGeom>
              <a:blipFill>
                <a:blip r:embed="rId4"/>
                <a:stretch>
                  <a:fillRect l="-3846" t="-9231" r="-35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075594" y="5280246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£10.20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000" dirty="0"/>
                  <a:t>30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5594" y="5280246"/>
                <a:ext cx="1747491" cy="400110"/>
              </a:xfrm>
              <a:prstGeom prst="rect">
                <a:avLst/>
              </a:prstGeom>
              <a:blipFill>
                <a:blip r:embed="rId5"/>
                <a:stretch>
                  <a:fillRect l="-3846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75593" y="5545257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£10.20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000" dirty="0"/>
                  <a:t>3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5593" y="5545257"/>
                <a:ext cx="1747491" cy="400110"/>
              </a:xfrm>
              <a:prstGeom prst="rect">
                <a:avLst/>
              </a:prstGeom>
              <a:blipFill>
                <a:blip r:embed="rId6"/>
                <a:stretch>
                  <a:fillRect l="-3846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075592" y="5810268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£10.20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0.5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5592" y="5810268"/>
                <a:ext cx="1747491" cy="400110"/>
              </a:xfrm>
              <a:prstGeom prst="rect">
                <a:avLst/>
              </a:prstGeom>
              <a:blipFill>
                <a:blip r:embed="rId7"/>
                <a:stretch>
                  <a:fillRect l="-3846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7423525" y="5545257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£30.60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3525" y="5545257"/>
                <a:ext cx="1747491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7423525" y="5280246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£306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3525" y="5280246"/>
                <a:ext cx="1747491" cy="400110"/>
              </a:xfrm>
              <a:prstGeom prst="rect">
                <a:avLst/>
              </a:prstGeom>
              <a:blipFill>
                <a:blip r:embed="rId9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7428456" y="5810268"/>
                <a:ext cx="17474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£5.10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8456" y="5810268"/>
                <a:ext cx="1747491" cy="400110"/>
              </a:xfrm>
              <a:prstGeom prst="rect">
                <a:avLst/>
              </a:prstGeom>
              <a:blipFill>
                <a:blip r:embed="rId10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8095010" y="4654896"/>
            <a:ext cx="1747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£341.70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54DC24E-D8C1-4E6B-9B56-718BE4EE2DA8}"/>
              </a:ext>
            </a:extLst>
          </p:cNvPr>
          <p:cNvSpPr txBox="1"/>
          <p:nvPr/>
        </p:nvSpPr>
        <p:spPr>
          <a:xfrm>
            <a:off x="2817427" y="4214057"/>
            <a:ext cx="44923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Mo has a 1 hour break each day.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7CFF9AC-5486-438B-BE6C-098D803790D7}"/>
              </a:ext>
            </a:extLst>
          </p:cNvPr>
          <p:cNvSpPr txBox="1"/>
          <p:nvPr/>
        </p:nvSpPr>
        <p:spPr>
          <a:xfrm>
            <a:off x="2817427" y="4654896"/>
            <a:ext cx="53938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What is Mo’s wage this week before deductions?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5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Hourly rates worksheet</a:t>
            </a:r>
          </a:p>
        </p:txBody>
      </p:sp>
    </p:spTree>
    <p:extLst>
      <p:ext uri="{BB962C8B-B14F-4D97-AF65-F5344CB8AC3E}">
        <p14:creationId xmlns:p14="http://schemas.microsoft.com/office/powerpoint/2010/main" val="535849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959324" y="1619173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Research the salary of your dream job or choose from the jobs we have provided.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429531" y="2972461"/>
            <a:ext cx="61863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table. </a:t>
            </a:r>
          </a:p>
          <a:p>
            <a:endParaRPr lang="en-GB" sz="2400" dirty="0"/>
          </a:p>
          <a:p>
            <a:r>
              <a:rPr lang="en-GB" sz="2400" dirty="0"/>
              <a:t>Work out what your </a:t>
            </a:r>
          </a:p>
          <a:p>
            <a:r>
              <a:rPr lang="en-GB" sz="2400" dirty="0"/>
              <a:t>gross pay would be </a:t>
            </a:r>
          </a:p>
          <a:p>
            <a:r>
              <a:rPr lang="en-GB" sz="2400" dirty="0"/>
              <a:t>and your take-home</a:t>
            </a:r>
          </a:p>
          <a:p>
            <a:r>
              <a:rPr lang="en-GB" sz="2400" dirty="0"/>
              <a:t>pay.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9072CC-A633-4F58-A841-4F4039473810}"/>
              </a:ext>
            </a:extLst>
          </p:cNvPr>
          <p:cNvSpPr txBox="1"/>
          <p:nvPr/>
        </p:nvSpPr>
        <p:spPr>
          <a:xfrm>
            <a:off x="2615021" y="431075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800" b="1" dirty="0">
                <a:solidFill>
                  <a:prstClr val="black"/>
                </a:solidFill>
                <a:latin typeface="Calibri" panose="020F0502020204030204"/>
              </a:rPr>
              <a:t>Activity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6D6F615-5481-4121-98F1-85FA600F2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44" y="2628246"/>
            <a:ext cx="4151907" cy="31183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36890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0.2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3.9|8.3|6.9|7.6|6.8|2.6|7.9|1.5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6|4|5.2|4.4|14|2.1|2|0.7|0.7|0.6|0.6|1.9|2.6|9.1|3.1|1|0.6|1|0.8|20.3|6.2|3|10.3|1.9|2.7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3.1|3.8|3.8|5.3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8|2.6|4.5|4.2|7.2|0.7|0.6|0.8|16.4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.6|4.4|3.4|4.3|4.8|4.2|0.9|0.6|0.5|0.8|0.9|0.7|0.8|5.7|3.5|0.7|0.7|0.6|0.6|0.7|0.7|0.7|0.7|5.4|1|1|0.8|1.1|1|7.1|5.9|3.7|8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7.2|8.1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5.3|9|2.4|2.1|3|6.4|4.2|4.6|16.7|3.5|3.2|10.6|13.8|10.9|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568</Words>
  <Application>Microsoft Office PowerPoint</Application>
  <PresentationFormat>Widescreen</PresentationFormat>
  <Paragraphs>183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Hourly rates worksheet</vt:lpstr>
      <vt:lpstr>PowerPoint Presentation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3</cp:revision>
  <dcterms:created xsi:type="dcterms:W3CDTF">2021-07-08T13:56:12Z</dcterms:created>
  <dcterms:modified xsi:type="dcterms:W3CDTF">2021-07-08T14:06:47Z</dcterms:modified>
</cp:coreProperties>
</file>