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058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550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00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170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873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575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182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53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480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87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911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2783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712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8005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6773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56021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34040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1049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480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05037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14042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84109" y="1989209"/>
            <a:ext cx="7605216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7811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311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9F2A85-7B9E-4F89-920C-EA5EEBA184E5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046B6-77D2-4365-956B-8C4CC5F47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361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3.png"/><Relationship Id="rId3" Type="http://schemas.openxmlformats.org/officeDocument/2006/relationships/image" Target="../media/image22.png"/><Relationship Id="rId7" Type="http://schemas.openxmlformats.org/officeDocument/2006/relationships/image" Target="../media/image29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20.png"/><Relationship Id="rId1" Type="http://schemas.openxmlformats.org/officeDocument/2006/relationships/tags" Target="../tags/tag5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25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Relationship Id="rId6" Type="http://schemas.openxmlformats.org/officeDocument/2006/relationships/image" Target="../media/image38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5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9.xml"/><Relationship Id="rId6" Type="http://schemas.openxmlformats.org/officeDocument/2006/relationships/image" Target="../media/image37.png"/><Relationship Id="rId5" Type="http://schemas.openxmlformats.org/officeDocument/2006/relationships/image" Target="../media/image34.png"/><Relationship Id="rId10" Type="http://schemas.openxmlformats.org/officeDocument/2006/relationships/image" Target="../media/image43.png"/><Relationship Id="rId4" Type="http://schemas.openxmlformats.org/officeDocument/2006/relationships/image" Target="../media/image36.png"/><Relationship Id="rId9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34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0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35.png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tmp"/><Relationship Id="rId2" Type="http://schemas.openxmlformats.org/officeDocument/2006/relationships/image" Target="../media/image52.tmp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811383" y="1436914"/>
            <a:ext cx="94052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L.C. Can I calculate bills?</a:t>
            </a:r>
          </a:p>
          <a:p>
            <a:endParaRPr lang="en-GB" sz="3600" dirty="0"/>
          </a:p>
          <a:p>
            <a:r>
              <a:rPr lang="en-GB" sz="3600" dirty="0" smtClean="0"/>
              <a:t>Toolkit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10318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7841255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4 Ops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92636" y="661012"/>
            <a:ext cx="4384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Mr Rose is trying to work out how much money he has to spend each month.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92635" y="1717947"/>
            <a:ext cx="6874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After tax and other deductions, he earns £1,794 a month.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92635" y="2241530"/>
            <a:ext cx="6874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Mr Rose has bills to pay!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92635" y="2765113"/>
            <a:ext cx="6874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Gas and electricity costs £97 a month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92635" y="3288696"/>
            <a:ext cx="6874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Water costs £34 a month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2635" y="3812280"/>
            <a:ext cx="6874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much does Mr Rose have to spend after he’s paid his bills?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431355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601586" y="4446292"/>
                <a:ext cx="169930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£97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£34 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586" y="4446292"/>
                <a:ext cx="1699304" cy="400110"/>
              </a:xfrm>
              <a:prstGeom prst="rect">
                <a:avLst/>
              </a:prstGeom>
              <a:blipFill>
                <a:blip r:embed="rId4"/>
                <a:stretch>
                  <a:fillRect l="-3943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601586" y="4820871"/>
                <a:ext cx="24808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£100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£34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£134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586" y="4820871"/>
                <a:ext cx="2480862" cy="400110"/>
              </a:xfrm>
              <a:prstGeom prst="rect">
                <a:avLst/>
              </a:prstGeom>
              <a:blipFill>
                <a:blip r:embed="rId5"/>
                <a:stretch>
                  <a:fillRect l="-2703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2601585" y="5195451"/>
                <a:ext cx="24808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£134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£3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£131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585" y="5195451"/>
                <a:ext cx="2480862" cy="400110"/>
              </a:xfrm>
              <a:prstGeom prst="rect">
                <a:avLst/>
              </a:prstGeom>
              <a:blipFill>
                <a:blip r:embed="rId6"/>
                <a:stretch>
                  <a:fillRect l="-2703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792519" y="4461000"/>
                <a:ext cx="24808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£131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2519" y="4461000"/>
                <a:ext cx="2480862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5968117" y="4443102"/>
                <a:ext cx="24808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£1,794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£131</a:t>
                </a: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8117" y="4443102"/>
                <a:ext cx="2480862" cy="400110"/>
              </a:xfrm>
              <a:prstGeom prst="rect">
                <a:avLst/>
              </a:prstGeom>
              <a:blipFill>
                <a:blip r:embed="rId8"/>
                <a:stretch>
                  <a:fillRect l="-2457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8399481" y="4171703"/>
            <a:ext cx="2480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£1,663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3292AF3-5387-47F7-8A78-7159C64F52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8729" y="197369"/>
            <a:ext cx="1086206" cy="13784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5346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8" grpId="1"/>
      <p:bldP spid="9" grpId="0"/>
      <p:bldP spid="9" grpId="1"/>
      <p:bldP spid="10" grpId="0"/>
      <p:bldP spid="12" grpId="0"/>
      <p:bldP spid="12" grpId="1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198966-FD26-4DEA-99E5-F16808E52C0E}"/>
              </a:ext>
            </a:extLst>
          </p:cNvPr>
          <p:cNvSpPr txBox="1"/>
          <p:nvPr/>
        </p:nvSpPr>
        <p:spPr>
          <a:xfrm>
            <a:off x="2522693" y="1909103"/>
            <a:ext cx="569893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One month, he does four weekly supermarket shops.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544961" y="512773"/>
            <a:ext cx="6874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How much does Mr Rose have to spend after he’s paid his bills?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87138" y="827702"/>
            <a:ext cx="2480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£1,663</a:t>
            </a:r>
          </a:p>
        </p:txBody>
      </p:sp>
      <p:sp>
        <p:nvSpPr>
          <p:cNvPr id="2" name="Rectangle 1"/>
          <p:cNvSpPr/>
          <p:nvPr/>
        </p:nvSpPr>
        <p:spPr>
          <a:xfrm>
            <a:off x="2522693" y="1371930"/>
            <a:ext cx="34311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/>
              <a:t>He spends £55 a week on food.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198966-FD26-4DEA-99E5-F16808E52C0E}"/>
              </a:ext>
            </a:extLst>
          </p:cNvPr>
          <p:cNvSpPr txBox="1"/>
          <p:nvPr/>
        </p:nvSpPr>
        <p:spPr>
          <a:xfrm>
            <a:off x="2522693" y="2446276"/>
            <a:ext cx="386112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How much does Mr Rose have left?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162841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2522693" y="3364757"/>
                <a:ext cx="105990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000" dirty="0"/>
                  <a:t>£55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2693" y="3364757"/>
                <a:ext cx="1059906" cy="400110"/>
              </a:xfrm>
              <a:prstGeom prst="rect">
                <a:avLst/>
              </a:prstGeom>
              <a:blipFill>
                <a:blip r:embed="rId4"/>
                <a:stretch>
                  <a:fillRect l="-6322" t="-9091" r="-4598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2515263" y="3801946"/>
                <a:ext cx="182934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000" dirty="0"/>
                  <a:t>£50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£200</a:t>
                </a:r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63" y="3801946"/>
                <a:ext cx="1829347" cy="400110"/>
              </a:xfrm>
              <a:prstGeom prst="rect">
                <a:avLst/>
              </a:prstGeom>
              <a:blipFill>
                <a:blip r:embed="rId5"/>
                <a:stretch>
                  <a:fillRect l="-3667" t="-9231" r="-2333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2646538" y="4057619"/>
                <a:ext cx="15696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000" dirty="0"/>
                  <a:t>£5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£20</a:t>
                </a:r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6538" y="4057619"/>
                <a:ext cx="1569660" cy="400110"/>
              </a:xfrm>
              <a:prstGeom prst="rect">
                <a:avLst/>
              </a:prstGeom>
              <a:blipFill>
                <a:blip r:embed="rId6"/>
                <a:stretch>
                  <a:fillRect l="-3876" t="-9231" r="-310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3383438" y="3364757"/>
                <a:ext cx="95250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000" dirty="0"/>
                  <a:t>£220</a:t>
                </a:r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3438" y="3364757"/>
                <a:ext cx="952505" cy="400110"/>
              </a:xfrm>
              <a:prstGeom prst="rect">
                <a:avLst/>
              </a:prstGeom>
              <a:blipFill>
                <a:blip r:embed="rId7"/>
                <a:stretch>
                  <a:fillRect t="-9091" r="-576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5409380" y="3364757"/>
                <a:ext cx="24808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£1,663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£220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9380" y="3364757"/>
                <a:ext cx="2480862" cy="400110"/>
              </a:xfrm>
              <a:prstGeom prst="rect">
                <a:avLst/>
              </a:prstGeom>
              <a:blipFill>
                <a:blip r:embed="rId8"/>
                <a:stretch>
                  <a:fillRect l="-2457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5712103" y="2744750"/>
            <a:ext cx="2480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£1,443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C8FEF8A-8ECE-46F2-A0FB-44F67696F3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8729" y="197369"/>
            <a:ext cx="1086206" cy="13784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368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7" grpId="0"/>
      <p:bldP spid="9" grpId="0"/>
      <p:bldP spid="9" grpId="1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2635" y="661012"/>
            <a:ext cx="75245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Mrs Rose earns £1,204 a month after tax and other deductions.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92635" y="1187303"/>
            <a:ext cx="75245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Here are a list of bills she has to pay each month.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92635" y="1649866"/>
            <a:ext cx="75245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£104 for gas and electricity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92635" y="2002321"/>
            <a:ext cx="75245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£36 for water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92635" y="2344029"/>
            <a:ext cx="75245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£42 for the internet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92635" y="2915386"/>
            <a:ext cx="75245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She spends £288 on food each month.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91513" y="3495117"/>
            <a:ext cx="7725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What is Mrs Rose’s budget for the month after she has paid all her bills?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424095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592635" y="4129345"/>
                <a:ext cx="752452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£104</a:t>
                </a:r>
                <a14:m>
                  <m:oMath xmlns:m="http://schemas.openxmlformats.org/officeDocument/2006/math">
                    <m:r>
                      <a:rPr lang="en-GB" sz="200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£36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£42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£288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2635" y="4129345"/>
                <a:ext cx="7524522" cy="400110"/>
              </a:xfrm>
              <a:prstGeom prst="rect">
                <a:avLst/>
              </a:prstGeom>
              <a:blipFill>
                <a:blip r:embed="rId4"/>
                <a:stretch>
                  <a:fillRect l="-810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" name="Straight Arrow Connector 15"/>
          <p:cNvCxnSpPr>
            <a:cxnSpLocks/>
          </p:cNvCxnSpPr>
          <p:nvPr/>
        </p:nvCxnSpPr>
        <p:spPr>
          <a:xfrm>
            <a:off x="3162120" y="4482765"/>
            <a:ext cx="212715" cy="3536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</p:cNvCxnSpPr>
          <p:nvPr/>
        </p:nvCxnSpPr>
        <p:spPr>
          <a:xfrm flipH="1">
            <a:off x="3417270" y="4482765"/>
            <a:ext cx="219928" cy="3536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047976" y="4760637"/>
            <a:ext cx="1664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£140</a:t>
            </a:r>
          </a:p>
        </p:txBody>
      </p:sp>
      <p:cxnSp>
        <p:nvCxnSpPr>
          <p:cNvPr id="22" name="Straight Arrow Connector 21"/>
          <p:cNvCxnSpPr>
            <a:cxnSpLocks/>
          </p:cNvCxnSpPr>
          <p:nvPr/>
        </p:nvCxnSpPr>
        <p:spPr>
          <a:xfrm>
            <a:off x="4526798" y="4482765"/>
            <a:ext cx="185465" cy="326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cxnSpLocks/>
          </p:cNvCxnSpPr>
          <p:nvPr/>
        </p:nvCxnSpPr>
        <p:spPr>
          <a:xfrm flipH="1">
            <a:off x="4754698" y="4482765"/>
            <a:ext cx="219928" cy="3265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417652" y="4760637"/>
            <a:ext cx="1664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£330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/>
              <p:cNvSpPr txBox="1"/>
              <p:nvPr/>
            </p:nvSpPr>
            <p:spPr>
              <a:xfrm>
                <a:off x="3770981" y="4760637"/>
                <a:ext cx="55105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000" dirty="0"/>
              </a:p>
            </p:txBody>
          </p:sp>
        </mc:Choice>
        <mc:Fallback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0981" y="4760637"/>
                <a:ext cx="551055" cy="4001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5028006" y="4760637"/>
                <a:ext cx="11791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000" dirty="0"/>
                  <a:t>£470</a:t>
                </a: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8006" y="4760637"/>
                <a:ext cx="1179108" cy="400110"/>
              </a:xfrm>
              <a:prstGeom prst="rect">
                <a:avLst/>
              </a:prstGeom>
              <a:blipFill>
                <a:blip r:embed="rId6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6587136" y="4129345"/>
                <a:ext cx="191517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£1,204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 £470</a:t>
                </a: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7136" y="4129345"/>
                <a:ext cx="1915170" cy="400110"/>
              </a:xfrm>
              <a:prstGeom prst="rect">
                <a:avLst/>
              </a:prstGeom>
              <a:blipFill>
                <a:blip r:embed="rId7"/>
                <a:stretch>
                  <a:fillRect l="-3503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/>
          <p:cNvCxnSpPr/>
          <p:nvPr/>
        </p:nvCxnSpPr>
        <p:spPr>
          <a:xfrm>
            <a:off x="3374835" y="5647437"/>
            <a:ext cx="4984437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555302" y="5358581"/>
            <a:ext cx="0" cy="6043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8112576" y="5345260"/>
            <a:ext cx="0" cy="6043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3178880" y="5846869"/>
            <a:ext cx="1915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£470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714973" y="5846869"/>
            <a:ext cx="1915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£1,204</a:t>
            </a:r>
          </a:p>
        </p:txBody>
      </p:sp>
      <p:sp>
        <p:nvSpPr>
          <p:cNvPr id="36" name="Curved Down Arrow 7"/>
          <p:cNvSpPr/>
          <p:nvPr/>
        </p:nvSpPr>
        <p:spPr>
          <a:xfrm rot="5400000">
            <a:off x="3778154" y="5215258"/>
            <a:ext cx="220263" cy="622962"/>
          </a:xfrm>
          <a:prstGeom prst="leftBracket">
            <a:avLst>
              <a:gd name="adj" fmla="val 383591"/>
            </a:avLst>
          </a:prstGeom>
          <a:noFill/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/>
              <p:cNvSpPr txBox="1"/>
              <p:nvPr/>
            </p:nvSpPr>
            <p:spPr>
              <a:xfrm>
                <a:off x="3527234" y="5070850"/>
                <a:ext cx="8285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30</a:t>
                </a:r>
              </a:p>
            </p:txBody>
          </p:sp>
        </mc:Choice>
        <mc:Fallback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7234" y="5070850"/>
                <a:ext cx="828540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Straight Connector 37"/>
          <p:cNvCxnSpPr/>
          <p:nvPr/>
        </p:nvCxnSpPr>
        <p:spPr>
          <a:xfrm>
            <a:off x="4210356" y="5337553"/>
            <a:ext cx="0" cy="6043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812753" y="5846869"/>
            <a:ext cx="1915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£500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Box 39"/>
              <p:cNvSpPr txBox="1"/>
              <p:nvPr/>
            </p:nvSpPr>
            <p:spPr>
              <a:xfrm>
                <a:off x="5074488" y="5070850"/>
                <a:ext cx="8285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500</a:t>
                </a:r>
              </a:p>
            </p:txBody>
          </p:sp>
        </mc:Choice>
        <mc:Fallback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4488" y="5070850"/>
                <a:ext cx="828540" cy="400110"/>
              </a:xfrm>
              <a:prstGeom prst="rect">
                <a:avLst/>
              </a:prstGeom>
              <a:blipFill>
                <a:blip r:embed="rId9"/>
                <a:stretch>
                  <a:fillRect t="-9231" r="-5882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Curved Down Arrow 7"/>
          <p:cNvSpPr/>
          <p:nvPr/>
        </p:nvSpPr>
        <p:spPr>
          <a:xfrm rot="5400000">
            <a:off x="5465124" y="4179670"/>
            <a:ext cx="220330" cy="2694201"/>
          </a:xfrm>
          <a:prstGeom prst="leftBracket">
            <a:avLst>
              <a:gd name="adj" fmla="val 611401"/>
            </a:avLst>
          </a:prstGeom>
          <a:noFill/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6922390" y="5281153"/>
            <a:ext cx="0" cy="6043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24787" y="5846869"/>
            <a:ext cx="1915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£1,000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4" name="TextBox 43"/>
              <p:cNvSpPr txBox="1"/>
              <p:nvPr/>
            </p:nvSpPr>
            <p:spPr>
              <a:xfrm>
                <a:off x="7128192" y="5070850"/>
                <a:ext cx="8285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/>
                  <a:t> 204</a:t>
                </a:r>
              </a:p>
            </p:txBody>
          </p:sp>
        </mc:Choice>
        <mc:Fallback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8192" y="5070850"/>
                <a:ext cx="828540" cy="400110"/>
              </a:xfrm>
              <a:prstGeom prst="rect">
                <a:avLst/>
              </a:prstGeom>
              <a:blipFill>
                <a:blip r:embed="rId10"/>
                <a:stretch>
                  <a:fillRect t="-9231" r="-5882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Curved Down Arrow 7"/>
          <p:cNvSpPr/>
          <p:nvPr/>
        </p:nvSpPr>
        <p:spPr>
          <a:xfrm rot="5400000">
            <a:off x="7397881" y="4958945"/>
            <a:ext cx="214224" cy="1129543"/>
          </a:xfrm>
          <a:prstGeom prst="leftBracket">
            <a:avLst>
              <a:gd name="adj" fmla="val 263636"/>
            </a:avLst>
          </a:prstGeom>
          <a:noFill/>
          <a:ln w="28575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763204" y="3823152"/>
            <a:ext cx="828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£734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F12420-DE5E-43BB-88D9-1DDBCA9C47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1804624" y="225354"/>
            <a:ext cx="990815" cy="12174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385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  <p:bldP spid="11" grpId="1"/>
      <p:bldP spid="13" grpId="0"/>
      <p:bldP spid="13" grpId="1"/>
      <p:bldP spid="14" grpId="0"/>
      <p:bldP spid="21" grpId="0"/>
      <p:bldP spid="24" grpId="0"/>
      <p:bldP spid="25" grpId="0"/>
      <p:bldP spid="26" grpId="0"/>
      <p:bldP spid="27" grpId="0"/>
      <p:bldP spid="33" grpId="0"/>
      <p:bldP spid="34" grpId="0"/>
      <p:bldP spid="36" grpId="0" animBg="1"/>
      <p:bldP spid="37" grpId="0"/>
      <p:bldP spid="39" grpId="0"/>
      <p:bldP spid="40" grpId="0"/>
      <p:bldP spid="41" grpId="0" animBg="1"/>
      <p:bldP spid="43" grpId="0"/>
      <p:bldP spid="44" grpId="0"/>
      <p:bldP spid="45" grpId="0" animBg="1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81693" y="393522"/>
            <a:ext cx="7725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What is Mrs Rose’s budget for the month after </a:t>
            </a:r>
          </a:p>
          <a:p>
            <a:r>
              <a:rPr lang="en-GB" sz="2000" dirty="0"/>
              <a:t>she has paid all her bills?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41818" y="722348"/>
            <a:ext cx="828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£734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34589" y="1429555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Mrs Rose’s daughter has 8 football lessons a month. </a:t>
            </a:r>
          </a:p>
          <a:p>
            <a:r>
              <a:rPr lang="en-GB" sz="2000" dirty="0"/>
              <a:t>Each lesson costs £30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372" y="1048651"/>
            <a:ext cx="824657" cy="8941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4589" y="2314412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Her son has 6 piano lessons a month. </a:t>
            </a:r>
          </a:p>
          <a:p>
            <a:r>
              <a:rPr lang="en-GB" sz="2000" dirty="0"/>
              <a:t>Each lesson costs £40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34589" y="3199269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She has a dog walker 5 times a month.</a:t>
            </a:r>
          </a:p>
          <a:p>
            <a:r>
              <a:rPr lang="en-GB" sz="2000" dirty="0"/>
              <a:t>Each walk costs £15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703" y="2982635"/>
            <a:ext cx="1681469" cy="10324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34589" y="4084127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Mrs Rose is saving £100 a month for a</a:t>
            </a:r>
          </a:p>
          <a:p>
            <a:r>
              <a:rPr lang="en-GB" sz="2000" dirty="0"/>
              <a:t>family holiday in the summer.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691ED0-866F-40B8-91E8-E8F9776364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4298" y="4317007"/>
            <a:ext cx="797354" cy="7423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81C8849-9246-40C3-BD56-8E49EACADD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3065" y="4022551"/>
            <a:ext cx="1290831" cy="86103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288354" y="5400731"/>
            <a:ext cx="72393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Can she afford to buy a new bike worth £90?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13E58A5-D50D-43E3-882A-79EA54886D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5409" y="5197562"/>
            <a:ext cx="1151587" cy="93809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35362" y="2509422"/>
            <a:ext cx="756382" cy="75638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47830" y="2630649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68C5693-BA6B-4F07-A028-F951AC2F12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1804624" y="225354"/>
            <a:ext cx="990815" cy="12174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698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644B4D80-0BAE-4748-83E2-32BE86F8F8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703" y="2982635"/>
            <a:ext cx="1681469" cy="103242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3CFC38D8-E11A-4ADE-B96C-B794AE3E4453}"/>
              </a:ext>
            </a:extLst>
          </p:cNvPr>
          <p:cNvSpPr txBox="1"/>
          <p:nvPr/>
        </p:nvSpPr>
        <p:spPr>
          <a:xfrm>
            <a:off x="2681693" y="393522"/>
            <a:ext cx="77255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What is Mrs Rose’s budget for the month after </a:t>
            </a:r>
          </a:p>
          <a:p>
            <a:r>
              <a:rPr lang="en-GB" sz="2000" dirty="0"/>
              <a:t>she has paid all her bills?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3DC5CE-5A59-4F7B-AD0F-1FBE0B091A33}"/>
              </a:ext>
            </a:extLst>
          </p:cNvPr>
          <p:cNvSpPr txBox="1"/>
          <p:nvPr/>
        </p:nvSpPr>
        <p:spPr>
          <a:xfrm>
            <a:off x="2334589" y="1429555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Mrs Rose’s daughter has 8 football lessons a month. </a:t>
            </a:r>
          </a:p>
          <a:p>
            <a:r>
              <a:rPr lang="en-GB" sz="2000" dirty="0"/>
              <a:t>Each lesson costs £30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3869127-62E9-4740-9D0F-A8C8D31CDF9B}"/>
              </a:ext>
            </a:extLst>
          </p:cNvPr>
          <p:cNvSpPr txBox="1"/>
          <p:nvPr/>
        </p:nvSpPr>
        <p:spPr>
          <a:xfrm>
            <a:off x="2334589" y="2314412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Her son has 6 piano lessons a month. </a:t>
            </a:r>
          </a:p>
          <a:p>
            <a:r>
              <a:rPr lang="en-GB" sz="2000" dirty="0"/>
              <a:t>Each lesson costs £40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97051F5-225C-4C72-98D6-80E6CF3BFA9A}"/>
              </a:ext>
            </a:extLst>
          </p:cNvPr>
          <p:cNvSpPr txBox="1"/>
          <p:nvPr/>
        </p:nvSpPr>
        <p:spPr>
          <a:xfrm>
            <a:off x="2334589" y="3199269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She has a dog walker 5 times a month.</a:t>
            </a:r>
          </a:p>
          <a:p>
            <a:r>
              <a:rPr lang="en-GB" sz="2000" dirty="0"/>
              <a:t>Each walk costs £15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63E7C16-FFEA-4816-9408-D4B1F96926EB}"/>
              </a:ext>
            </a:extLst>
          </p:cNvPr>
          <p:cNvSpPr txBox="1"/>
          <p:nvPr/>
        </p:nvSpPr>
        <p:spPr>
          <a:xfrm>
            <a:off x="2334589" y="4084127"/>
            <a:ext cx="72393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Mrs Rose is saving £100 a month for a</a:t>
            </a:r>
          </a:p>
          <a:p>
            <a:r>
              <a:rPr lang="en-GB" sz="2000" dirty="0"/>
              <a:t>family holiday in the summer.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45628" y="727223"/>
            <a:ext cx="828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£734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4823412" y="1720157"/>
                <a:ext cx="127258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£30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3412" y="1720157"/>
                <a:ext cx="1272588" cy="400110"/>
              </a:xfrm>
              <a:prstGeom prst="rect">
                <a:avLst/>
              </a:prstGeom>
              <a:blipFill>
                <a:blip r:embed="rId4"/>
                <a:stretch>
                  <a:fillRect l="-4785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5952471" y="1720157"/>
            <a:ext cx="1090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£240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4823412" y="2617659"/>
                <a:ext cx="133162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£40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3412" y="2617659"/>
                <a:ext cx="1331620" cy="400110"/>
              </a:xfrm>
              <a:prstGeom prst="rect">
                <a:avLst/>
              </a:prstGeom>
              <a:blipFill>
                <a:blip r:embed="rId5"/>
                <a:stretch>
                  <a:fillRect l="-4566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5952471" y="2617659"/>
            <a:ext cx="1090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£240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4835584" y="3507045"/>
                <a:ext cx="145189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£15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5584" y="3507045"/>
                <a:ext cx="1451891" cy="400110"/>
              </a:xfrm>
              <a:prstGeom prst="rect">
                <a:avLst/>
              </a:prstGeom>
              <a:blipFill>
                <a:blip r:embed="rId6"/>
                <a:stretch>
                  <a:fillRect l="-4202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5952471" y="3504096"/>
            <a:ext cx="10909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£75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4385054" y="4431330"/>
            <a:ext cx="50855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/>
              <p:cNvSpPr txBox="1"/>
              <p:nvPr/>
            </p:nvSpPr>
            <p:spPr>
              <a:xfrm>
                <a:off x="7412547" y="1874896"/>
                <a:ext cx="29973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£240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£240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£480</a:t>
                </a:r>
              </a:p>
            </p:txBody>
          </p:sp>
        </mc:Choice>
        <mc:Fallback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2547" y="1874896"/>
                <a:ext cx="2997356" cy="400110"/>
              </a:xfrm>
              <a:prstGeom prst="rect">
                <a:avLst/>
              </a:prstGeom>
              <a:blipFill>
                <a:blip r:embed="rId7"/>
                <a:stretch>
                  <a:fillRect l="-2236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7412547" y="2283151"/>
                <a:ext cx="29973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£480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£100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£580</a:t>
                </a: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2547" y="2283151"/>
                <a:ext cx="2997356" cy="400110"/>
              </a:xfrm>
              <a:prstGeom prst="rect">
                <a:avLst/>
              </a:prstGeom>
              <a:blipFill>
                <a:blip r:embed="rId8"/>
                <a:stretch>
                  <a:fillRect l="-2236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7538676" y="2711106"/>
                <a:ext cx="29973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£580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£75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£655</a:t>
                </a: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8676" y="2711106"/>
                <a:ext cx="2997356" cy="400110"/>
              </a:xfrm>
              <a:prstGeom prst="rect">
                <a:avLst/>
              </a:prstGeom>
              <a:blipFill>
                <a:blip r:embed="rId9"/>
                <a:stretch>
                  <a:fillRect l="-2240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3056945" y="5672260"/>
                <a:ext cx="29973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£655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£90 </a:t>
                </a: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6945" y="5672260"/>
                <a:ext cx="2997356" cy="400110"/>
              </a:xfrm>
              <a:prstGeom prst="rect">
                <a:avLst/>
              </a:prstGeom>
              <a:blipFill>
                <a:blip r:embed="rId10"/>
                <a:stretch>
                  <a:fillRect l="-2033"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4362542" y="5683692"/>
                <a:ext cx="29973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£745</a:t>
                </a: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542" y="5683692"/>
                <a:ext cx="2997356" cy="400110"/>
              </a:xfrm>
              <a:prstGeom prst="rect">
                <a:avLst/>
              </a:prstGeom>
              <a:blipFill>
                <a:blip r:embed="rId11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6576591" y="5662854"/>
            <a:ext cx="2997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No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5D9B662E-84F0-41E6-A4E3-CC6D23C398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372" y="1048651"/>
            <a:ext cx="824657" cy="89410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07C70D3-DB1B-43B8-A725-77D664B05B8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64298" y="4317007"/>
            <a:ext cx="797354" cy="74236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4670C8DA-909A-42DF-B80B-F02DAD053A2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23065" y="4022551"/>
            <a:ext cx="1290831" cy="861038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F3382E50-428C-4286-AFA3-15529799D8A2}"/>
              </a:ext>
            </a:extLst>
          </p:cNvPr>
          <p:cNvSpPr txBox="1"/>
          <p:nvPr/>
        </p:nvSpPr>
        <p:spPr>
          <a:xfrm>
            <a:off x="2288354" y="5400731"/>
            <a:ext cx="72393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Can she afford to buy a new bike worth £90? 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ABB189F9-BDDF-4E66-8138-B98DEB51220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85409" y="5197562"/>
            <a:ext cx="1151587" cy="93809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C241A92-EA8C-4AF6-87C4-E0A55250DD8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flipH="1">
            <a:off x="1804624" y="225354"/>
            <a:ext cx="990815" cy="12174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934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7841255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Fractions</a:t>
            </a:r>
          </a:p>
        </p:txBody>
      </p:sp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98753" y="106605"/>
            <a:ext cx="1049693" cy="15449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3811" y="768365"/>
            <a:ext cx="3407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Whitney earns £2,140 a month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5</m:t>
                        </m:r>
                      </m:den>
                    </m:f>
                  </m:oMath>
                </a14:m>
                <a:r>
                  <a:rPr lang="en-GB" sz="2000" dirty="0"/>
                  <a:t> of her wage on bills.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blipFill>
                <a:blip r:embed="rId4"/>
                <a:stretch>
                  <a:fillRect l="-1809" r="-658"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8</m:t>
                        </m:r>
                      </m:den>
                    </m:f>
                  </m:oMath>
                </a14:m>
                <a:r>
                  <a:rPr lang="en-GB" sz="2000" dirty="0"/>
                  <a:t> of what is left on food and clothes.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blipFill>
                <a:blip r:embed="rId5"/>
                <a:stretch>
                  <a:fillRect l="-1165" r="-212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466607" y="2863838"/>
                <a:ext cx="5618846" cy="575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With the wage that is left, she spends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on hobbies.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7" y="2863838"/>
                <a:ext cx="5618846" cy="575992"/>
              </a:xfrm>
              <a:prstGeom prst="rect">
                <a:avLst/>
              </a:prstGeom>
              <a:blipFill>
                <a:blip r:embed="rId6"/>
                <a:stretch>
                  <a:fillRect l="-1194" r="-326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466607" y="3582601"/>
            <a:ext cx="38984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How much does Whitney have left?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416839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027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98753" y="106605"/>
            <a:ext cx="1049693" cy="15449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3811" y="768365"/>
            <a:ext cx="3407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Whitney earns £2,140 a month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5</m:t>
                        </m:r>
                      </m:den>
                    </m:f>
                  </m:oMath>
                </a14:m>
                <a:r>
                  <a:rPr lang="en-GB" sz="2000" dirty="0"/>
                  <a:t> of her wage on bills.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blipFill>
                <a:blip r:embed="rId4"/>
                <a:stretch>
                  <a:fillRect l="-1809" r="-658"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8</m:t>
                        </m:r>
                      </m:den>
                    </m:f>
                  </m:oMath>
                </a14:m>
                <a:r>
                  <a:rPr lang="en-GB" sz="2000" dirty="0"/>
                  <a:t> of what is left on food and clothes.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blipFill>
                <a:blip r:embed="rId5"/>
                <a:stretch>
                  <a:fillRect l="-1165" r="-212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466607" y="2863838"/>
                <a:ext cx="5618846" cy="575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With the wage that is left, she spends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on hobbies.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7" y="2863838"/>
                <a:ext cx="5618846" cy="575992"/>
              </a:xfrm>
              <a:prstGeom prst="rect">
                <a:avLst/>
              </a:prstGeom>
              <a:blipFill>
                <a:blip r:embed="rId6"/>
                <a:stretch>
                  <a:fillRect l="-1194" r="-326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466607" y="3582601"/>
            <a:ext cx="38984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How much does Whitney have left?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2466609" y="3237308"/>
          <a:ext cx="6604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80398558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1797263065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3820536909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807646203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1173154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789360"/>
                  </a:ext>
                </a:extLst>
              </a:tr>
            </a:tbl>
          </a:graphicData>
        </a:graphic>
      </p:graphicFrame>
      <p:sp>
        <p:nvSpPr>
          <p:cNvPr id="14" name="Right Brace 13"/>
          <p:cNvSpPr/>
          <p:nvPr/>
        </p:nvSpPr>
        <p:spPr>
          <a:xfrm rot="16200000">
            <a:off x="5533083" y="-397727"/>
            <a:ext cx="471054" cy="6604002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5205784" y="2155996"/>
            <a:ext cx="5001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£2,140 </a:t>
            </a:r>
          </a:p>
        </p:txBody>
      </p:sp>
      <p:sp>
        <p:nvSpPr>
          <p:cNvPr id="16" name="Right Brace 15"/>
          <p:cNvSpPr/>
          <p:nvPr/>
        </p:nvSpPr>
        <p:spPr>
          <a:xfrm rot="5400000">
            <a:off x="2916368" y="3255895"/>
            <a:ext cx="416163" cy="1315684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961442" y="4121610"/>
            <a:ext cx="685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?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6556769" y="4136770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199809" y="4364846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06529" y="4364846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2877" y="4364846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012944" y="4748779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77283" y="4748779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687596" y="4364846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09462" y="5454352"/>
            <a:ext cx="3300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Whitney spends £428 on bills.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231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4" grpId="0" animBg="1"/>
      <p:bldP spid="15" grpId="0"/>
      <p:bldP spid="16" grpId="0" animBg="1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98753" y="106605"/>
            <a:ext cx="1049693" cy="15449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3811" y="768365"/>
            <a:ext cx="3407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Whitney earns £2,140 a month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5</m:t>
                        </m:r>
                      </m:den>
                    </m:f>
                  </m:oMath>
                </a14:m>
                <a:r>
                  <a:rPr lang="en-GB" sz="2000" dirty="0"/>
                  <a:t> of her wage on bills.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blipFill>
                <a:blip r:embed="rId4"/>
                <a:stretch>
                  <a:fillRect l="-1809" r="-658"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8</m:t>
                        </m:r>
                      </m:den>
                    </m:f>
                  </m:oMath>
                </a14:m>
                <a:r>
                  <a:rPr lang="en-GB" sz="2000" dirty="0"/>
                  <a:t> of what is left on food and clothes.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blipFill>
                <a:blip r:embed="rId5"/>
                <a:stretch>
                  <a:fillRect l="-1165" r="-212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6176086" y="151690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£428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488380" y="2886513"/>
                <a:ext cx="20281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£2,140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£428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8380" y="2886513"/>
                <a:ext cx="2028119" cy="461665"/>
              </a:xfrm>
              <a:prstGeom prst="rect">
                <a:avLst/>
              </a:prstGeom>
              <a:blipFill>
                <a:blip r:embed="rId6"/>
                <a:stretch>
                  <a:fillRect l="-4505" t="-10667" r="-330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4396602" y="2882894"/>
                <a:ext cx="13372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£1,712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6602" y="2882894"/>
                <a:ext cx="1337226" cy="461665"/>
              </a:xfrm>
              <a:prstGeom prst="rect">
                <a:avLst/>
              </a:prstGeom>
              <a:blipFill>
                <a:blip r:embed="rId7"/>
                <a:stretch>
                  <a:fillRect t="-10526" r="-500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823598" y="4526609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356558804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24776311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6857669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10482368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98406283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50186527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64911605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1424410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8791690"/>
                  </a:ext>
                </a:extLst>
              </a:tr>
            </a:tbl>
          </a:graphicData>
        </a:graphic>
      </p:graphicFrame>
      <p:sp>
        <p:nvSpPr>
          <p:cNvPr id="17" name="Right Brace 16"/>
          <p:cNvSpPr/>
          <p:nvPr/>
        </p:nvSpPr>
        <p:spPr>
          <a:xfrm rot="16200000">
            <a:off x="5636073" y="1191435"/>
            <a:ext cx="471054" cy="6096002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269958" y="3533349"/>
            <a:ext cx="159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£1,712</a:t>
            </a:r>
          </a:p>
        </p:txBody>
      </p:sp>
      <p:sp>
        <p:nvSpPr>
          <p:cNvPr id="19" name="Right Brace 18"/>
          <p:cNvSpPr/>
          <p:nvPr/>
        </p:nvSpPr>
        <p:spPr>
          <a:xfrm rot="5400000">
            <a:off x="3753222" y="4097312"/>
            <a:ext cx="416163" cy="2275411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3815923" y="5445795"/>
            <a:ext cx="685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/>
              <a:t>?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6928600" y="2722477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7571640" y="295055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78360" y="295055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70724" y="295055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84775" y="3334486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849114" y="3334486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059427" y="2950553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09846" y="4461979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£214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561468" y="4461979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£214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40949" y="4461979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£214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66401" y="5437892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£642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998793" y="5493524"/>
            <a:ext cx="46260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Whitney spends £642 on food and clothes.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610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6" grpId="0"/>
      <p:bldP spid="17" grpId="0" animBg="1"/>
      <p:bldP spid="18" grpId="0"/>
      <p:bldP spid="19" grpId="0" animBg="1"/>
      <p:bldP spid="20" grpId="0"/>
      <p:bldP spid="20" grpId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5</m:t>
                        </m:r>
                      </m:den>
                    </m:f>
                  </m:oMath>
                </a14:m>
                <a:r>
                  <a:rPr lang="en-GB" sz="2000" dirty="0"/>
                  <a:t> of her wage on bills.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blipFill>
                <a:blip r:embed="rId3"/>
                <a:stretch>
                  <a:fillRect l="-1809" r="-658"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8</m:t>
                        </m:r>
                      </m:den>
                    </m:f>
                  </m:oMath>
                </a14:m>
                <a:r>
                  <a:rPr lang="en-GB" sz="2000" dirty="0"/>
                  <a:t> of what is left on food and clothes.</a:t>
                </a: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2085170"/>
                <a:ext cx="5754717" cy="573170"/>
              </a:xfrm>
              <a:prstGeom prst="rect">
                <a:avLst/>
              </a:prstGeom>
              <a:blipFill>
                <a:blip r:embed="rId4"/>
                <a:stretch>
                  <a:fillRect l="-1165" r="-212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176086" y="1519874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£428</a:t>
            </a:r>
          </a:p>
        </p:txBody>
      </p:sp>
      <p:pic>
        <p:nvPicPr>
          <p:cNvPr id="6" name="Picture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98753" y="106605"/>
            <a:ext cx="1049693" cy="154497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162544" y="2167498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£642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66607" y="2863838"/>
                <a:ext cx="5618846" cy="575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With the wage that is left, she spends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on hobbies.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7" y="2863838"/>
                <a:ext cx="5618846" cy="575992"/>
              </a:xfrm>
              <a:prstGeom prst="rect">
                <a:avLst/>
              </a:prstGeom>
              <a:blipFill>
                <a:blip r:embed="rId6"/>
                <a:stretch>
                  <a:fillRect l="-1194" r="-326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488380" y="3505654"/>
                <a:ext cx="20281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£1,712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£642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8380" y="3505654"/>
                <a:ext cx="2028119" cy="461665"/>
              </a:xfrm>
              <a:prstGeom prst="rect">
                <a:avLst/>
              </a:prstGeom>
              <a:blipFill>
                <a:blip r:embed="rId7"/>
                <a:stretch>
                  <a:fillRect l="-4505" t="-10526" r="-330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4472228" y="3502035"/>
                <a:ext cx="13372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£1,070</a:t>
                </a: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2228" y="3502035"/>
                <a:ext cx="1337226" cy="461665"/>
              </a:xfrm>
              <a:prstGeom prst="rect">
                <a:avLst/>
              </a:prstGeom>
              <a:blipFill>
                <a:blip r:embed="rId8"/>
                <a:stretch>
                  <a:fillRect t="-10526" r="-502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2466608" y="4258232"/>
                <a:ext cx="163057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/>
                  <a:t>£1,070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 </a:t>
                </a:r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8" y="4258232"/>
                <a:ext cx="1630575" cy="461665"/>
              </a:xfrm>
              <a:prstGeom prst="rect">
                <a:avLst/>
              </a:prstGeom>
              <a:blipFill>
                <a:blip r:embed="rId9"/>
                <a:stretch>
                  <a:fillRect l="-5993" t="-10667" r="-4869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3964103" y="4254613"/>
                <a:ext cx="110479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£535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4103" y="4254613"/>
                <a:ext cx="1104790" cy="461665"/>
              </a:xfrm>
              <a:prstGeom prst="rect">
                <a:avLst/>
              </a:prstGeom>
              <a:blipFill>
                <a:blip r:embed="rId10"/>
                <a:stretch>
                  <a:fillRect t="-10526" r="-65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372126" y="4947827"/>
            <a:ext cx="38984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How much does Whitney have left?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70566" y="4905058"/>
            <a:ext cx="3001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Whitney has £535 left.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4377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98753" y="106605"/>
            <a:ext cx="1049693" cy="15449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43811" y="768365"/>
            <a:ext cx="3407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Whitney earns £2,140 a month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5</m:t>
                        </m:r>
                      </m:den>
                    </m:f>
                  </m:oMath>
                </a14:m>
                <a:r>
                  <a:rPr lang="en-GB" sz="2000" dirty="0"/>
                  <a:t> of her wage on bills.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1451527"/>
                <a:ext cx="3709477" cy="582147"/>
              </a:xfrm>
              <a:prstGeom prst="rect">
                <a:avLst/>
              </a:prstGeom>
              <a:blipFill>
                <a:blip r:embed="rId4"/>
                <a:stretch>
                  <a:fillRect l="-1809" r="-658"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66609" y="2346929"/>
                <a:ext cx="5754717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She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8</m:t>
                        </m:r>
                      </m:den>
                    </m:f>
                  </m:oMath>
                </a14:m>
                <a:r>
                  <a:rPr lang="en-GB" sz="2000" dirty="0"/>
                  <a:t> of what is left on food and clothes.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2346929"/>
                <a:ext cx="5754717" cy="573170"/>
              </a:xfrm>
              <a:prstGeom prst="rect">
                <a:avLst/>
              </a:prstGeom>
              <a:blipFill>
                <a:blip r:embed="rId5"/>
                <a:stretch>
                  <a:fillRect l="-1165" r="-212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466608" y="3406719"/>
                <a:ext cx="5618846" cy="575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/>
                  <a:t>With the wage that is left, she spends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/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on hobbies.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8" y="3406719"/>
                <a:ext cx="5618846" cy="575992"/>
              </a:xfrm>
              <a:prstGeom prst="rect">
                <a:avLst/>
              </a:prstGeom>
              <a:blipFill>
                <a:blip r:embed="rId6"/>
                <a:stretch>
                  <a:fillRect l="-1194" r="-326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466608" y="4609378"/>
            <a:ext cx="38984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How much does Whitney have left?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614898" y="1872754"/>
                <a:ext cx="1657826" cy="67076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of £2,140 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4898" y="1872754"/>
                <a:ext cx="1657826" cy="670761"/>
              </a:xfrm>
              <a:prstGeom prst="rect">
                <a:avLst/>
              </a:prstGeom>
              <a:blipFill>
                <a:blip r:embed="rId7"/>
                <a:stretch>
                  <a:fillRect r="-4412"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4124741" y="2000898"/>
                <a:ext cx="13372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£1,712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741" y="2000898"/>
                <a:ext cx="1337226" cy="461665"/>
              </a:xfrm>
              <a:prstGeom prst="rect">
                <a:avLst/>
              </a:prstGeom>
              <a:blipFill>
                <a:blip r:embed="rId8"/>
                <a:stretch>
                  <a:fillRect t="-10526" r="-502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2614898" y="2869566"/>
                <a:ext cx="1657826" cy="669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of £1,712 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4898" y="2869566"/>
                <a:ext cx="1657826" cy="669927"/>
              </a:xfrm>
              <a:prstGeom prst="rect">
                <a:avLst/>
              </a:prstGeom>
              <a:blipFill>
                <a:blip r:embed="rId9"/>
                <a:stretch>
                  <a:fillRect r="-4412"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4124741" y="2991394"/>
                <a:ext cx="13372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£1,070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741" y="2991394"/>
                <a:ext cx="1337226" cy="461665"/>
              </a:xfrm>
              <a:prstGeom prst="rect">
                <a:avLst/>
              </a:prstGeom>
              <a:blipFill>
                <a:blip r:embed="rId10"/>
                <a:stretch>
                  <a:fillRect t="-10667" r="-502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2614898" y="3930529"/>
                <a:ext cx="1657826" cy="668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of £1,070 </a:t>
                </a: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4898" y="3930529"/>
                <a:ext cx="1657826" cy="668388"/>
              </a:xfrm>
              <a:prstGeom prst="rect">
                <a:avLst/>
              </a:prstGeom>
              <a:blipFill>
                <a:blip r:embed="rId11"/>
                <a:stretch>
                  <a:fillRect r="-4412" b="-9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4124741" y="4057488"/>
                <a:ext cx="110479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£535</a:t>
                </a: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741" y="4057488"/>
                <a:ext cx="1104790" cy="461665"/>
              </a:xfrm>
              <a:prstGeom prst="rect">
                <a:avLst/>
              </a:prstGeom>
              <a:blipFill>
                <a:blip r:embed="rId12"/>
                <a:stretch>
                  <a:fillRect t="-10667" r="-663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698056" y="4562712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£535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999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Bills worksheet</a:t>
            </a:r>
          </a:p>
        </p:txBody>
      </p:sp>
    </p:spTree>
    <p:extLst>
      <p:ext uri="{BB962C8B-B14F-4D97-AF65-F5344CB8AC3E}">
        <p14:creationId xmlns:p14="http://schemas.microsoft.com/office/powerpoint/2010/main" val="1008291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2910218" y="1302572"/>
            <a:ext cx="618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Use the bill template provided to work out the cost of bills per month.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2482047" y="2644170"/>
            <a:ext cx="3606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hobbies would you like to do? </a:t>
            </a:r>
          </a:p>
          <a:p>
            <a:pPr algn="ctr"/>
            <a:r>
              <a:rPr lang="en-GB" sz="2400" dirty="0"/>
              <a:t>Work out the cost of them per month.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2910218" y="4797250"/>
            <a:ext cx="6589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Work out how much money you have left from your take-home pay after bills and extra activities.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E65BF2-0957-4D7A-A4D2-83E5053FBC67}"/>
              </a:ext>
            </a:extLst>
          </p:cNvPr>
          <p:cNvSpPr txBox="1"/>
          <p:nvPr/>
        </p:nvSpPr>
        <p:spPr>
          <a:xfrm>
            <a:off x="2615021" y="431075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800" b="1" dirty="0">
                <a:solidFill>
                  <a:prstClr val="black"/>
                </a:solidFill>
                <a:latin typeface="Calibri" panose="020F0502020204030204"/>
              </a:rPr>
              <a:t>Activity 2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E07D804-E9D1-46CC-BDFF-05C2CCDE7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3260" y="2205415"/>
            <a:ext cx="2241179" cy="1679993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C45686-E405-463C-BD98-33F4DDA710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6986" y="3045411"/>
            <a:ext cx="2240388" cy="1680885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928041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4.9|2.1|4.8|5.4|6.1|6.1|7.7|3.9|5.2|6.2|14.9|1.3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4.7|4.8|6.3|5.3|9.5|8.2|4.6|4.8|2.3|1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4.3|11.1|5.6|7.4|5.2|6|13.9|1.3|0.9|2.4|1.3|3|4.1|2.9|11.3|1.9|6|2.6|1.4|5.4|1.2|2.4|0.7|2.7|1.4|1.9|0.6|3|1.6|7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7.1|7.2|10.4|21.8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4.1|5.2|3.7|4.8|3.4|5.2|6.9|4.8|3.6|8.9|14.9|4.5|1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.8|6.2|5.7|1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8|10|6.5|2.4|2.9|1.8|2.7|7.5|1.1|1.3|1|1.5|1.2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5|13|6.4|15.8|5.7|1.3|2.8|2.3|4.7|1.9|0.9|0.9|1.2|1|1.1|3.8|2.8|2.2|6.9|1.2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4.2|6.4|9|1.9|4.6|1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7.8|5.1|5.4|7.7|4.8|5.2|8.4|2.9|3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800</Words>
  <Application>Microsoft Office PowerPoint</Application>
  <PresentationFormat>Widescreen</PresentationFormat>
  <Paragraphs>167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Bills worksheet</vt:lpstr>
      <vt:lpstr>PowerPoint Presentation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1</cp:revision>
  <dcterms:created xsi:type="dcterms:W3CDTF">2021-07-08T14:12:14Z</dcterms:created>
  <dcterms:modified xsi:type="dcterms:W3CDTF">2021-07-08T14:12:30Z</dcterms:modified>
</cp:coreProperties>
</file>