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5.xml" ContentType="application/vnd.openxmlformats-officedocument.theme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slideLayouts/slideLayout10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35"/>
  </p:notesMasterIdLst>
  <p:sldIdLst>
    <p:sldId id="298" r:id="rId11"/>
    <p:sldId id="421" r:id="rId12"/>
    <p:sldId id="430" r:id="rId13"/>
    <p:sldId id="335" r:id="rId14"/>
    <p:sldId id="396" r:id="rId15"/>
    <p:sldId id="422" r:id="rId16"/>
    <p:sldId id="423" r:id="rId17"/>
    <p:sldId id="424" r:id="rId18"/>
    <p:sldId id="418" r:id="rId19"/>
    <p:sldId id="409" r:id="rId20"/>
    <p:sldId id="427" r:id="rId21"/>
    <p:sldId id="419" r:id="rId22"/>
    <p:sldId id="428" r:id="rId23"/>
    <p:sldId id="429" r:id="rId24"/>
    <p:sldId id="435" r:id="rId25"/>
    <p:sldId id="431" r:id="rId26"/>
    <p:sldId id="436" r:id="rId27"/>
    <p:sldId id="433" r:id="rId28"/>
    <p:sldId id="434" r:id="rId29"/>
    <p:sldId id="432" r:id="rId30"/>
    <p:sldId id="437" r:id="rId31"/>
    <p:sldId id="438" r:id="rId32"/>
    <p:sldId id="439" r:id="rId33"/>
    <p:sldId id="440" r:id="rId3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4309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94"/>
  </p:normalViewPr>
  <p:slideViewPr>
    <p:cSldViewPr snapToGrid="0" snapToObjects="1">
      <p:cViewPr varScale="1">
        <p:scale>
          <a:sx n="88" d="100"/>
          <a:sy n="88" d="100"/>
        </p:scale>
        <p:origin x="1291" y="72"/>
      </p:cViewPr>
      <p:guideLst>
        <p:guide orient="horz" pos="2160"/>
        <p:guide pos="4309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9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34" Type="http://schemas.openxmlformats.org/officeDocument/2006/relationships/slide" Target="slides/slide24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slide" Target="slides/slide23.xml"/><Relationship Id="rId38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slide" Target="slides/slide19.xml"/><Relationship Id="rId41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slide" Target="slides/slide22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slide" Target="slides/slide18.xml"/><Relationship Id="rId36" Type="http://schemas.openxmlformats.org/officeDocument/2006/relationships/commentAuthors" Target="commentAuthor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slide" Target="slides/slide2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slide" Target="slides/slide20.xml"/><Relationship Id="rId35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C851F32E-F375-4D86-B4BD-62FBA81A004F}"/>
    <pc:docChg chg="custSel modSld">
      <pc:chgData name="James Clegg" userId="c6df1435-7a36-4b38-be4d-16e68e91152f" providerId="ADAL" clId="{C851F32E-F375-4D86-B4BD-62FBA81A004F}" dt="2021-01-26T14:14:08" v="15"/>
      <pc:docMkLst>
        <pc:docMk/>
      </pc:docMkLst>
      <pc:sldChg chg="modTransition">
        <pc:chgData name="James Clegg" userId="c6df1435-7a36-4b38-be4d-16e68e91152f" providerId="ADAL" clId="{C851F32E-F375-4D86-B4BD-62FBA81A004F}" dt="2021-01-26T14:14:08" v="15"/>
        <pc:sldMkLst>
          <pc:docMk/>
          <pc:sldMk cId="861935487" sldId="297"/>
        </pc:sldMkLst>
      </pc:sldChg>
      <pc:sldChg chg="delSp modTransition delAnim">
        <pc:chgData name="James Clegg" userId="c6df1435-7a36-4b38-be4d-16e68e91152f" providerId="ADAL" clId="{C851F32E-F375-4D86-B4BD-62FBA81A004F}" dt="2021-01-26T14:14:08" v="15"/>
        <pc:sldMkLst>
          <pc:docMk/>
          <pc:sldMk cId="4128357408" sldId="298"/>
        </pc:sldMkLst>
        <pc:picChg chg="del">
          <ac:chgData name="James Clegg" userId="c6df1435-7a36-4b38-be4d-16e68e91152f" providerId="ADAL" clId="{C851F32E-F375-4D86-B4BD-62FBA81A004F}" dt="2021-01-26T14:13:26.330" v="0" actId="478"/>
          <ac:picMkLst>
            <pc:docMk/>
            <pc:sldMk cId="4128357408" sldId="298"/>
            <ac:picMk id="2" creationId="{00000000-0000-0000-0000-000000000000}"/>
          </ac:picMkLst>
        </pc:picChg>
      </pc:sldChg>
      <pc:sldChg chg="modTransition">
        <pc:chgData name="James Clegg" userId="c6df1435-7a36-4b38-be4d-16e68e91152f" providerId="ADAL" clId="{C851F32E-F375-4D86-B4BD-62FBA81A004F}" dt="2021-01-26T14:14:08" v="15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C851F32E-F375-4D86-B4BD-62FBA81A004F}" dt="2021-01-26T14:14:08" v="15"/>
        <pc:sldMkLst>
          <pc:docMk/>
          <pc:sldMk cId="292426147" sldId="316"/>
        </pc:sldMkLst>
        <pc:picChg chg="del">
          <ac:chgData name="James Clegg" userId="c6df1435-7a36-4b38-be4d-16e68e91152f" providerId="ADAL" clId="{C851F32E-F375-4D86-B4BD-62FBA81A004F}" dt="2021-01-26T14:14:02.780" v="14" actId="478"/>
          <ac:picMkLst>
            <pc:docMk/>
            <pc:sldMk cId="292426147" sldId="316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C851F32E-F375-4D86-B4BD-62FBA81A004F}" dt="2021-01-26T14:14:08" v="15"/>
        <pc:sldMkLst>
          <pc:docMk/>
          <pc:sldMk cId="1709793811" sldId="335"/>
        </pc:sldMkLst>
        <pc:picChg chg="del">
          <ac:chgData name="James Clegg" userId="c6df1435-7a36-4b38-be4d-16e68e91152f" providerId="ADAL" clId="{C851F32E-F375-4D86-B4BD-62FBA81A004F}" dt="2021-01-26T14:13:30.994" v="2" actId="478"/>
          <ac:picMkLst>
            <pc:docMk/>
            <pc:sldMk cId="1709793811" sldId="335"/>
            <ac:picMk id="81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C851F32E-F375-4D86-B4BD-62FBA81A004F}" dt="2021-01-26T14:14:08" v="15"/>
        <pc:sldMkLst>
          <pc:docMk/>
          <pc:sldMk cId="3372964815" sldId="396"/>
        </pc:sldMkLst>
        <pc:picChg chg="del">
          <ac:chgData name="James Clegg" userId="c6df1435-7a36-4b38-be4d-16e68e91152f" providerId="ADAL" clId="{C851F32E-F375-4D86-B4BD-62FBA81A004F}" dt="2021-01-26T14:13:33.265" v="3" actId="478"/>
          <ac:picMkLst>
            <pc:docMk/>
            <pc:sldMk cId="3372964815" sldId="396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C851F32E-F375-4D86-B4BD-62FBA81A004F}" dt="2021-01-26T14:14:08" v="15"/>
        <pc:sldMkLst>
          <pc:docMk/>
          <pc:sldMk cId="1721805795" sldId="409"/>
        </pc:sldMkLst>
        <pc:picChg chg="del">
          <ac:chgData name="James Clegg" userId="c6df1435-7a36-4b38-be4d-16e68e91152f" providerId="ADAL" clId="{C851F32E-F375-4D86-B4BD-62FBA81A004F}" dt="2021-01-26T14:13:48.955" v="9" actId="478"/>
          <ac:picMkLst>
            <pc:docMk/>
            <pc:sldMk cId="1721805795" sldId="409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C851F32E-F375-4D86-B4BD-62FBA81A004F}" dt="2021-01-26T14:14:08" v="15"/>
        <pc:sldMkLst>
          <pc:docMk/>
          <pc:sldMk cId="1103566835" sldId="418"/>
        </pc:sldMkLst>
        <pc:picChg chg="del">
          <ac:chgData name="James Clegg" userId="c6df1435-7a36-4b38-be4d-16e68e91152f" providerId="ADAL" clId="{C851F32E-F375-4D86-B4BD-62FBA81A004F}" dt="2021-01-26T14:13:43.224" v="7" actId="478"/>
          <ac:picMkLst>
            <pc:docMk/>
            <pc:sldMk cId="1103566835" sldId="418"/>
            <ac:picMk id="8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C851F32E-F375-4D86-B4BD-62FBA81A004F}" dt="2021-01-26T14:14:08" v="15"/>
        <pc:sldMkLst>
          <pc:docMk/>
          <pc:sldMk cId="2679994428" sldId="419"/>
        </pc:sldMkLst>
        <pc:picChg chg="del">
          <ac:chgData name="James Clegg" userId="c6df1435-7a36-4b38-be4d-16e68e91152f" providerId="ADAL" clId="{C851F32E-F375-4D86-B4BD-62FBA81A004F}" dt="2021-01-26T14:13:55.194" v="11" actId="478"/>
          <ac:picMkLst>
            <pc:docMk/>
            <pc:sldMk cId="2679994428" sldId="419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C851F32E-F375-4D86-B4BD-62FBA81A004F}" dt="2021-01-26T14:14:08" v="15"/>
        <pc:sldMkLst>
          <pc:docMk/>
          <pc:sldMk cId="2936052348" sldId="421"/>
        </pc:sldMkLst>
        <pc:picChg chg="del">
          <ac:chgData name="James Clegg" userId="c6df1435-7a36-4b38-be4d-16e68e91152f" providerId="ADAL" clId="{C851F32E-F375-4D86-B4BD-62FBA81A004F}" dt="2021-01-26T14:13:28.537" v="1" actId="478"/>
          <ac:picMkLst>
            <pc:docMk/>
            <pc:sldMk cId="2936052348" sldId="421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C851F32E-F375-4D86-B4BD-62FBA81A004F}" dt="2021-01-26T14:14:08" v="15"/>
        <pc:sldMkLst>
          <pc:docMk/>
          <pc:sldMk cId="4084542013" sldId="422"/>
        </pc:sldMkLst>
        <pc:picChg chg="del">
          <ac:chgData name="James Clegg" userId="c6df1435-7a36-4b38-be4d-16e68e91152f" providerId="ADAL" clId="{C851F32E-F375-4D86-B4BD-62FBA81A004F}" dt="2021-01-26T14:13:35.568" v="4" actId="478"/>
          <ac:picMkLst>
            <pc:docMk/>
            <pc:sldMk cId="4084542013" sldId="422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C851F32E-F375-4D86-B4BD-62FBA81A004F}" dt="2021-01-26T14:14:08" v="15"/>
        <pc:sldMkLst>
          <pc:docMk/>
          <pc:sldMk cId="2226596903" sldId="423"/>
        </pc:sldMkLst>
        <pc:picChg chg="del">
          <ac:chgData name="James Clegg" userId="c6df1435-7a36-4b38-be4d-16e68e91152f" providerId="ADAL" clId="{C851F32E-F375-4D86-B4BD-62FBA81A004F}" dt="2021-01-26T14:13:38.123" v="5" actId="478"/>
          <ac:picMkLst>
            <pc:docMk/>
            <pc:sldMk cId="2226596903" sldId="423"/>
            <ac:picMk id="8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C851F32E-F375-4D86-B4BD-62FBA81A004F}" dt="2021-01-26T14:14:08" v="15"/>
        <pc:sldMkLst>
          <pc:docMk/>
          <pc:sldMk cId="1300714486" sldId="424"/>
        </pc:sldMkLst>
        <pc:picChg chg="del">
          <ac:chgData name="James Clegg" userId="c6df1435-7a36-4b38-be4d-16e68e91152f" providerId="ADAL" clId="{C851F32E-F375-4D86-B4BD-62FBA81A004F}" dt="2021-01-26T14:13:40.807" v="6" actId="478"/>
          <ac:picMkLst>
            <pc:docMk/>
            <pc:sldMk cId="1300714486" sldId="424"/>
            <ac:picMk id="9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C851F32E-F375-4D86-B4BD-62FBA81A004F}" dt="2021-01-26T14:14:08" v="15"/>
        <pc:sldMkLst>
          <pc:docMk/>
          <pc:sldMk cId="2586881735" sldId="426"/>
        </pc:sldMkLst>
        <pc:picChg chg="del">
          <ac:chgData name="James Clegg" userId="c6df1435-7a36-4b38-be4d-16e68e91152f" providerId="ADAL" clId="{C851F32E-F375-4D86-B4BD-62FBA81A004F}" dt="2021-01-26T14:13:45.699" v="8" actId="478"/>
          <ac:picMkLst>
            <pc:docMk/>
            <pc:sldMk cId="2586881735" sldId="426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C851F32E-F375-4D86-B4BD-62FBA81A004F}" dt="2021-01-26T14:14:08" v="15"/>
        <pc:sldMkLst>
          <pc:docMk/>
          <pc:sldMk cId="3214777093" sldId="427"/>
        </pc:sldMkLst>
        <pc:picChg chg="del">
          <ac:chgData name="James Clegg" userId="c6df1435-7a36-4b38-be4d-16e68e91152f" providerId="ADAL" clId="{C851F32E-F375-4D86-B4BD-62FBA81A004F}" dt="2021-01-26T14:13:52.484" v="10" actId="478"/>
          <ac:picMkLst>
            <pc:docMk/>
            <pc:sldMk cId="3214777093" sldId="427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C851F32E-F375-4D86-B4BD-62FBA81A004F}" dt="2021-01-26T14:14:08" v="15"/>
        <pc:sldMkLst>
          <pc:docMk/>
          <pc:sldMk cId="1153486431" sldId="428"/>
        </pc:sldMkLst>
        <pc:picChg chg="del">
          <ac:chgData name="James Clegg" userId="c6df1435-7a36-4b38-be4d-16e68e91152f" providerId="ADAL" clId="{C851F32E-F375-4D86-B4BD-62FBA81A004F}" dt="2021-01-26T14:13:57.575" v="12" actId="478"/>
          <ac:picMkLst>
            <pc:docMk/>
            <pc:sldMk cId="1153486431" sldId="428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C851F32E-F375-4D86-B4BD-62FBA81A004F}" dt="2021-01-26T14:14:08" v="15"/>
        <pc:sldMkLst>
          <pc:docMk/>
          <pc:sldMk cId="189967904" sldId="429"/>
        </pc:sldMkLst>
        <pc:picChg chg="del">
          <ac:chgData name="James Clegg" userId="c6df1435-7a36-4b38-be4d-16e68e91152f" providerId="ADAL" clId="{C851F32E-F375-4D86-B4BD-62FBA81A004F}" dt="2021-01-26T14:14:00.229" v="13" actId="478"/>
          <ac:picMkLst>
            <pc:docMk/>
            <pc:sldMk cId="189967904" sldId="429"/>
            <ac:picMk id="9" creationId="{00000000-0000-0000-0000-000000000000}"/>
          </ac:picMkLst>
        </pc:picChg>
      </pc:sldChg>
      <pc:sldChg chg="modTransition">
        <pc:chgData name="James Clegg" userId="c6df1435-7a36-4b38-be4d-16e68e91152f" providerId="ADAL" clId="{C851F32E-F375-4D86-B4BD-62FBA81A004F}" dt="2021-01-26T14:14:08" v="15"/>
        <pc:sldMkLst>
          <pc:docMk/>
          <pc:sldMk cId="3514859915" sldId="431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31/01/2021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31/01/2021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8782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theme" Target="../theme/theme5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jpg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85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5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19.png"/><Relationship Id="rId18" Type="http://schemas.openxmlformats.org/officeDocument/2006/relationships/image" Target="../media/image24.png"/><Relationship Id="rId7" Type="http://schemas.openxmlformats.org/officeDocument/2006/relationships/image" Target="../media/image13.png"/><Relationship Id="rId12" Type="http://schemas.openxmlformats.org/officeDocument/2006/relationships/image" Target="../media/image18.png"/><Relationship Id="rId17" Type="http://schemas.openxmlformats.org/officeDocument/2006/relationships/image" Target="../media/image23.png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22.png"/><Relationship Id="rId1" Type="http://schemas.openxmlformats.org/officeDocument/2006/relationships/tags" Target="../tags/tag2.xml"/><Relationship Id="rId6" Type="http://schemas.openxmlformats.org/officeDocument/2006/relationships/image" Target="../media/image12.png"/><Relationship Id="rId11" Type="http://schemas.openxmlformats.org/officeDocument/2006/relationships/image" Target="../media/image17.png"/><Relationship Id="rId5" Type="http://schemas.openxmlformats.org/officeDocument/2006/relationships/image" Target="../media/image11.png"/><Relationship Id="rId15" Type="http://schemas.openxmlformats.org/officeDocument/2006/relationships/image" Target="../media/image21.png"/><Relationship Id="rId10" Type="http://schemas.openxmlformats.org/officeDocument/2006/relationships/image" Target="../media/image16.png"/><Relationship Id="rId9" Type="http://schemas.openxmlformats.org/officeDocument/2006/relationships/image" Target="../media/image15.png"/><Relationship Id="rId14" Type="http://schemas.openxmlformats.org/officeDocument/2006/relationships/image" Target="../media/image2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2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4" Type="http://schemas.openxmlformats.org/officeDocument/2006/relationships/image" Target="../media/image2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5.png"/><Relationship Id="rId7" Type="http://schemas.openxmlformats.org/officeDocument/2006/relationships/image" Target="../media/image3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4" Type="http://schemas.openxmlformats.org/officeDocument/2006/relationships/image" Target="../media/image26.png"/><Relationship Id="rId9" Type="http://schemas.openxmlformats.org/officeDocument/2006/relationships/image" Target="../media/image3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5" Type="http://schemas.openxmlformats.org/officeDocument/2006/relationships/image" Target="../media/image25.png"/><Relationship Id="rId4" Type="http://schemas.openxmlformats.org/officeDocument/2006/relationships/image" Target="../media/image2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7" Type="http://schemas.openxmlformats.org/officeDocument/2006/relationships/image" Target="../media/image3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4" Type="http://schemas.openxmlformats.org/officeDocument/2006/relationships/image" Target="../media/image2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4" Type="http://schemas.openxmlformats.org/officeDocument/2006/relationships/image" Target="../media/image25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34.png"/><Relationship Id="rId7" Type="http://schemas.openxmlformats.org/officeDocument/2006/relationships/image" Target="../media/image3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6" Type="http://schemas.openxmlformats.org/officeDocument/2006/relationships/image" Target="../media/image38.png"/><Relationship Id="rId10" Type="http://schemas.openxmlformats.org/officeDocument/2006/relationships/image" Target="../media/image35.png"/><Relationship Id="rId9" Type="http://schemas.openxmlformats.org/officeDocument/2006/relationships/image" Target="../media/image4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0.xml"/><Relationship Id="rId5" Type="http://schemas.openxmlformats.org/officeDocument/2006/relationships/image" Target="../media/image25.png"/><Relationship Id="rId4" Type="http://schemas.openxmlformats.org/officeDocument/2006/relationships/image" Target="../media/image42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image" Target="../media/image37.png"/><Relationship Id="rId7" Type="http://schemas.openxmlformats.org/officeDocument/2006/relationships/image" Target="../media/image4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1.xml"/><Relationship Id="rId4" Type="http://schemas.openxmlformats.org/officeDocument/2006/relationships/image" Target="../media/image42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image" Target="../media/image37.png"/><Relationship Id="rId7" Type="http://schemas.openxmlformats.org/officeDocument/2006/relationships/image" Target="../media/image4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2.xml"/><Relationship Id="rId4" Type="http://schemas.openxmlformats.org/officeDocument/2006/relationships/image" Target="../media/image42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667512" y="540089"/>
                <a:ext cx="7846871" cy="5262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Complete the sentences.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There are _____ grams in 1 kilogram.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There are _____ kilograms in 1 tonne.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There are _____ millimetres in 1 centimetre.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There are _____ centimetres in 1 metre.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There are _____ metres in 1 kilometre.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Complete the conversions. 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3 kg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  g                   	7,000 m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_____ km                  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3.5 kg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_____ g                2.9 km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_____ m 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There are ____ mm in 10 cm</a:t>
                </a: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2" y="540089"/>
                <a:ext cx="7846871" cy="5262979"/>
              </a:xfrm>
              <a:prstGeom prst="rect">
                <a:avLst/>
              </a:prstGeom>
              <a:blipFill>
                <a:blip r:embed="rId4"/>
                <a:stretch>
                  <a:fillRect l="-1632" t="-1159" r="-13364" b="-24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667512" y="540089"/>
                <a:ext cx="7846871" cy="5262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Complete the sentences.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There are _____ grams in 1 kilogram.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There are _____ kilograms in 1 tonne.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There are _____ millimetres in 1 centimetre.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There are _____ centimetres in 1 metre.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There are _____ metres in 1 kilometre.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Complete the conversions. 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3 kg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  g                   	7,000 m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_____ km                  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3.5 kg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_____ g                2.9 km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_____ m 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There are ____ mm in 10 cm</a:t>
                </a: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2" y="540089"/>
                <a:ext cx="7846871" cy="5262979"/>
              </a:xfrm>
              <a:prstGeom prst="rect">
                <a:avLst/>
              </a:prstGeom>
              <a:blipFill>
                <a:blip r:embed="rId5"/>
                <a:stretch>
                  <a:fillRect l="-1632" t="-1159" r="-13364" b="-24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TextBox 1"/>
          <p:cNvSpPr txBox="1"/>
          <p:nvPr/>
        </p:nvSpPr>
        <p:spPr>
          <a:xfrm>
            <a:off x="2555468" y="941956"/>
            <a:ext cx="10430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1,000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555469" y="1375518"/>
            <a:ext cx="10430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1,000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749083" y="1825611"/>
            <a:ext cx="10430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10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699217" y="2248049"/>
            <a:ext cx="10430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100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55470" y="2657496"/>
            <a:ext cx="10430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1,000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088436" y="3938894"/>
            <a:ext cx="10430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3,000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429880" y="4365709"/>
            <a:ext cx="10430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3,500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638566" y="3925020"/>
            <a:ext cx="10430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7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278386" y="4363723"/>
            <a:ext cx="10430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2,900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555470" y="5249364"/>
            <a:ext cx="10430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100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360523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8" grpId="0"/>
      <p:bldP spid="8" grpId="1"/>
      <p:bldP spid="9" grpId="0"/>
      <p:bldP spid="10" grpId="0"/>
      <p:bldP spid="12" grpId="0"/>
      <p:bldP spid="13" grpId="0"/>
      <p:bldP spid="14" grpId="0"/>
      <p:bldP spid="16" grpId="0"/>
      <p:bldP spid="1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87680" y="722811"/>
            <a:ext cx="7236823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L.C. Can I calculate with metric </a:t>
            </a:r>
            <a:r>
              <a:rPr lang="en-US" sz="3200" dirty="0" smtClean="0"/>
              <a:t>measures including kilograms and </a:t>
            </a:r>
            <a:r>
              <a:rPr lang="en-US" sz="3200" dirty="0" err="1" smtClean="0"/>
              <a:t>kilometres</a:t>
            </a:r>
            <a:r>
              <a:rPr lang="en-US" sz="3200" dirty="0" smtClean="0"/>
              <a:t>?</a:t>
            </a:r>
            <a:endParaRPr lang="en-US" sz="3200" dirty="0" smtClean="0"/>
          </a:p>
          <a:p>
            <a:endParaRPr lang="en-US" sz="3200" dirty="0"/>
          </a:p>
          <a:p>
            <a:r>
              <a:rPr lang="en-US" sz="3200" dirty="0" smtClean="0"/>
              <a:t>Toolkit 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762306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322122" y="1208255"/>
            <a:ext cx="8540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mm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701298" y="1208255"/>
            <a:ext cx="5345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m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2505569" y="1220956"/>
            <a:ext cx="8540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cm</a:t>
            </a:r>
          </a:p>
        </p:txBody>
      </p:sp>
      <p:cxnSp>
        <p:nvCxnSpPr>
          <p:cNvPr id="19" name="Curved Connector 18"/>
          <p:cNvCxnSpPr>
            <a:cxnSpLocks/>
          </p:cNvCxnSpPr>
          <p:nvPr/>
        </p:nvCxnSpPr>
        <p:spPr>
          <a:xfrm rot="16200000" flipH="1">
            <a:off x="2244194" y="622882"/>
            <a:ext cx="12701" cy="1183447"/>
          </a:xfrm>
          <a:prstGeom prst="curvedConnector3">
            <a:avLst>
              <a:gd name="adj1" fmla="val -2519802"/>
            </a:avLst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Curved Connector 19"/>
          <p:cNvCxnSpPr/>
          <p:nvPr/>
        </p:nvCxnSpPr>
        <p:spPr>
          <a:xfrm rot="5400000">
            <a:off x="2216871" y="1133401"/>
            <a:ext cx="12701" cy="1183447"/>
          </a:xfrm>
          <a:prstGeom prst="curvedConnector3">
            <a:avLst>
              <a:gd name="adj1" fmla="val 2869010"/>
            </a:avLst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1803829" y="844141"/>
                <a:ext cx="101111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400" dirty="0">
                    <a:solidFill>
                      <a:srgbClr val="FF0000"/>
                    </a:solidFill>
                  </a:rPr>
                  <a:t> 10</a:t>
                </a:r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03829" y="844141"/>
                <a:ext cx="1011116" cy="461665"/>
              </a:xfrm>
              <a:prstGeom prst="rect">
                <a:avLst/>
              </a:prstGeom>
              <a:blipFill>
                <a:blip r:embed="rId5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/>
              <p:cNvSpPr txBox="1"/>
              <p:nvPr/>
            </p:nvSpPr>
            <p:spPr>
              <a:xfrm>
                <a:off x="1838176" y="1662913"/>
                <a:ext cx="101111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>
                    <a:solidFill>
                      <a:srgbClr val="FF0000"/>
                    </a:solidFill>
                  </a:rPr>
                  <a:t> 10</a:t>
                </a:r>
              </a:p>
            </p:txBody>
          </p:sp>
        </mc:Choice>
        <mc:Fallback xmlns=""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38176" y="1662913"/>
                <a:ext cx="1011116" cy="461665"/>
              </a:xfrm>
              <a:prstGeom prst="rect">
                <a:avLst/>
              </a:prstGeom>
              <a:blipFill>
                <a:blip r:embed="rId6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3" name="Curved Connector 22"/>
          <p:cNvCxnSpPr>
            <a:cxnSpLocks/>
          </p:cNvCxnSpPr>
          <p:nvPr/>
        </p:nvCxnSpPr>
        <p:spPr>
          <a:xfrm rot="5400000" flipH="1" flipV="1">
            <a:off x="3853920" y="196605"/>
            <a:ext cx="12701" cy="2036003"/>
          </a:xfrm>
          <a:prstGeom prst="curvedConnector3">
            <a:avLst>
              <a:gd name="adj1" fmla="val 2928344"/>
            </a:avLst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/>
              <p:cNvSpPr txBox="1"/>
              <p:nvPr/>
            </p:nvSpPr>
            <p:spPr>
              <a:xfrm>
                <a:off x="3259009" y="833291"/>
                <a:ext cx="168333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400" dirty="0">
                    <a:solidFill>
                      <a:srgbClr val="FF0000"/>
                    </a:solidFill>
                  </a:rPr>
                  <a:t> 100</a:t>
                </a:r>
              </a:p>
            </p:txBody>
          </p:sp>
        </mc:Choice>
        <mc:Fallback xmlns=""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59009" y="833291"/>
                <a:ext cx="1683334" cy="461665"/>
              </a:xfrm>
              <a:prstGeom prst="rect">
                <a:avLst/>
              </a:prstGeom>
              <a:blipFill>
                <a:blip r:embed="rId7"/>
                <a:stretch>
                  <a:fillRect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5" name="Curved Connector 24"/>
          <p:cNvCxnSpPr/>
          <p:nvPr/>
        </p:nvCxnSpPr>
        <p:spPr>
          <a:xfrm rot="5400000">
            <a:off x="3894839" y="696026"/>
            <a:ext cx="12701" cy="2036003"/>
          </a:xfrm>
          <a:prstGeom prst="curvedConnector3">
            <a:avLst>
              <a:gd name="adj1" fmla="val 2938233"/>
            </a:avLst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3333812" y="1670540"/>
                <a:ext cx="154686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>
                    <a:solidFill>
                      <a:srgbClr val="FF0000"/>
                    </a:solidFill>
                  </a:rPr>
                  <a:t> 100</a:t>
                </a:r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33812" y="1670540"/>
                <a:ext cx="1546868" cy="461665"/>
              </a:xfrm>
              <a:prstGeom prst="rect">
                <a:avLst/>
              </a:prstGeom>
              <a:blipFill>
                <a:blip r:embed="rId8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TextBox 26"/>
          <p:cNvSpPr txBox="1"/>
          <p:nvPr/>
        </p:nvSpPr>
        <p:spPr>
          <a:xfrm>
            <a:off x="6652542" y="1167893"/>
            <a:ext cx="8142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km</a:t>
            </a:r>
          </a:p>
        </p:txBody>
      </p:sp>
      <p:cxnSp>
        <p:nvCxnSpPr>
          <p:cNvPr id="28" name="Curved Connector 27"/>
          <p:cNvCxnSpPr/>
          <p:nvPr/>
        </p:nvCxnSpPr>
        <p:spPr>
          <a:xfrm rot="5400000" flipH="1" flipV="1">
            <a:off x="5882251" y="204109"/>
            <a:ext cx="12701" cy="2036003"/>
          </a:xfrm>
          <a:prstGeom prst="curvedConnector3">
            <a:avLst>
              <a:gd name="adj1" fmla="val 3031202"/>
            </a:avLst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5199005" y="821762"/>
                <a:ext cx="168333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400" dirty="0">
                    <a:solidFill>
                      <a:srgbClr val="FF0000"/>
                    </a:solidFill>
                  </a:rPr>
                  <a:t> 1,000</a:t>
                </a:r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99005" y="821762"/>
                <a:ext cx="1683334" cy="461665"/>
              </a:xfrm>
              <a:prstGeom prst="rect">
                <a:avLst/>
              </a:prstGeom>
              <a:blipFill>
                <a:blip r:embed="rId9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0" name="Curved Connector 29"/>
          <p:cNvCxnSpPr/>
          <p:nvPr/>
        </p:nvCxnSpPr>
        <p:spPr>
          <a:xfrm rot="5400000">
            <a:off x="5930690" y="664445"/>
            <a:ext cx="12701" cy="2036003"/>
          </a:xfrm>
          <a:prstGeom prst="curvedConnector3">
            <a:avLst>
              <a:gd name="adj1" fmla="val 2938233"/>
            </a:avLst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/>
              <p:cNvSpPr txBox="1"/>
              <p:nvPr/>
            </p:nvSpPr>
            <p:spPr>
              <a:xfrm>
                <a:off x="5276236" y="1601530"/>
                <a:ext cx="154686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>
                    <a:solidFill>
                      <a:srgbClr val="FF0000"/>
                    </a:solidFill>
                  </a:rPr>
                  <a:t> 1,000</a:t>
                </a:r>
              </a:p>
            </p:txBody>
          </p:sp>
        </mc:Choice>
        <mc:Fallback xmlns="">
          <p:sp>
            <p:nvSpPr>
              <p:cNvPr id="31" name="TextBox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76236" y="1601530"/>
                <a:ext cx="1546868" cy="461665"/>
              </a:xfrm>
              <a:prstGeom prst="rect">
                <a:avLst/>
              </a:prstGeom>
              <a:blipFill>
                <a:blip r:embed="rId10"/>
                <a:stretch>
                  <a:fillRect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Box 7"/>
          <p:cNvSpPr txBox="1"/>
          <p:nvPr/>
        </p:nvSpPr>
        <p:spPr>
          <a:xfrm>
            <a:off x="3607026" y="298532"/>
            <a:ext cx="18465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Length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3465093" y="2219201"/>
            <a:ext cx="18465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Mass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2321909" y="3094397"/>
            <a:ext cx="4292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g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5701086" y="3094397"/>
            <a:ext cx="10972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tonne</a:t>
            </a:r>
          </a:p>
        </p:txBody>
      </p:sp>
      <p:cxnSp>
        <p:nvCxnSpPr>
          <p:cNvPr id="60" name="Curved Connector 59"/>
          <p:cNvCxnSpPr>
            <a:cxnSpLocks/>
          </p:cNvCxnSpPr>
          <p:nvPr/>
        </p:nvCxnSpPr>
        <p:spPr>
          <a:xfrm rot="5400000" flipH="1">
            <a:off x="5304805" y="2627542"/>
            <a:ext cx="13616" cy="1876231"/>
          </a:xfrm>
          <a:prstGeom prst="curvedConnector3">
            <a:avLst>
              <a:gd name="adj1" fmla="val -4461112"/>
            </a:avLst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1" name="TextBox 60"/>
              <p:cNvSpPr txBox="1"/>
              <p:nvPr/>
            </p:nvSpPr>
            <p:spPr>
              <a:xfrm>
                <a:off x="4695898" y="3699236"/>
                <a:ext cx="158661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>
                    <a:solidFill>
                      <a:srgbClr val="0070C0"/>
                    </a:solidFill>
                  </a:rPr>
                  <a:t> 1,000</a:t>
                </a:r>
              </a:p>
            </p:txBody>
          </p:sp>
        </mc:Choice>
        <mc:Fallback xmlns="">
          <p:sp>
            <p:nvSpPr>
              <p:cNvPr id="61" name="TextBox 6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95898" y="3699236"/>
                <a:ext cx="1586612" cy="461665"/>
              </a:xfrm>
              <a:prstGeom prst="rect">
                <a:avLst/>
              </a:prstGeom>
              <a:blipFill>
                <a:blip r:embed="rId11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2" name="TextBox 61"/>
          <p:cNvSpPr txBox="1"/>
          <p:nvPr/>
        </p:nvSpPr>
        <p:spPr>
          <a:xfrm>
            <a:off x="4085155" y="3080781"/>
            <a:ext cx="5766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kg</a:t>
            </a:r>
          </a:p>
        </p:txBody>
      </p:sp>
      <p:cxnSp>
        <p:nvCxnSpPr>
          <p:cNvPr id="63" name="Curved Connector 62"/>
          <p:cNvCxnSpPr/>
          <p:nvPr/>
        </p:nvCxnSpPr>
        <p:spPr>
          <a:xfrm rot="5400000" flipH="1">
            <a:off x="3413615" y="2670657"/>
            <a:ext cx="13616" cy="1876231"/>
          </a:xfrm>
          <a:prstGeom prst="curvedConnector3">
            <a:avLst>
              <a:gd name="adj1" fmla="val -4034922"/>
            </a:avLst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4" name="TextBox 63"/>
              <p:cNvSpPr txBox="1"/>
              <p:nvPr/>
            </p:nvSpPr>
            <p:spPr>
              <a:xfrm>
                <a:off x="2805967" y="3714861"/>
                <a:ext cx="174697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>
                    <a:solidFill>
                      <a:srgbClr val="0070C0"/>
                    </a:solidFill>
                  </a:rPr>
                  <a:t> 1,000</a:t>
                </a:r>
              </a:p>
            </p:txBody>
          </p:sp>
        </mc:Choice>
        <mc:Fallback xmlns="">
          <p:sp>
            <p:nvSpPr>
              <p:cNvPr id="64" name="TextBox 6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05967" y="3714861"/>
                <a:ext cx="1746973" cy="461665"/>
              </a:xfrm>
              <a:prstGeom prst="rect">
                <a:avLst/>
              </a:prstGeom>
              <a:blipFill>
                <a:blip r:embed="rId12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5" name="TextBox 64"/>
              <p:cNvSpPr txBox="1"/>
              <p:nvPr/>
            </p:nvSpPr>
            <p:spPr>
              <a:xfrm>
                <a:off x="2806601" y="2611270"/>
                <a:ext cx="155116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400" dirty="0">
                    <a:solidFill>
                      <a:srgbClr val="0070C0"/>
                    </a:solidFill>
                  </a:rPr>
                  <a:t> 1,000</a:t>
                </a:r>
              </a:p>
            </p:txBody>
          </p:sp>
        </mc:Choice>
        <mc:Fallback xmlns="">
          <p:sp>
            <p:nvSpPr>
              <p:cNvPr id="65" name="TextBox 6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06601" y="2611270"/>
                <a:ext cx="1551165" cy="461665"/>
              </a:xfrm>
              <a:prstGeom prst="rect">
                <a:avLst/>
              </a:prstGeom>
              <a:blipFill>
                <a:blip r:embed="rId13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6" name="TextBox 65"/>
              <p:cNvSpPr txBox="1"/>
              <p:nvPr/>
            </p:nvSpPr>
            <p:spPr>
              <a:xfrm>
                <a:off x="4642725" y="2593599"/>
                <a:ext cx="168841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400" dirty="0">
                    <a:solidFill>
                      <a:srgbClr val="0070C0"/>
                    </a:solidFill>
                  </a:rPr>
                  <a:t> 1,000</a:t>
                </a:r>
              </a:p>
            </p:txBody>
          </p:sp>
        </mc:Choice>
        <mc:Fallback xmlns="">
          <p:sp>
            <p:nvSpPr>
              <p:cNvPr id="66" name="TextBox 6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42725" y="2593599"/>
                <a:ext cx="1688410" cy="461665"/>
              </a:xfrm>
              <a:prstGeom prst="rect">
                <a:avLst/>
              </a:prstGeom>
              <a:blipFill>
                <a:blip r:embed="rId14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7" name="Curved Connector 66"/>
          <p:cNvCxnSpPr/>
          <p:nvPr/>
        </p:nvCxnSpPr>
        <p:spPr>
          <a:xfrm rot="5400000" flipH="1" flipV="1">
            <a:off x="3429921" y="2256148"/>
            <a:ext cx="13616" cy="1836939"/>
          </a:xfrm>
          <a:prstGeom prst="curvedConnector3">
            <a:avLst>
              <a:gd name="adj1" fmla="val 4273281"/>
            </a:avLst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Curved Connector 67"/>
          <p:cNvCxnSpPr/>
          <p:nvPr/>
        </p:nvCxnSpPr>
        <p:spPr>
          <a:xfrm rot="5400000" flipH="1" flipV="1">
            <a:off x="5269428" y="2245232"/>
            <a:ext cx="13616" cy="1836939"/>
          </a:xfrm>
          <a:prstGeom prst="curvedConnector3">
            <a:avLst>
              <a:gd name="adj1" fmla="val 4444859"/>
            </a:avLst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TextBox 68"/>
          <p:cNvSpPr txBox="1"/>
          <p:nvPr/>
        </p:nvSpPr>
        <p:spPr>
          <a:xfrm>
            <a:off x="3500053" y="4237901"/>
            <a:ext cx="18465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Capacity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2590800" y="5076043"/>
            <a:ext cx="8540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ml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5969976" y="5076043"/>
            <a:ext cx="5345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  l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3769234" y="5081734"/>
            <a:ext cx="8540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   cl</a:t>
            </a:r>
          </a:p>
        </p:txBody>
      </p:sp>
      <p:cxnSp>
        <p:nvCxnSpPr>
          <p:cNvPr id="73" name="Curved Connector 72"/>
          <p:cNvCxnSpPr>
            <a:cxnSpLocks/>
          </p:cNvCxnSpPr>
          <p:nvPr/>
        </p:nvCxnSpPr>
        <p:spPr>
          <a:xfrm rot="16200000" flipH="1">
            <a:off x="3553385" y="4489671"/>
            <a:ext cx="5691" cy="1178434"/>
          </a:xfrm>
          <a:prstGeom prst="curvedConnector3">
            <a:avLst>
              <a:gd name="adj1" fmla="val -5207046"/>
            </a:avLst>
          </a:prstGeom>
          <a:ln w="38100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Curved Connector 73"/>
          <p:cNvCxnSpPr/>
          <p:nvPr/>
        </p:nvCxnSpPr>
        <p:spPr>
          <a:xfrm rot="5400000">
            <a:off x="3530701" y="5001189"/>
            <a:ext cx="12701" cy="1183447"/>
          </a:xfrm>
          <a:prstGeom prst="curvedConnector3">
            <a:avLst>
              <a:gd name="adj1" fmla="val 2869010"/>
            </a:avLst>
          </a:prstGeom>
          <a:ln w="38100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75" name="TextBox 74"/>
              <p:cNvSpPr txBox="1"/>
              <p:nvPr/>
            </p:nvSpPr>
            <p:spPr>
              <a:xfrm>
                <a:off x="3068545" y="4740944"/>
                <a:ext cx="97536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i="1" smtClean="0">
                        <a:solidFill>
                          <a:schemeClr val="accent6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400" dirty="0">
                    <a:solidFill>
                      <a:schemeClr val="accent6">
                        <a:lumMod val="50000"/>
                      </a:schemeClr>
                    </a:solidFill>
                  </a:rPr>
                  <a:t> 10</a:t>
                </a:r>
              </a:p>
            </p:txBody>
          </p:sp>
        </mc:Choice>
        <mc:Fallback xmlns="">
          <p:sp>
            <p:nvSpPr>
              <p:cNvPr id="75" name="TextBox 7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68545" y="4740944"/>
                <a:ext cx="975369" cy="461665"/>
              </a:xfrm>
              <a:prstGeom prst="rect">
                <a:avLst/>
              </a:prstGeom>
              <a:blipFill>
                <a:blip r:embed="rId15"/>
                <a:stretch>
                  <a:fillRect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6" name="TextBox 75"/>
              <p:cNvSpPr txBox="1"/>
              <p:nvPr/>
            </p:nvSpPr>
            <p:spPr>
              <a:xfrm>
                <a:off x="3074039" y="5469124"/>
                <a:ext cx="101111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i="1" smtClean="0">
                        <a:solidFill>
                          <a:schemeClr val="accent6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>
                    <a:solidFill>
                      <a:schemeClr val="accent6">
                        <a:lumMod val="50000"/>
                      </a:schemeClr>
                    </a:solidFill>
                  </a:rPr>
                  <a:t> 10</a:t>
                </a:r>
              </a:p>
            </p:txBody>
          </p:sp>
        </mc:Choice>
        <mc:Fallback xmlns="">
          <p:sp>
            <p:nvSpPr>
              <p:cNvPr id="76" name="TextBox 7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74039" y="5469124"/>
                <a:ext cx="1011116" cy="461665"/>
              </a:xfrm>
              <a:prstGeom prst="rect">
                <a:avLst/>
              </a:prstGeom>
              <a:blipFill>
                <a:blip r:embed="rId16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77" name="Curved Connector 76"/>
          <p:cNvCxnSpPr>
            <a:cxnSpLocks/>
          </p:cNvCxnSpPr>
          <p:nvPr/>
        </p:nvCxnSpPr>
        <p:spPr>
          <a:xfrm rot="5400000" flipH="1" flipV="1">
            <a:off x="5225199" y="4058381"/>
            <a:ext cx="5691" cy="2041016"/>
          </a:xfrm>
          <a:prstGeom prst="curvedConnector3">
            <a:avLst>
              <a:gd name="adj1" fmla="val 5108698"/>
            </a:avLst>
          </a:prstGeom>
          <a:ln w="38100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78" name="TextBox 77"/>
              <p:cNvSpPr txBox="1"/>
              <p:nvPr/>
            </p:nvSpPr>
            <p:spPr>
              <a:xfrm>
                <a:off x="4657545" y="4718419"/>
                <a:ext cx="168333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i="1" smtClean="0">
                        <a:solidFill>
                          <a:schemeClr val="accent6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400" dirty="0">
                    <a:solidFill>
                      <a:schemeClr val="accent6">
                        <a:lumMod val="50000"/>
                      </a:schemeClr>
                    </a:solidFill>
                  </a:rPr>
                  <a:t> 100</a:t>
                </a:r>
              </a:p>
            </p:txBody>
          </p:sp>
        </mc:Choice>
        <mc:Fallback xmlns="">
          <p:sp>
            <p:nvSpPr>
              <p:cNvPr id="78" name="TextBox 7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57545" y="4718419"/>
                <a:ext cx="1683334" cy="461665"/>
              </a:xfrm>
              <a:prstGeom prst="rect">
                <a:avLst/>
              </a:prstGeom>
              <a:blipFill>
                <a:blip r:embed="rId17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79" name="Curved Connector 78"/>
          <p:cNvCxnSpPr/>
          <p:nvPr/>
        </p:nvCxnSpPr>
        <p:spPr>
          <a:xfrm rot="5400000">
            <a:off x="5208669" y="4563814"/>
            <a:ext cx="12701" cy="2036003"/>
          </a:xfrm>
          <a:prstGeom prst="curvedConnector3">
            <a:avLst>
              <a:gd name="adj1" fmla="val 2938233"/>
            </a:avLst>
          </a:prstGeom>
          <a:ln w="38100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80" name="TextBox 79"/>
              <p:cNvSpPr txBox="1"/>
              <p:nvPr/>
            </p:nvSpPr>
            <p:spPr>
              <a:xfrm>
                <a:off x="4672510" y="5486305"/>
                <a:ext cx="154686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i="1" smtClean="0">
                        <a:solidFill>
                          <a:schemeClr val="accent6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>
                    <a:solidFill>
                      <a:schemeClr val="accent6">
                        <a:lumMod val="50000"/>
                      </a:schemeClr>
                    </a:solidFill>
                  </a:rPr>
                  <a:t> 100</a:t>
                </a:r>
              </a:p>
            </p:txBody>
          </p:sp>
        </mc:Choice>
        <mc:Fallback xmlns="">
          <p:sp>
            <p:nvSpPr>
              <p:cNvPr id="80" name="TextBox 7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72510" y="5486305"/>
                <a:ext cx="1546868" cy="461665"/>
              </a:xfrm>
              <a:prstGeom prst="rect">
                <a:avLst/>
              </a:prstGeom>
              <a:blipFill>
                <a:blip r:embed="rId18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709793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0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3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6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4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0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8" grpId="0"/>
      <p:bldP spid="21" grpId="0"/>
      <p:bldP spid="22" grpId="0"/>
      <p:bldP spid="24" grpId="0"/>
      <p:bldP spid="26" grpId="0"/>
      <p:bldP spid="27" grpId="0"/>
      <p:bldP spid="29" grpId="0"/>
      <p:bldP spid="31" grpId="0"/>
      <p:bldP spid="58" grpId="0"/>
      <p:bldP spid="59" grpId="0"/>
      <p:bldP spid="61" grpId="0"/>
      <p:bldP spid="62" grpId="0"/>
      <p:bldP spid="64" grpId="0"/>
      <p:bldP spid="65" grpId="0"/>
      <p:bldP spid="66" grpId="0"/>
      <p:bldP spid="70" grpId="0"/>
      <p:bldP spid="71" grpId="0"/>
      <p:bldP spid="72" grpId="0"/>
      <p:bldP spid="75" grpId="0"/>
      <p:bldP spid="76" grpId="0"/>
      <p:bldP spid="78" grpId="0"/>
      <p:bldP spid="8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67512" y="483326"/>
            <a:ext cx="734001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Eva, Alex, Ron, Amir and Mo are running around their school playground.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67510" y="1314323"/>
            <a:ext cx="73400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 lap of the school playground is 300 m. 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2681" y="1761622"/>
            <a:ext cx="1371025" cy="1690725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3377192" y="2567100"/>
            <a:ext cx="22193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Eva runs 3 laps.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2956605" y="3000657"/>
            <a:ext cx="37098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How far does she run?</a:t>
            </a:r>
          </a:p>
        </p:txBody>
      </p:sp>
      <p:grpSp>
        <p:nvGrpSpPr>
          <p:cNvPr id="38" name="Group 37"/>
          <p:cNvGrpSpPr/>
          <p:nvPr/>
        </p:nvGrpSpPr>
        <p:grpSpPr>
          <a:xfrm>
            <a:off x="791924" y="4538609"/>
            <a:ext cx="7215607" cy="669261"/>
            <a:chOff x="850232" y="3272589"/>
            <a:chExt cx="7579894" cy="577516"/>
          </a:xfrm>
        </p:grpSpPr>
        <p:cxnSp>
          <p:nvCxnSpPr>
            <p:cNvPr id="39" name="Straight Connector 38"/>
            <p:cNvCxnSpPr/>
            <p:nvPr/>
          </p:nvCxnSpPr>
          <p:spPr>
            <a:xfrm>
              <a:off x="850232" y="3568859"/>
              <a:ext cx="7571872" cy="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850232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843012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1608221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>
              <a:off x="2366210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>
              <a:off x="3124199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>
              <a:off x="3882188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>
              <a:off x="4640177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>
              <a:off x="539816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>
              <a:off x="6156155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>
              <a:off x="6914144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>
              <a:off x="7672133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65" name="TextBox 64"/>
          <p:cNvSpPr txBox="1"/>
          <p:nvPr/>
        </p:nvSpPr>
        <p:spPr>
          <a:xfrm>
            <a:off x="6454472" y="5614867"/>
            <a:ext cx="11089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metres</a:t>
            </a:r>
          </a:p>
        </p:txBody>
      </p:sp>
      <p:sp>
        <p:nvSpPr>
          <p:cNvPr id="66" name="Rounded Rectangle 65"/>
          <p:cNvSpPr/>
          <p:nvPr/>
        </p:nvSpPr>
        <p:spPr>
          <a:xfrm>
            <a:off x="6384785" y="5614867"/>
            <a:ext cx="1178609" cy="461665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TextBox 66"/>
          <p:cNvSpPr txBox="1"/>
          <p:nvPr/>
        </p:nvSpPr>
        <p:spPr>
          <a:xfrm>
            <a:off x="6509637" y="3770769"/>
            <a:ext cx="7763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laps</a:t>
            </a:r>
          </a:p>
        </p:txBody>
      </p:sp>
      <p:sp>
        <p:nvSpPr>
          <p:cNvPr id="68" name="Rounded Rectangle 67"/>
          <p:cNvSpPr/>
          <p:nvPr/>
        </p:nvSpPr>
        <p:spPr>
          <a:xfrm>
            <a:off x="6384785" y="3776953"/>
            <a:ext cx="1087169" cy="461665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TextBox 68"/>
          <p:cNvSpPr txBox="1"/>
          <p:nvPr/>
        </p:nvSpPr>
        <p:spPr>
          <a:xfrm>
            <a:off x="615920" y="4082840"/>
            <a:ext cx="3892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1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311363" y="5157578"/>
            <a:ext cx="9584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300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1339690" y="4082840"/>
            <a:ext cx="3892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2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1042164" y="5157578"/>
            <a:ext cx="9429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600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2002021" y="4082840"/>
            <a:ext cx="4920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3</a:t>
            </a:r>
          </a:p>
        </p:txBody>
      </p:sp>
      <p:sp>
        <p:nvSpPr>
          <p:cNvPr id="74" name="TextBox 73"/>
          <p:cNvSpPr txBox="1"/>
          <p:nvPr/>
        </p:nvSpPr>
        <p:spPr>
          <a:xfrm>
            <a:off x="1761949" y="5157578"/>
            <a:ext cx="9429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900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3920196" y="3410281"/>
            <a:ext cx="16170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900 m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729648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0" presetClass="path" presetSubtype="0" repeatCount="300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077 -2.59259E-6 L 0.01077 0.00023 C 0.05955 -0.01342 0.00695 -2.59259E-6 0.04809 -0.00764 C 0.04966 -0.00787 0.05087 -0.00903 0.05226 -0.00949 C 0.05556 -0.01041 0.05868 -0.01088 0.06198 -0.01134 C 0.06754 -0.01227 0.07309 -0.01227 0.07865 -0.01319 C 0.08733 -0.01481 0.09601 -0.01852 0.10486 -0.01898 L 0.1974 -0.02268 L 0.6783 -0.02083 L 0.67535 0.40185 L 0.00261 0.41158 L -3.05556E-6 -2.59259E-6 " pathEditMode="relative" rAng="0" ptsTypes="AAAAAAAAAAAA">
                                      <p:cBhvr>
                                        <p:cTn id="2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830" y="194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1" grpId="0"/>
      <p:bldP spid="22" grpId="0"/>
      <p:bldP spid="65" grpId="0"/>
      <p:bldP spid="66" grpId="0" animBg="1"/>
      <p:bldP spid="67" grpId="0"/>
      <p:bldP spid="68" grpId="0" animBg="1"/>
      <p:bldP spid="69" grpId="0"/>
      <p:bldP spid="70" grpId="0"/>
      <p:bldP spid="71" grpId="0"/>
      <p:bldP spid="72" grpId="0"/>
      <p:bldP spid="73" grpId="0"/>
      <p:bldP spid="74" grpId="0"/>
      <p:bldP spid="7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67512" y="483326"/>
            <a:ext cx="734001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Eva, Alex, Ron, Amir and Mo are running around their school playground.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67510" y="1314323"/>
            <a:ext cx="73400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 lap of the school playground is 300 m. 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3369203" y="1812239"/>
            <a:ext cx="28782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Alex runs 5 laps.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2948616" y="2245796"/>
            <a:ext cx="37098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How far does she run?</a:t>
            </a:r>
          </a:p>
        </p:txBody>
      </p:sp>
      <p:grpSp>
        <p:nvGrpSpPr>
          <p:cNvPr id="38" name="Group 37"/>
          <p:cNvGrpSpPr/>
          <p:nvPr/>
        </p:nvGrpSpPr>
        <p:grpSpPr>
          <a:xfrm>
            <a:off x="791924" y="4538609"/>
            <a:ext cx="7215607" cy="669261"/>
            <a:chOff x="850232" y="3272589"/>
            <a:chExt cx="7579894" cy="577516"/>
          </a:xfrm>
        </p:grpSpPr>
        <p:cxnSp>
          <p:nvCxnSpPr>
            <p:cNvPr id="39" name="Straight Connector 38"/>
            <p:cNvCxnSpPr/>
            <p:nvPr/>
          </p:nvCxnSpPr>
          <p:spPr>
            <a:xfrm>
              <a:off x="850232" y="3568859"/>
              <a:ext cx="7571872" cy="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850232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843012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1608221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>
              <a:off x="2366210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>
              <a:off x="3124199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>
              <a:off x="3882188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>
              <a:off x="4640177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>
              <a:off x="539816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>
              <a:off x="6156155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>
              <a:off x="6914144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>
              <a:off x="7672133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65" name="TextBox 64"/>
          <p:cNvSpPr txBox="1"/>
          <p:nvPr/>
        </p:nvSpPr>
        <p:spPr>
          <a:xfrm>
            <a:off x="6454472" y="5614867"/>
            <a:ext cx="11089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metres</a:t>
            </a:r>
          </a:p>
        </p:txBody>
      </p:sp>
      <p:sp>
        <p:nvSpPr>
          <p:cNvPr id="66" name="Rounded Rectangle 65"/>
          <p:cNvSpPr/>
          <p:nvPr/>
        </p:nvSpPr>
        <p:spPr>
          <a:xfrm>
            <a:off x="6384785" y="5614867"/>
            <a:ext cx="1178609" cy="461665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TextBox 66"/>
          <p:cNvSpPr txBox="1"/>
          <p:nvPr/>
        </p:nvSpPr>
        <p:spPr>
          <a:xfrm>
            <a:off x="6509637" y="3770769"/>
            <a:ext cx="7763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laps</a:t>
            </a:r>
          </a:p>
        </p:txBody>
      </p:sp>
      <p:sp>
        <p:nvSpPr>
          <p:cNvPr id="68" name="Rounded Rectangle 67"/>
          <p:cNvSpPr/>
          <p:nvPr/>
        </p:nvSpPr>
        <p:spPr>
          <a:xfrm>
            <a:off x="6384785" y="3776953"/>
            <a:ext cx="1087169" cy="461665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3" name="Picture 3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9873" y="1782723"/>
            <a:ext cx="1405916" cy="1695926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71954" y="2920712"/>
            <a:ext cx="747045" cy="747045"/>
          </a:xfrm>
          <a:prstGeom prst="rect">
            <a:avLst/>
          </a:prstGeom>
        </p:spPr>
      </p:pic>
      <p:sp>
        <p:nvSpPr>
          <p:cNvPr id="35" name="TextBox 34"/>
          <p:cNvSpPr txBox="1"/>
          <p:nvPr/>
        </p:nvSpPr>
        <p:spPr>
          <a:xfrm>
            <a:off x="5774798" y="3063401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2715970" y="4082840"/>
            <a:ext cx="4920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4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2490524" y="5157578"/>
            <a:ext cx="9429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1,200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2359976" y="2672306"/>
            <a:ext cx="46912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Write your answer in kilometres.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3434001" y="4082840"/>
            <a:ext cx="4920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5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3228749" y="5157578"/>
            <a:ext cx="9429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1,500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Box 45"/>
              <p:cNvSpPr txBox="1"/>
              <p:nvPr/>
            </p:nvSpPr>
            <p:spPr>
              <a:xfrm>
                <a:off x="2934228" y="5584818"/>
                <a:ext cx="246006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solidFill>
                      <a:schemeClr val="accent1"/>
                    </a:solidFill>
                  </a:rPr>
                  <a:t>1500 </a:t>
                </a:r>
                <a14:m>
                  <m:oMath xmlns:m="http://schemas.openxmlformats.org/officeDocument/2006/math">
                    <m:r>
                      <a:rPr lang="en-GB" sz="24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400" dirty="0">
                    <a:solidFill>
                      <a:schemeClr val="accent1"/>
                    </a:solidFill>
                  </a:rPr>
                  <a:t> 1000</a:t>
                </a:r>
              </a:p>
            </p:txBody>
          </p:sp>
        </mc:Choice>
        <mc:Fallback xmlns="">
          <p:sp>
            <p:nvSpPr>
              <p:cNvPr id="46" name="TextBox 4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34228" y="5584818"/>
                <a:ext cx="2460068" cy="461665"/>
              </a:xfrm>
              <a:prstGeom prst="rect">
                <a:avLst/>
              </a:prstGeom>
              <a:blipFill>
                <a:blip r:embed="rId7"/>
                <a:stretch>
                  <a:fillRect l="-3713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7" name="TextBox 46"/>
          <p:cNvSpPr txBox="1"/>
          <p:nvPr/>
        </p:nvSpPr>
        <p:spPr>
          <a:xfrm>
            <a:off x="4067522" y="3098816"/>
            <a:ext cx="24600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1.5 km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6D9B41B-FC0C-4454-963B-27D51C92F15E}"/>
              </a:ext>
            </a:extLst>
          </p:cNvPr>
          <p:cNvSpPr txBox="1"/>
          <p:nvPr/>
        </p:nvSpPr>
        <p:spPr>
          <a:xfrm>
            <a:off x="615920" y="4082840"/>
            <a:ext cx="3892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1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F8DB0EF3-ADE7-446E-BA0A-F78A03E959FF}"/>
              </a:ext>
            </a:extLst>
          </p:cNvPr>
          <p:cNvSpPr txBox="1"/>
          <p:nvPr/>
        </p:nvSpPr>
        <p:spPr>
          <a:xfrm>
            <a:off x="311363" y="5157578"/>
            <a:ext cx="9584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300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3CE08094-4D31-4049-A8F4-803D0AB453DC}"/>
              </a:ext>
            </a:extLst>
          </p:cNvPr>
          <p:cNvSpPr txBox="1"/>
          <p:nvPr/>
        </p:nvSpPr>
        <p:spPr>
          <a:xfrm>
            <a:off x="1339690" y="4082840"/>
            <a:ext cx="3892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2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13D988B1-0B57-4BEE-9E5C-765F2EA84AB7}"/>
              </a:ext>
            </a:extLst>
          </p:cNvPr>
          <p:cNvSpPr txBox="1"/>
          <p:nvPr/>
        </p:nvSpPr>
        <p:spPr>
          <a:xfrm>
            <a:off x="1042164" y="5157578"/>
            <a:ext cx="9429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600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6DE796AE-3CE8-4CE1-BDE5-8289EB4737AB}"/>
              </a:ext>
            </a:extLst>
          </p:cNvPr>
          <p:cNvSpPr txBox="1"/>
          <p:nvPr/>
        </p:nvSpPr>
        <p:spPr>
          <a:xfrm>
            <a:off x="2002021" y="4082840"/>
            <a:ext cx="4920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3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AD348643-65B2-4BE4-8F24-F432BB74BB2F}"/>
              </a:ext>
            </a:extLst>
          </p:cNvPr>
          <p:cNvSpPr txBox="1"/>
          <p:nvPr/>
        </p:nvSpPr>
        <p:spPr>
          <a:xfrm>
            <a:off x="1761949" y="5157578"/>
            <a:ext cx="9429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900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845420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35" grpId="0"/>
      <p:bldP spid="35" grpId="1"/>
      <p:bldP spid="36" grpId="0"/>
      <p:bldP spid="37" grpId="0"/>
      <p:bldP spid="43" grpId="0"/>
      <p:bldP spid="44" grpId="0"/>
      <p:bldP spid="45" grpId="0"/>
      <p:bldP spid="45" grpId="1"/>
      <p:bldP spid="46" grpId="0"/>
      <p:bldP spid="4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67512" y="483326"/>
            <a:ext cx="734001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Eva, Alex, Ron, Amir and Mo are running around their school playground.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67510" y="1314323"/>
            <a:ext cx="73400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 lap of the school playground is 300 m. 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3296407" y="1952152"/>
            <a:ext cx="28782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Ron runs 2.4 km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2664706" y="2385709"/>
            <a:ext cx="39209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How many laps does he run?</a:t>
            </a:r>
          </a:p>
        </p:txBody>
      </p:sp>
      <p:grpSp>
        <p:nvGrpSpPr>
          <p:cNvPr id="38" name="Group 37"/>
          <p:cNvGrpSpPr/>
          <p:nvPr/>
        </p:nvGrpSpPr>
        <p:grpSpPr>
          <a:xfrm>
            <a:off x="791924" y="4538609"/>
            <a:ext cx="7215607" cy="669261"/>
            <a:chOff x="850232" y="3272589"/>
            <a:chExt cx="7579894" cy="577516"/>
          </a:xfrm>
        </p:grpSpPr>
        <p:cxnSp>
          <p:nvCxnSpPr>
            <p:cNvPr id="39" name="Straight Connector 38"/>
            <p:cNvCxnSpPr/>
            <p:nvPr/>
          </p:nvCxnSpPr>
          <p:spPr>
            <a:xfrm>
              <a:off x="850232" y="3568859"/>
              <a:ext cx="7571872" cy="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850232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843012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1608221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>
              <a:off x="2366210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>
              <a:off x="3124199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>
              <a:off x="3882188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>
              <a:off x="4640177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>
              <a:off x="539816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>
              <a:off x="6156155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>
              <a:off x="6914144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>
              <a:off x="7672133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65" name="TextBox 64"/>
          <p:cNvSpPr txBox="1"/>
          <p:nvPr/>
        </p:nvSpPr>
        <p:spPr>
          <a:xfrm>
            <a:off x="6454472" y="5614867"/>
            <a:ext cx="11089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metres</a:t>
            </a:r>
          </a:p>
        </p:txBody>
      </p:sp>
      <p:sp>
        <p:nvSpPr>
          <p:cNvPr id="66" name="Rounded Rectangle 65"/>
          <p:cNvSpPr/>
          <p:nvPr/>
        </p:nvSpPr>
        <p:spPr>
          <a:xfrm>
            <a:off x="6384785" y="5614867"/>
            <a:ext cx="1178609" cy="461665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TextBox 66"/>
          <p:cNvSpPr txBox="1"/>
          <p:nvPr/>
        </p:nvSpPr>
        <p:spPr>
          <a:xfrm>
            <a:off x="6509637" y="3770769"/>
            <a:ext cx="7763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laps</a:t>
            </a:r>
          </a:p>
        </p:txBody>
      </p:sp>
      <p:sp>
        <p:nvSpPr>
          <p:cNvPr id="68" name="Rounded Rectangle 67"/>
          <p:cNvSpPr/>
          <p:nvPr/>
        </p:nvSpPr>
        <p:spPr>
          <a:xfrm>
            <a:off x="6384785" y="3776953"/>
            <a:ext cx="1087169" cy="461665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78723" y="2672710"/>
            <a:ext cx="747045" cy="747045"/>
          </a:xfrm>
          <a:prstGeom prst="rect">
            <a:avLst/>
          </a:prstGeom>
        </p:spPr>
      </p:pic>
      <p:sp>
        <p:nvSpPr>
          <p:cNvPr id="35" name="TextBox 34"/>
          <p:cNvSpPr txBox="1"/>
          <p:nvPr/>
        </p:nvSpPr>
        <p:spPr>
          <a:xfrm>
            <a:off x="5781567" y="281539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2715975" y="4082840"/>
            <a:ext cx="4920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4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2490522" y="5157578"/>
            <a:ext cx="9429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1,200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3891252" y="3034302"/>
            <a:ext cx="24600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8 laps</a:t>
            </a:r>
          </a:p>
        </p:txBody>
      </p:sp>
      <p:pic>
        <p:nvPicPr>
          <p:cNvPr id="48" name="Picture 4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115901" y="1688833"/>
            <a:ext cx="1442352" cy="1760737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9" name="TextBox 48"/>
              <p:cNvSpPr txBox="1"/>
              <p:nvPr/>
            </p:nvSpPr>
            <p:spPr>
              <a:xfrm>
                <a:off x="3124789" y="3026710"/>
                <a:ext cx="318826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solidFill>
                      <a:schemeClr val="accent1"/>
                    </a:solidFill>
                  </a:rPr>
                  <a:t>2.4 </a:t>
                </a:r>
                <a14:m>
                  <m:oMath xmlns:m="http://schemas.openxmlformats.org/officeDocument/2006/math">
                    <m:r>
                      <a:rPr lang="en-GB" sz="24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>
                    <a:solidFill>
                      <a:schemeClr val="accent1"/>
                    </a:solidFill>
                  </a:rPr>
                  <a:t> 1,000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chemeClr val="accent1"/>
                    </a:solidFill>
                  </a:rPr>
                  <a:t> 2,400</a:t>
                </a:r>
              </a:p>
            </p:txBody>
          </p:sp>
        </mc:Choice>
        <mc:Fallback xmlns="">
          <p:sp>
            <p:nvSpPr>
              <p:cNvPr id="49" name="TextBox 4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24789" y="3026710"/>
                <a:ext cx="3188264" cy="461665"/>
              </a:xfrm>
              <a:prstGeom prst="rect">
                <a:avLst/>
              </a:prstGeom>
              <a:blipFill>
                <a:blip r:embed="rId7"/>
                <a:stretch>
                  <a:fillRect l="-3059"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Curved Up Arrow 3"/>
          <p:cNvSpPr/>
          <p:nvPr/>
        </p:nvSpPr>
        <p:spPr>
          <a:xfrm>
            <a:off x="2956605" y="5525273"/>
            <a:ext cx="3020861" cy="507227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4150343" y="5668905"/>
                <a:ext cx="942919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>
                    <a:solidFill>
                      <a:schemeClr val="accent1"/>
                    </a:solidFill>
                  </a:rPr>
                  <a:t> 2</a:t>
                </a:r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50343" y="5668905"/>
                <a:ext cx="942919" cy="400110"/>
              </a:xfrm>
              <a:prstGeom prst="rect">
                <a:avLst/>
              </a:prstGeom>
              <a:blipFill>
                <a:blip r:embed="rId8"/>
                <a:stretch>
                  <a:fillRect t="-9091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0" name="TextBox 49"/>
          <p:cNvSpPr txBox="1"/>
          <p:nvPr/>
        </p:nvSpPr>
        <p:spPr>
          <a:xfrm>
            <a:off x="5378645" y="5145694"/>
            <a:ext cx="9429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2,400</a:t>
            </a:r>
          </a:p>
        </p:txBody>
      </p:sp>
      <p:sp>
        <p:nvSpPr>
          <p:cNvPr id="6" name="Curved Down Arrow 5"/>
          <p:cNvSpPr/>
          <p:nvPr/>
        </p:nvSpPr>
        <p:spPr>
          <a:xfrm>
            <a:off x="2902044" y="3692079"/>
            <a:ext cx="3028318" cy="495277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1" name="TextBox 50"/>
              <p:cNvSpPr txBox="1"/>
              <p:nvPr/>
            </p:nvSpPr>
            <p:spPr>
              <a:xfrm>
                <a:off x="4100540" y="3630079"/>
                <a:ext cx="942919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>
                    <a:solidFill>
                      <a:schemeClr val="accent1"/>
                    </a:solidFill>
                  </a:rPr>
                  <a:t> 2</a:t>
                </a:r>
              </a:p>
            </p:txBody>
          </p:sp>
        </mc:Choice>
        <mc:Fallback xmlns="">
          <p:sp>
            <p:nvSpPr>
              <p:cNvPr id="51" name="TextBox 5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00540" y="3630079"/>
                <a:ext cx="942919" cy="400110"/>
              </a:xfrm>
              <a:prstGeom prst="rect">
                <a:avLst/>
              </a:prstGeom>
              <a:blipFill>
                <a:blip r:embed="rId9"/>
                <a:stretch>
                  <a:fillRect t="-7576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2" name="TextBox 51"/>
          <p:cNvSpPr txBox="1"/>
          <p:nvPr/>
        </p:nvSpPr>
        <p:spPr>
          <a:xfrm>
            <a:off x="5370134" y="4122205"/>
            <a:ext cx="9429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8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B0EB4008-3083-46B0-A3B3-3C2B46399E48}"/>
              </a:ext>
            </a:extLst>
          </p:cNvPr>
          <p:cNvSpPr txBox="1"/>
          <p:nvPr/>
        </p:nvSpPr>
        <p:spPr>
          <a:xfrm>
            <a:off x="615920" y="4082840"/>
            <a:ext cx="3892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1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FC00259C-B69B-4400-B81B-3EE123E8EABF}"/>
              </a:ext>
            </a:extLst>
          </p:cNvPr>
          <p:cNvSpPr txBox="1"/>
          <p:nvPr/>
        </p:nvSpPr>
        <p:spPr>
          <a:xfrm>
            <a:off x="311363" y="5157578"/>
            <a:ext cx="9584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300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950221BB-7196-40C7-9845-E92828303E01}"/>
              </a:ext>
            </a:extLst>
          </p:cNvPr>
          <p:cNvSpPr txBox="1"/>
          <p:nvPr/>
        </p:nvSpPr>
        <p:spPr>
          <a:xfrm>
            <a:off x="1339690" y="4082840"/>
            <a:ext cx="3892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2</a:t>
            </a: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5354EFE4-A096-4A4D-A84C-29704E1455B7}"/>
              </a:ext>
            </a:extLst>
          </p:cNvPr>
          <p:cNvSpPr txBox="1"/>
          <p:nvPr/>
        </p:nvSpPr>
        <p:spPr>
          <a:xfrm>
            <a:off x="1042164" y="5157578"/>
            <a:ext cx="9429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600</a:t>
            </a: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6A0BF7F7-8FDC-4609-80CA-033B5F6913B4}"/>
              </a:ext>
            </a:extLst>
          </p:cNvPr>
          <p:cNvSpPr txBox="1"/>
          <p:nvPr/>
        </p:nvSpPr>
        <p:spPr>
          <a:xfrm>
            <a:off x="2002021" y="4082840"/>
            <a:ext cx="4920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3</a:t>
            </a: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DE9967BA-3C47-43B0-8EAC-A1D89310A6F7}"/>
              </a:ext>
            </a:extLst>
          </p:cNvPr>
          <p:cNvSpPr txBox="1"/>
          <p:nvPr/>
        </p:nvSpPr>
        <p:spPr>
          <a:xfrm>
            <a:off x="1761949" y="5157578"/>
            <a:ext cx="9429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900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265969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35" grpId="0"/>
      <p:bldP spid="35" grpId="1"/>
      <p:bldP spid="36" grpId="0"/>
      <p:bldP spid="37" grpId="0"/>
      <p:bldP spid="47" grpId="0"/>
      <p:bldP spid="49" grpId="0"/>
      <p:bldP spid="49" grpId="1"/>
      <p:bldP spid="4" grpId="0" animBg="1"/>
      <p:bldP spid="50" grpId="0"/>
      <p:bldP spid="6" grpId="0" animBg="1"/>
      <p:bldP spid="5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67512" y="483326"/>
            <a:ext cx="734001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Eva, Alex, Ron, Amir and Mo are running around their school playground.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67510" y="1314323"/>
            <a:ext cx="73400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 lap of the school playground is 300 m. 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3214552" y="1946717"/>
            <a:ext cx="28782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Amir runs  900 m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214552" y="2240360"/>
            <a:ext cx="39209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Mo runs 2.1 km</a:t>
            </a:r>
          </a:p>
        </p:txBody>
      </p:sp>
      <p:grpSp>
        <p:nvGrpSpPr>
          <p:cNvPr id="38" name="Group 37"/>
          <p:cNvGrpSpPr/>
          <p:nvPr/>
        </p:nvGrpSpPr>
        <p:grpSpPr>
          <a:xfrm>
            <a:off x="791924" y="4538609"/>
            <a:ext cx="7215607" cy="669261"/>
            <a:chOff x="850232" y="3272589"/>
            <a:chExt cx="7579894" cy="577516"/>
          </a:xfrm>
        </p:grpSpPr>
        <p:cxnSp>
          <p:nvCxnSpPr>
            <p:cNvPr id="39" name="Straight Connector 38"/>
            <p:cNvCxnSpPr/>
            <p:nvPr/>
          </p:nvCxnSpPr>
          <p:spPr>
            <a:xfrm>
              <a:off x="850232" y="3568859"/>
              <a:ext cx="7571872" cy="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850232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843012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1608221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>
              <a:off x="2366210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>
              <a:off x="3124199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>
              <a:off x="3882188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>
              <a:off x="4640177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>
              <a:off x="539816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>
              <a:off x="6156155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>
              <a:off x="6914144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>
              <a:off x="7672133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65" name="TextBox 64"/>
          <p:cNvSpPr txBox="1"/>
          <p:nvPr/>
        </p:nvSpPr>
        <p:spPr>
          <a:xfrm>
            <a:off x="6454472" y="5614867"/>
            <a:ext cx="11089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metres</a:t>
            </a:r>
          </a:p>
        </p:txBody>
      </p:sp>
      <p:sp>
        <p:nvSpPr>
          <p:cNvPr id="66" name="Rounded Rectangle 65"/>
          <p:cNvSpPr/>
          <p:nvPr/>
        </p:nvSpPr>
        <p:spPr>
          <a:xfrm>
            <a:off x="6384785" y="5614867"/>
            <a:ext cx="1178609" cy="461665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TextBox 66"/>
          <p:cNvSpPr txBox="1"/>
          <p:nvPr/>
        </p:nvSpPr>
        <p:spPr>
          <a:xfrm>
            <a:off x="6509637" y="3770769"/>
            <a:ext cx="7763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laps</a:t>
            </a:r>
          </a:p>
        </p:txBody>
      </p:sp>
      <p:sp>
        <p:nvSpPr>
          <p:cNvPr id="68" name="Rounded Rectangle 67"/>
          <p:cNvSpPr/>
          <p:nvPr/>
        </p:nvSpPr>
        <p:spPr>
          <a:xfrm>
            <a:off x="6384785" y="3776953"/>
            <a:ext cx="1087169" cy="461665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" name="TextBox 73"/>
          <p:cNvSpPr txBox="1"/>
          <p:nvPr/>
        </p:nvSpPr>
        <p:spPr>
          <a:xfrm>
            <a:off x="1761957" y="5157578"/>
            <a:ext cx="9429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900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5412509" y="5145694"/>
            <a:ext cx="9429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2,400</a:t>
            </a:r>
          </a:p>
        </p:txBody>
      </p:sp>
      <p:pic>
        <p:nvPicPr>
          <p:cNvPr id="46" name="Picture 4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5738" y="1424329"/>
            <a:ext cx="1427798" cy="1703113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762784" y="1659963"/>
            <a:ext cx="1412761" cy="1722321"/>
          </a:xfrm>
          <a:prstGeom prst="rect">
            <a:avLst/>
          </a:prstGeom>
        </p:spPr>
      </p:pic>
      <p:sp>
        <p:nvSpPr>
          <p:cNvPr id="54" name="TextBox 53"/>
          <p:cNvSpPr txBox="1"/>
          <p:nvPr/>
        </p:nvSpPr>
        <p:spPr>
          <a:xfrm>
            <a:off x="2442754" y="2878189"/>
            <a:ext cx="45661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How many more laps did Mo run?</a:t>
            </a:r>
          </a:p>
        </p:txBody>
      </p:sp>
      <p:pic>
        <p:nvPicPr>
          <p:cNvPr id="63" name="Picture 6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71954" y="3108545"/>
            <a:ext cx="747045" cy="747045"/>
          </a:xfrm>
          <a:prstGeom prst="rect">
            <a:avLst/>
          </a:prstGeom>
        </p:spPr>
      </p:pic>
      <p:sp>
        <p:nvSpPr>
          <p:cNvPr id="64" name="TextBox 63"/>
          <p:cNvSpPr txBox="1"/>
          <p:nvPr/>
        </p:nvSpPr>
        <p:spPr>
          <a:xfrm>
            <a:off x="5774798" y="325123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3214552" y="2234176"/>
            <a:ext cx="39209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Mo runs 2,100 m</a:t>
            </a:r>
          </a:p>
        </p:txBody>
      </p:sp>
      <p:sp>
        <p:nvSpPr>
          <p:cNvPr id="7" name="Oval 6"/>
          <p:cNvSpPr/>
          <p:nvPr/>
        </p:nvSpPr>
        <p:spPr>
          <a:xfrm>
            <a:off x="1908706" y="4122205"/>
            <a:ext cx="703865" cy="4006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6" name="TextBox 75"/>
          <p:cNvSpPr txBox="1"/>
          <p:nvPr/>
        </p:nvSpPr>
        <p:spPr>
          <a:xfrm>
            <a:off x="4663335" y="5145694"/>
            <a:ext cx="9429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2,100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4948492" y="4122205"/>
            <a:ext cx="9429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7</a:t>
            </a:r>
          </a:p>
        </p:txBody>
      </p:sp>
      <p:sp>
        <p:nvSpPr>
          <p:cNvPr id="78" name="Oval 77"/>
          <p:cNvSpPr/>
          <p:nvPr/>
        </p:nvSpPr>
        <p:spPr>
          <a:xfrm>
            <a:off x="4762789" y="4139119"/>
            <a:ext cx="703865" cy="38368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TextBox 78"/>
          <p:cNvSpPr txBox="1"/>
          <p:nvPr/>
        </p:nvSpPr>
        <p:spPr>
          <a:xfrm>
            <a:off x="3238411" y="3246734"/>
            <a:ext cx="30487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Mo ran 4 more laps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F5DA83E2-1013-4AED-8F0D-4C2946403117}"/>
              </a:ext>
            </a:extLst>
          </p:cNvPr>
          <p:cNvSpPr txBox="1"/>
          <p:nvPr/>
        </p:nvSpPr>
        <p:spPr>
          <a:xfrm>
            <a:off x="2715975" y="4082840"/>
            <a:ext cx="4920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4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054871A3-D99B-472E-AF68-0490D1714877}"/>
              </a:ext>
            </a:extLst>
          </p:cNvPr>
          <p:cNvSpPr txBox="1"/>
          <p:nvPr/>
        </p:nvSpPr>
        <p:spPr>
          <a:xfrm>
            <a:off x="2490522" y="5157578"/>
            <a:ext cx="9429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1,200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92AA162C-161E-494F-BCEE-2416C8C89732}"/>
              </a:ext>
            </a:extLst>
          </p:cNvPr>
          <p:cNvSpPr txBox="1"/>
          <p:nvPr/>
        </p:nvSpPr>
        <p:spPr>
          <a:xfrm>
            <a:off x="5370134" y="4122205"/>
            <a:ext cx="9429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8</a:t>
            </a:r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A5E24FC1-1A96-426E-94C6-2474B03E8969}"/>
              </a:ext>
            </a:extLst>
          </p:cNvPr>
          <p:cNvSpPr txBox="1"/>
          <p:nvPr/>
        </p:nvSpPr>
        <p:spPr>
          <a:xfrm>
            <a:off x="615920" y="4082840"/>
            <a:ext cx="3892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1</a:t>
            </a: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376B911D-7FF8-4584-9E6C-3EF0EA9234FB}"/>
              </a:ext>
            </a:extLst>
          </p:cNvPr>
          <p:cNvSpPr txBox="1"/>
          <p:nvPr/>
        </p:nvSpPr>
        <p:spPr>
          <a:xfrm>
            <a:off x="311363" y="5157578"/>
            <a:ext cx="9584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300</a:t>
            </a:r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04B54FDA-D2EB-4E8B-B40F-91F1931C9951}"/>
              </a:ext>
            </a:extLst>
          </p:cNvPr>
          <p:cNvSpPr txBox="1"/>
          <p:nvPr/>
        </p:nvSpPr>
        <p:spPr>
          <a:xfrm>
            <a:off x="1339690" y="4082840"/>
            <a:ext cx="3892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2</a:t>
            </a:r>
          </a:p>
        </p:txBody>
      </p:sp>
      <p:sp>
        <p:nvSpPr>
          <p:cNvPr id="85" name="TextBox 84">
            <a:extLst>
              <a:ext uri="{FF2B5EF4-FFF2-40B4-BE49-F238E27FC236}">
                <a16:creationId xmlns:a16="http://schemas.microsoft.com/office/drawing/2014/main" id="{0E17DE7E-F25F-4F2B-8B46-6BE0B203DABD}"/>
              </a:ext>
            </a:extLst>
          </p:cNvPr>
          <p:cNvSpPr txBox="1"/>
          <p:nvPr/>
        </p:nvSpPr>
        <p:spPr>
          <a:xfrm>
            <a:off x="1042164" y="5157578"/>
            <a:ext cx="9429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600</a:t>
            </a:r>
          </a:p>
        </p:txBody>
      </p:sp>
      <p:sp>
        <p:nvSpPr>
          <p:cNvPr id="86" name="TextBox 85">
            <a:extLst>
              <a:ext uri="{FF2B5EF4-FFF2-40B4-BE49-F238E27FC236}">
                <a16:creationId xmlns:a16="http://schemas.microsoft.com/office/drawing/2014/main" id="{61AC363C-0281-4518-BE35-CCFECD6C08E5}"/>
              </a:ext>
            </a:extLst>
          </p:cNvPr>
          <p:cNvSpPr txBox="1"/>
          <p:nvPr/>
        </p:nvSpPr>
        <p:spPr>
          <a:xfrm>
            <a:off x="2002021" y="4082840"/>
            <a:ext cx="4920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3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007144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7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 tmFilter="0, 0; .2, .5; .8, .5; 1, 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" dur="250" autoRev="1" fill="hold"/>
                                        <p:tgtEl>
                                          <p:spTgt spid="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2" grpId="1"/>
      <p:bldP spid="22" grpId="2"/>
      <p:bldP spid="74" grpId="0"/>
      <p:bldP spid="50" grpId="0"/>
      <p:bldP spid="54" grpId="0"/>
      <p:bldP spid="64" grpId="0"/>
      <p:bldP spid="64" grpId="1"/>
      <p:bldP spid="75" grpId="0"/>
      <p:bldP spid="7" grpId="0" animBg="1"/>
      <p:bldP spid="76" grpId="0"/>
      <p:bldP spid="77" grpId="0"/>
      <p:bldP spid="78" grpId="0" animBg="1"/>
      <p:bldP spid="7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248" y="958253"/>
            <a:ext cx="1151616" cy="988286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1021662" y="795381"/>
            <a:ext cx="38391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A parcel has a mass of 426 g.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021663" y="1736490"/>
            <a:ext cx="75731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Whitney receives a parcel that has a mass 4 times greater.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1021663" y="2349796"/>
            <a:ext cx="65562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What is the mass of Whitney’s parcel?</a:t>
            </a:r>
          </a:p>
          <a:p>
            <a:r>
              <a:rPr lang="en-GB" sz="2400" dirty="0"/>
              <a:t>Give your answer in kg.</a:t>
            </a:r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15702" y="552692"/>
            <a:ext cx="747045" cy="747045"/>
          </a:xfrm>
          <a:prstGeom prst="rect">
            <a:avLst/>
          </a:prstGeom>
        </p:spPr>
      </p:pic>
      <p:sp>
        <p:nvSpPr>
          <p:cNvPr id="31" name="TextBox 30"/>
          <p:cNvSpPr txBox="1"/>
          <p:nvPr/>
        </p:nvSpPr>
        <p:spPr>
          <a:xfrm>
            <a:off x="5594088" y="70663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22" name="Rectangle 21"/>
          <p:cNvSpPr/>
          <p:nvPr/>
        </p:nvSpPr>
        <p:spPr>
          <a:xfrm>
            <a:off x="1345475" y="3599869"/>
            <a:ext cx="1097280" cy="50945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ectangle 31"/>
          <p:cNvSpPr/>
          <p:nvPr/>
        </p:nvSpPr>
        <p:spPr>
          <a:xfrm>
            <a:off x="1345475" y="4347671"/>
            <a:ext cx="1097280" cy="50945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extBox 32"/>
          <p:cNvSpPr txBox="1"/>
          <p:nvPr/>
        </p:nvSpPr>
        <p:spPr>
          <a:xfrm>
            <a:off x="783772" y="4333903"/>
            <a:ext cx="9405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W</a:t>
            </a:r>
          </a:p>
        </p:txBody>
      </p:sp>
      <p:sp>
        <p:nvSpPr>
          <p:cNvPr id="34" name="Rectangle 33"/>
          <p:cNvSpPr/>
          <p:nvPr/>
        </p:nvSpPr>
        <p:spPr>
          <a:xfrm>
            <a:off x="2442755" y="4347671"/>
            <a:ext cx="1097280" cy="50945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ectangle 34"/>
          <p:cNvSpPr/>
          <p:nvPr/>
        </p:nvSpPr>
        <p:spPr>
          <a:xfrm>
            <a:off x="3540035" y="4347671"/>
            <a:ext cx="1097280" cy="50945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Rectangle 35"/>
          <p:cNvSpPr/>
          <p:nvPr/>
        </p:nvSpPr>
        <p:spPr>
          <a:xfrm>
            <a:off x="4637315" y="4347671"/>
            <a:ext cx="1097280" cy="50945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Box 36"/>
          <p:cNvSpPr txBox="1"/>
          <p:nvPr/>
        </p:nvSpPr>
        <p:spPr>
          <a:xfrm>
            <a:off x="1461074" y="3602643"/>
            <a:ext cx="15979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426 g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1406459" y="4347671"/>
            <a:ext cx="15979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426 g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2442755" y="4347671"/>
            <a:ext cx="15979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426 g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3619635" y="4347671"/>
            <a:ext cx="15979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426 g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4759211" y="4347671"/>
            <a:ext cx="15979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426 g</a:t>
            </a:r>
          </a:p>
        </p:txBody>
      </p:sp>
      <p:graphicFrame>
        <p:nvGraphicFramePr>
          <p:cNvPr id="42" name="Table 4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657405"/>
              </p:ext>
            </p:extLst>
          </p:nvPr>
        </p:nvGraphicFramePr>
        <p:xfrm>
          <a:off x="6108279" y="2766343"/>
          <a:ext cx="2016000" cy="27571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4000">
                  <a:extLst>
                    <a:ext uri="{9D8B030D-6E8A-4147-A177-3AD203B41FA5}">
                      <a16:colId xmlns:a16="http://schemas.microsoft.com/office/drawing/2014/main" val="226197165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 err="1">
                          <a:solidFill>
                            <a:schemeClr val="tx1"/>
                          </a:solidFill>
                          <a:latin typeface="+mn-lt"/>
                        </a:rPr>
                        <a:t>Th</a:t>
                      </a:r>
                      <a:endParaRPr lang="en-GB" sz="26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6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Box 42"/>
              <p:cNvSpPr txBox="1"/>
              <p:nvPr/>
            </p:nvSpPr>
            <p:spPr>
              <a:xfrm>
                <a:off x="5654409" y="4276232"/>
                <a:ext cx="570989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2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sz="3600" dirty="0"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43" name="TextBox 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54409" y="4276232"/>
                <a:ext cx="570989" cy="584775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4" name="TextBox 43"/>
          <p:cNvSpPr txBox="1"/>
          <p:nvPr/>
        </p:nvSpPr>
        <p:spPr>
          <a:xfrm>
            <a:off x="7692621" y="4861007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4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7177811" y="4861007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0</a:t>
            </a:r>
          </a:p>
        </p:txBody>
      </p:sp>
      <p:sp>
        <p:nvSpPr>
          <p:cNvPr id="46" name="Rectangle 45"/>
          <p:cNvSpPr/>
          <p:nvPr/>
        </p:nvSpPr>
        <p:spPr>
          <a:xfrm>
            <a:off x="6885472" y="5487178"/>
            <a:ext cx="10565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2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6666252" y="4861007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7</a:t>
            </a:r>
          </a:p>
        </p:txBody>
      </p:sp>
      <p:sp>
        <p:nvSpPr>
          <p:cNvPr id="49" name="Rectangle 48"/>
          <p:cNvSpPr/>
          <p:nvPr/>
        </p:nvSpPr>
        <p:spPr>
          <a:xfrm>
            <a:off x="6362529" y="5487178"/>
            <a:ext cx="10565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1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6175619" y="4861007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1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1254035" y="5339384"/>
            <a:ext cx="15979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1,704 g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3540035" y="5324984"/>
            <a:ext cx="15979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1.704 kg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035668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8" grpId="1"/>
      <p:bldP spid="31" grpId="0"/>
      <p:bldP spid="31" grpId="1"/>
      <p:bldP spid="22" grpId="0" animBg="1"/>
      <p:bldP spid="32" grpId="0" animBg="1"/>
      <p:bldP spid="33" grpId="0"/>
      <p:bldP spid="34" grpId="0" animBg="1"/>
      <p:bldP spid="35" grpId="0" animBg="1"/>
      <p:bldP spid="36" grpId="0" animBg="1"/>
      <p:bldP spid="37" grpId="0"/>
      <p:bldP spid="38" grpId="0"/>
      <p:bldP spid="39" grpId="0"/>
      <p:bldP spid="40" grpId="0"/>
      <p:bldP spid="41" grpId="0"/>
      <p:bldP spid="43" grpId="0"/>
      <p:bldP spid="44" grpId="0"/>
      <p:bldP spid="45" grpId="0"/>
      <p:bldP spid="46" grpId="0"/>
      <p:bldP spid="47" grpId="0"/>
      <p:bldP spid="49" grpId="0"/>
      <p:bldP spid="50" grpId="0"/>
      <p:bldP spid="51" grpId="0"/>
      <p:bldP spid="5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0014" y="423422"/>
            <a:ext cx="925682" cy="1307758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005270" y="795381"/>
            <a:ext cx="47526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Tommy has 2 litres of orange juice.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05270" y="1817615"/>
            <a:ext cx="47526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He pours 450 ml for Dexter.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05270" y="2378184"/>
            <a:ext cx="47526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He gives a quarter of a litre to Dora.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05270" y="2992249"/>
            <a:ext cx="47526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He drinks 350 ml himself.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05270" y="3576080"/>
            <a:ext cx="47526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How much orange juice is left? </a:t>
            </a:r>
          </a:p>
          <a:p>
            <a:r>
              <a:rPr lang="en-GB" sz="2400" dirty="0"/>
              <a:t>Give your answer in ml.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15702" y="5073157"/>
            <a:ext cx="747045" cy="747045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5594088" y="522710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218057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0014" y="423422"/>
            <a:ext cx="925682" cy="1307758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005270" y="795381"/>
            <a:ext cx="47526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Tommy has 2 litres of orange juice.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05270" y="1817615"/>
            <a:ext cx="47526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He pours 450 ml for Dexter.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05270" y="2378184"/>
            <a:ext cx="47526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He gives a quarter of a litre to Dora.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05270" y="2992249"/>
            <a:ext cx="47526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He drinks 350 ml himself.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05270" y="3576080"/>
            <a:ext cx="47526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How much orange juice is left? </a:t>
            </a:r>
          </a:p>
          <a:p>
            <a:r>
              <a:rPr lang="en-GB" sz="2400" dirty="0"/>
              <a:t>Give your answer in ml.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005270" y="4714548"/>
            <a:ext cx="8959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450</a:t>
            </a:r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1005270" y="5545240"/>
                <a:ext cx="275393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 l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1,000 ml</a:t>
                </a:r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05270" y="5545240"/>
                <a:ext cx="2753930" cy="523220"/>
              </a:xfrm>
              <a:prstGeom prst="rect">
                <a:avLst/>
              </a:prstGeom>
              <a:blipFill>
                <a:blip r:embed="rId6"/>
                <a:stretch>
                  <a:fillRect l="-4646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TextBox 17"/>
          <p:cNvSpPr txBox="1"/>
          <p:nvPr/>
        </p:nvSpPr>
        <p:spPr>
          <a:xfrm>
            <a:off x="1934241" y="4714548"/>
            <a:ext cx="8959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250</a:t>
            </a:r>
            <a:endParaRPr lang="en-GB" dirty="0"/>
          </a:p>
        </p:txBody>
      </p:sp>
      <p:sp>
        <p:nvSpPr>
          <p:cNvPr id="19" name="TextBox 18"/>
          <p:cNvSpPr txBox="1"/>
          <p:nvPr/>
        </p:nvSpPr>
        <p:spPr>
          <a:xfrm>
            <a:off x="2933580" y="4714548"/>
            <a:ext cx="8959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350</a:t>
            </a:r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1453263" y="4714548"/>
                <a:ext cx="81280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53263" y="4714548"/>
                <a:ext cx="812800" cy="52322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2401704" y="4714548"/>
                <a:ext cx="81280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01704" y="4714548"/>
                <a:ext cx="812800" cy="52322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/>
              <p:cNvSpPr txBox="1"/>
              <p:nvPr/>
            </p:nvSpPr>
            <p:spPr>
              <a:xfrm>
                <a:off x="3579949" y="4685406"/>
                <a:ext cx="177177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1,050</a:t>
                </a:r>
              </a:p>
            </p:txBody>
          </p:sp>
        </mc:Choice>
        <mc:Fallback xmlns=""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79949" y="4685406"/>
                <a:ext cx="1771770" cy="523220"/>
              </a:xfrm>
              <a:prstGeom prst="rect">
                <a:avLst/>
              </a:prstGeom>
              <a:blipFill>
                <a:blip r:embed="rId9"/>
                <a:stretch>
                  <a:fillRect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3" name="Picture 2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7911" y="2536009"/>
            <a:ext cx="2077898" cy="2080142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6722480" y="2711054"/>
            <a:ext cx="17717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2,000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095636" y="3893419"/>
            <a:ext cx="10600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1,050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7434190" y="3893419"/>
            <a:ext cx="10600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950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4081389" y="3928535"/>
            <a:ext cx="15488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950 ml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147770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3" grpId="0"/>
      <p:bldP spid="17" grpId="0" build="allAtOnce"/>
      <p:bldP spid="18" grpId="0"/>
      <p:bldP spid="19" grpId="0"/>
      <p:bldP spid="22" grpId="0"/>
      <p:bldP spid="24" grpId="0"/>
      <p:bldP spid="25" grpId="0"/>
      <p:bldP spid="26" grpId="0"/>
      <p:bldP spid="2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/>
          <p:cNvSpPr txBox="1"/>
          <p:nvPr/>
        </p:nvSpPr>
        <p:spPr>
          <a:xfrm>
            <a:off x="1072459" y="795381"/>
            <a:ext cx="47526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A bag contains 20 apples.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2066" y="442659"/>
            <a:ext cx="847939" cy="814387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1072459" y="1255732"/>
            <a:ext cx="47526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Each apple has a mass of 75 g.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72459" y="1732994"/>
            <a:ext cx="47526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The bag itself has a mass of 18 g.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126850" y="2288706"/>
            <a:ext cx="47526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Jack has some bags of apples.</a:t>
            </a:r>
          </a:p>
        </p:txBody>
      </p:sp>
      <p:pic>
        <p:nvPicPr>
          <p:cNvPr id="23" name="Picture 22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2066" y="2235071"/>
            <a:ext cx="705564" cy="515300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1126850" y="2758043"/>
            <a:ext cx="47526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The total mass is 9.108 kg.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126850" y="3226319"/>
            <a:ext cx="55914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How many bags of apples does Jack have?</a:t>
            </a:r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15702" y="5073157"/>
            <a:ext cx="747045" cy="747045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5594088" y="522710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799944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22" grpId="0"/>
      <p:bldP spid="24" grpId="0"/>
      <p:bldP spid="25" grpId="0"/>
      <p:bldP spid="2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/>
          <p:cNvSpPr txBox="1"/>
          <p:nvPr/>
        </p:nvSpPr>
        <p:spPr>
          <a:xfrm>
            <a:off x="1072459" y="795381"/>
            <a:ext cx="47526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A bag contains 20 apples.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2066" y="442659"/>
            <a:ext cx="847939" cy="814387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1072459" y="1255732"/>
            <a:ext cx="47526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Each apple has a mass of 75 g.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72459" y="1732994"/>
            <a:ext cx="47526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The bag itself has a mass of 18 g.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126850" y="2288706"/>
            <a:ext cx="47526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Jack has some bags of apples.</a:t>
            </a:r>
          </a:p>
        </p:txBody>
      </p:sp>
      <p:pic>
        <p:nvPicPr>
          <p:cNvPr id="23" name="Picture 22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2066" y="2235071"/>
            <a:ext cx="705564" cy="515300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1126850" y="2758043"/>
            <a:ext cx="47526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The total mass is 9.108 kg.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126850" y="3226319"/>
            <a:ext cx="55914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How many bags of apples does Jack have?</a:t>
            </a:r>
          </a:p>
        </p:txBody>
      </p:sp>
      <p:sp>
        <p:nvSpPr>
          <p:cNvPr id="3" name="Rectangle 2"/>
          <p:cNvSpPr/>
          <p:nvPr/>
        </p:nvSpPr>
        <p:spPr>
          <a:xfrm>
            <a:off x="965200" y="442660"/>
            <a:ext cx="5461726" cy="1792412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5" name="Straight Connector 4"/>
          <p:cNvCxnSpPr/>
          <p:nvPr/>
        </p:nvCxnSpPr>
        <p:spPr>
          <a:xfrm flipV="1">
            <a:off x="1072459" y="4673600"/>
            <a:ext cx="6674541" cy="1270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072459" y="4241800"/>
            <a:ext cx="0" cy="88900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876300" y="3719995"/>
            <a:ext cx="901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876300" y="5056555"/>
            <a:ext cx="901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75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6852411" y="3519940"/>
            <a:ext cx="1164729" cy="510778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Apples</a:t>
            </a:r>
            <a:endParaRPr lang="en-GB" sz="2800" dirty="0"/>
          </a:p>
        </p:txBody>
      </p:sp>
      <p:sp>
        <p:nvSpPr>
          <p:cNvPr id="30" name="TextBox 29"/>
          <p:cNvSpPr txBox="1"/>
          <p:nvPr/>
        </p:nvSpPr>
        <p:spPr>
          <a:xfrm>
            <a:off x="6852411" y="5210251"/>
            <a:ext cx="1164729" cy="510778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Grams</a:t>
            </a:r>
            <a:endParaRPr lang="en-GB" sz="2800" dirty="0"/>
          </a:p>
        </p:txBody>
      </p:sp>
      <p:cxnSp>
        <p:nvCxnSpPr>
          <p:cNvPr id="32" name="Straight Connector 31"/>
          <p:cNvCxnSpPr/>
          <p:nvPr/>
        </p:nvCxnSpPr>
        <p:spPr>
          <a:xfrm>
            <a:off x="1770959" y="4243215"/>
            <a:ext cx="0" cy="88900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32"/>
          <p:cNvSpPr txBox="1"/>
          <p:nvPr/>
        </p:nvSpPr>
        <p:spPr>
          <a:xfrm>
            <a:off x="1619321" y="3719995"/>
            <a:ext cx="901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1413891" y="5056555"/>
            <a:ext cx="901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150</a:t>
            </a:r>
          </a:p>
        </p:txBody>
      </p:sp>
      <p:cxnSp>
        <p:nvCxnSpPr>
          <p:cNvPr id="36" name="Straight Connector 35"/>
          <p:cNvCxnSpPr/>
          <p:nvPr/>
        </p:nvCxnSpPr>
        <p:spPr>
          <a:xfrm>
            <a:off x="5769356" y="4243215"/>
            <a:ext cx="0" cy="88900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>
            <a:off x="5617718" y="3719995"/>
            <a:ext cx="901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20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5412288" y="5056555"/>
            <a:ext cx="11071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1,500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Box 38"/>
              <p:cNvSpPr txBox="1"/>
              <p:nvPr/>
            </p:nvSpPr>
            <p:spPr>
              <a:xfrm>
                <a:off x="1985038" y="5509280"/>
                <a:ext cx="219326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1,500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18</a:t>
                </a:r>
              </a:p>
            </p:txBody>
          </p:sp>
        </mc:Choice>
        <mc:Fallback xmlns="">
          <p:sp>
            <p:nvSpPr>
              <p:cNvPr id="39" name="TextBox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85038" y="5509280"/>
                <a:ext cx="2193262" cy="523220"/>
              </a:xfrm>
              <a:prstGeom prst="rect">
                <a:avLst/>
              </a:prstGeom>
              <a:blipFill>
                <a:blip r:embed="rId7"/>
                <a:stretch>
                  <a:fillRect l="-5850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/>
              <p:cNvSpPr txBox="1"/>
              <p:nvPr/>
            </p:nvSpPr>
            <p:spPr>
              <a:xfrm>
                <a:off x="3631805" y="5497486"/>
                <a:ext cx="219326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1,518 g</a:t>
                </a:r>
              </a:p>
            </p:txBody>
          </p:sp>
        </mc:Choice>
        <mc:Fallback xmlns="">
          <p:sp>
            <p:nvSpPr>
              <p:cNvPr id="40" name="TextBox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31805" y="5497486"/>
                <a:ext cx="2193262" cy="523220"/>
              </a:xfrm>
              <a:prstGeom prst="rect">
                <a:avLst/>
              </a:prstGeom>
              <a:blipFill>
                <a:blip r:embed="rId8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1534864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1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4" grpId="0"/>
      <p:bldP spid="25" grpId="0"/>
      <p:bldP spid="3" grpId="0" animBg="1"/>
      <p:bldP spid="8" grpId="0"/>
      <p:bldP spid="28" grpId="0"/>
      <p:bldP spid="29" grpId="0" animBg="1"/>
      <p:bldP spid="30" grpId="0" animBg="1"/>
      <p:bldP spid="33" grpId="0"/>
      <p:bldP spid="34" grpId="0"/>
      <p:bldP spid="37" grpId="0"/>
      <p:bldP spid="38" grpId="0"/>
      <p:bldP spid="39" grpId="0"/>
      <p:bldP spid="4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/>
          <p:cNvSpPr txBox="1"/>
          <p:nvPr/>
        </p:nvSpPr>
        <p:spPr>
          <a:xfrm>
            <a:off x="1072459" y="795381"/>
            <a:ext cx="47526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A bag contains 20 apples.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2066" y="442659"/>
            <a:ext cx="847939" cy="814387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1072459" y="1255732"/>
            <a:ext cx="47526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Each apple has a mass of 75 g.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72459" y="1732994"/>
            <a:ext cx="47526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The bag itself has a mass of 18 g.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126850" y="2288706"/>
            <a:ext cx="47526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Jack has some bags of apples.</a:t>
            </a:r>
          </a:p>
        </p:txBody>
      </p:sp>
      <p:pic>
        <p:nvPicPr>
          <p:cNvPr id="23" name="Picture 22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2066" y="2235071"/>
            <a:ext cx="705564" cy="515300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1126850" y="2758043"/>
            <a:ext cx="47526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The total mass is 9.108 kg.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126850" y="3226319"/>
            <a:ext cx="55914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How many bags of apples does Jack have?</a:t>
            </a:r>
          </a:p>
        </p:txBody>
      </p:sp>
      <p:sp>
        <p:nvSpPr>
          <p:cNvPr id="3" name="Rectangle 2"/>
          <p:cNvSpPr/>
          <p:nvPr/>
        </p:nvSpPr>
        <p:spPr>
          <a:xfrm>
            <a:off x="1083138" y="2211529"/>
            <a:ext cx="5482762" cy="1549271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5" name="Straight Connector 4"/>
          <p:cNvCxnSpPr/>
          <p:nvPr/>
        </p:nvCxnSpPr>
        <p:spPr>
          <a:xfrm flipV="1">
            <a:off x="1072459" y="4673600"/>
            <a:ext cx="6674541" cy="1270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072459" y="4241800"/>
            <a:ext cx="0" cy="88900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876300" y="3719995"/>
            <a:ext cx="901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39503" y="5056555"/>
            <a:ext cx="11087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1,518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6854540" y="3519940"/>
            <a:ext cx="1166400" cy="511200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Apples</a:t>
            </a:r>
            <a:endParaRPr lang="en-GB" sz="2800" dirty="0"/>
          </a:p>
        </p:txBody>
      </p:sp>
      <p:sp>
        <p:nvSpPr>
          <p:cNvPr id="30" name="TextBox 29"/>
          <p:cNvSpPr txBox="1"/>
          <p:nvPr/>
        </p:nvSpPr>
        <p:spPr>
          <a:xfrm>
            <a:off x="6854540" y="5210251"/>
            <a:ext cx="1166400" cy="511200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Grams</a:t>
            </a:r>
            <a:endParaRPr lang="en-GB" sz="2800" dirty="0"/>
          </a:p>
        </p:txBody>
      </p:sp>
      <p:sp>
        <p:nvSpPr>
          <p:cNvPr id="27" name="TextBox 26"/>
          <p:cNvSpPr txBox="1"/>
          <p:nvPr/>
        </p:nvSpPr>
        <p:spPr>
          <a:xfrm>
            <a:off x="6854540" y="3519940"/>
            <a:ext cx="1166400" cy="511200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Bags</a:t>
            </a:r>
            <a:endParaRPr lang="en-GB" sz="2800" dirty="0"/>
          </a:p>
        </p:txBody>
      </p:sp>
      <p:cxnSp>
        <p:nvCxnSpPr>
          <p:cNvPr id="35" name="Straight Connector 34"/>
          <p:cNvCxnSpPr/>
          <p:nvPr/>
        </p:nvCxnSpPr>
        <p:spPr>
          <a:xfrm>
            <a:off x="6450206" y="4243215"/>
            <a:ext cx="0" cy="88900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40"/>
          <p:cNvSpPr txBox="1"/>
          <p:nvPr/>
        </p:nvSpPr>
        <p:spPr>
          <a:xfrm>
            <a:off x="5890194" y="5016801"/>
            <a:ext cx="11087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9,108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639503" y="5436253"/>
            <a:ext cx="11087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6"/>
                </a:solidFill>
              </a:rPr>
              <a:t>1,500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2068718" y="4217268"/>
            <a:ext cx="0" cy="88900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Box 43"/>
          <p:cNvSpPr txBox="1"/>
          <p:nvPr/>
        </p:nvSpPr>
        <p:spPr>
          <a:xfrm>
            <a:off x="5878904" y="5436253"/>
            <a:ext cx="11087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6"/>
                </a:solidFill>
              </a:rPr>
              <a:t>9,000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1974159" y="3750772"/>
            <a:ext cx="901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1613155" y="5436253"/>
            <a:ext cx="11087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6"/>
                </a:solidFill>
              </a:rPr>
              <a:t>3,000</a:t>
            </a:r>
          </a:p>
        </p:txBody>
      </p:sp>
      <p:cxnSp>
        <p:nvCxnSpPr>
          <p:cNvPr id="6" name="Straight Arrow Connector 5"/>
          <p:cNvCxnSpPr>
            <a:cxnSpLocks/>
            <a:endCxn id="44" idx="1"/>
          </p:cNvCxnSpPr>
          <p:nvPr/>
        </p:nvCxnSpPr>
        <p:spPr>
          <a:xfrm>
            <a:off x="2721893" y="5697863"/>
            <a:ext cx="3157011" cy="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7" name="TextBox 46"/>
              <p:cNvSpPr txBox="1"/>
              <p:nvPr/>
            </p:nvSpPr>
            <p:spPr>
              <a:xfrm>
                <a:off x="3802472" y="5646343"/>
                <a:ext cx="110873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4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>
                    <a:solidFill>
                      <a:schemeClr val="accent1"/>
                    </a:solidFill>
                  </a:rPr>
                  <a:t> 3</a:t>
                </a:r>
              </a:p>
            </p:txBody>
          </p:sp>
        </mc:Choice>
        <mc:Fallback xmlns="">
          <p:sp>
            <p:nvSpPr>
              <p:cNvPr id="47" name="TextBox 4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02472" y="5646343"/>
                <a:ext cx="1108738" cy="461665"/>
              </a:xfrm>
              <a:prstGeom prst="rect">
                <a:avLst/>
              </a:prstGeom>
              <a:blipFill>
                <a:blip r:embed="rId7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8" name="Straight Arrow Connector 47"/>
          <p:cNvCxnSpPr/>
          <p:nvPr/>
        </p:nvCxnSpPr>
        <p:spPr>
          <a:xfrm flipV="1">
            <a:off x="2341477" y="3998452"/>
            <a:ext cx="3932323" cy="4127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9" name="TextBox 48"/>
              <p:cNvSpPr txBox="1"/>
              <p:nvPr/>
            </p:nvSpPr>
            <p:spPr>
              <a:xfrm>
                <a:off x="3753269" y="3942995"/>
                <a:ext cx="110873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4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>
                    <a:solidFill>
                      <a:schemeClr val="accent1"/>
                    </a:solidFill>
                  </a:rPr>
                  <a:t> 3</a:t>
                </a:r>
              </a:p>
            </p:txBody>
          </p:sp>
        </mc:Choice>
        <mc:Fallback xmlns="">
          <p:sp>
            <p:nvSpPr>
              <p:cNvPr id="49" name="TextBox 4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53269" y="3942995"/>
                <a:ext cx="1108738" cy="461665"/>
              </a:xfrm>
              <a:prstGeom prst="rect">
                <a:avLst/>
              </a:prstGeom>
              <a:blipFill>
                <a:blip r:embed="rId8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0" name="TextBox 49"/>
          <p:cNvSpPr txBox="1"/>
          <p:nvPr/>
        </p:nvSpPr>
        <p:spPr>
          <a:xfrm>
            <a:off x="6270722" y="3734787"/>
            <a:ext cx="11087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6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6091726" y="1346403"/>
            <a:ext cx="211529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</a:rPr>
              <a:t>Jack has 6 bags of apples.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99679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3" grpId="0" animBg="1"/>
      <p:bldP spid="8" grpId="0"/>
      <p:bldP spid="28" grpId="0"/>
      <p:bldP spid="29" grpId="0" animBg="1"/>
      <p:bldP spid="29" grpId="1" animBg="1"/>
      <p:bldP spid="27" grpId="0" animBg="1"/>
      <p:bldP spid="41" grpId="0"/>
      <p:bldP spid="42" grpId="0"/>
      <p:bldP spid="44" grpId="0"/>
      <p:bldP spid="45" grpId="0"/>
      <p:bldP spid="46" grpId="0"/>
      <p:bldP spid="47" grpId="0"/>
      <p:bldP spid="49" grpId="0"/>
      <p:bldP spid="50" grpId="0"/>
      <p:bldP spid="5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5_SU_B4_PP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777185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5_SU_B4_PP1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431193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5_SU_B4_PP1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70508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5_SU_B4_PP1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197952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5_SU_B4_PP1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28566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5_SU_B4_PP1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491832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 descr="Y5_SU_B4_PP1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76936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 descr="Y5_SU_B4_PP1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501584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 descr="Y5_SU_B4_PP1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060869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 descr="Y5_SU_B4_PP11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9547457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9|3.7|3.9|8.1|4.1|5.8|5.3|5.5|8.3|5.2|3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9|1.5|1.3|1|1.7|1.9|1|1.6|1.8|0.9|3.4|4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4|4.5|1.6|0.8|9.4|3.2|4.4|3|3.1|1.2|3.3|2.4|2.4|1.3|3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1|2|2.1|3|7.9|3.9|1.3|5.1|1.3|11.1|1.7|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.7|2.9|2.1|8.1|9.3|16.6|3.7|4.4|2.4|1.5|0.9|1.2|1.5|1.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|1.5|2.1|1.1|2.1|5|5.4|4.1|5.4|0.7|3.6|4|6.6|3.5|2.3|5.5|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2|5.6|4.7|1.1|4.5|5.9|1.6|4.1|1.9|0.9|0.7|0.9|2|2.8|1|0.7|1|1.2|3.9|0.9|0.7|0.9|0.9|0.8|4.8|7.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4|4.1|2.7|4.3|3.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|1.4|6.8|6|3.1|1.3|5|9.9|4.1|2.6|7.5|2.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4|4.5|3.4|3.6|5.2|5.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2|5.6|1.7|0.8|2.5|0.7|0.5|1.5|0.8|1|7.3|0.9|9.4|2.7|1|1.6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7|9.5|2.3|0.6|2.3|1.1|0.7|5.5|5.9|2.2|11|7|7.3|1.8|1.1|3.8|1.6|3.1|1.8|1.6|18.4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purl.org/dc/terms/"/>
    <ds:schemaRef ds:uri="http://schemas.openxmlformats.org/package/2006/metadata/core-properties"/>
    <ds:schemaRef ds:uri="http://purl.org/dc/dcmitype/"/>
    <ds:schemaRef ds:uri="cee99ee9-287b-4f9a-957c-ba5ae7375c9a"/>
    <ds:schemaRef ds:uri="http://purl.org/dc/elements/1.1/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CFB9DF0C-33AA-4F13-B651-401D1E58ECD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13024</TotalTime>
  <Words>793</Words>
  <Application>Microsoft Office PowerPoint</Application>
  <PresentationFormat>On-screen Show (4:3)</PresentationFormat>
  <Paragraphs>235</Paragraphs>
  <Slides>24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24</vt:i4>
      </vt:variant>
    </vt:vector>
  </HeadingPairs>
  <TitlesOfParts>
    <vt:vector size="37" baseType="lpstr">
      <vt:lpstr>Arial</vt:lpstr>
      <vt:lpstr>Calibri</vt:lpstr>
      <vt:lpstr>Calibri Light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StaffLaws</cp:lastModifiedBy>
  <cp:revision>512</cp:revision>
  <dcterms:created xsi:type="dcterms:W3CDTF">2019-07-05T11:02:13Z</dcterms:created>
  <dcterms:modified xsi:type="dcterms:W3CDTF">2021-01-31T12:22:07Z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