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275" r:id="rId3"/>
    <p:sldId id="270" r:id="rId4"/>
    <p:sldId id="277" r:id="rId5"/>
    <p:sldId id="278" r:id="rId6"/>
    <p:sldId id="279" r:id="rId7"/>
    <p:sldId id="276" r:id="rId8"/>
    <p:sldId id="27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1E700B27-DE4C-4B9E-BB11-B9027034A00F}" type="datetimeFigureOut">
              <a:rPr lang="en-US" dirty="0"/>
              <a:pPr/>
              <a:t>7/10/2021</a:t>
            </a:fld>
            <a:endParaRPr lang="en-US" dirty="0"/>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97465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C51FCE-E4BB-4680-8E50-3C0E348D2609}" type="datetimeFigureOut">
              <a:rPr lang="en-US" dirty="0"/>
              <a:t>7/10/2021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95648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AA073D-A903-47F8-8D16-77642FB0DF1F}" type="datetimeFigureOut">
              <a:rPr lang="en-US" dirty="0"/>
              <a:t>7/10/2021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62373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91FA40-626B-4CA1-85D0-7A9016E395BA}" type="datetimeFigureOut">
              <a:rPr lang="en-US" dirty="0"/>
              <a:t>7/10/2021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26787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F425EA-B9DC-48A7-991E-9A82573B1B21}" type="datetimeFigureOut">
              <a:rPr lang="en-US" dirty="0"/>
              <a:t>7/10/2021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70451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6CB97F8-6CEB-469B-AFCC-889F2A2B1D5A}" type="datetimeFigureOut">
              <a:rPr lang="en-US" dirty="0"/>
              <a:t>7/10/2021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2325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A9179F-009E-4FA5-B091-7EBB82A185BD}" type="datetimeFigureOut">
              <a:rPr lang="en-US" dirty="0"/>
              <a:t>7/10/2021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22233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E665CEB-0076-4E37-B880-BCEA9784DE0A}" type="datetimeFigureOut">
              <a:rPr lang="en-US" dirty="0"/>
              <a:t>7/10/2021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57922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6149E5E-3896-4118-99A7-7B85668F1C5E}" type="datetimeFigureOut">
              <a:rPr lang="en-US" dirty="0"/>
              <a:t>7/10/2021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62015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40F4739-9812-4A9F-890D-2AD6BA5F6EE8}" type="datetimeFigureOut">
              <a:rPr lang="en-US" dirty="0"/>
              <a:t>7/10/2021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74448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18845AC5-A3F8-44AA-BA8F-596CDCC976D3}" type="datetimeFigureOut">
              <a:rPr lang="en-US" dirty="0"/>
              <a:t>7/10/2021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767002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873B183-A821-4095-A363-9EC968635539}" type="datetimeFigureOut">
              <a:rPr lang="en-US" dirty="0"/>
              <a:t>7/10/2021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97976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4D01B4-0AA5-45E6-B2E6-5FA4078AEBCF}" type="datetimeFigureOut">
              <a:rPr lang="en-US" dirty="0"/>
              <a:t>7/10/2021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24766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147335C-0450-40D7-8612-B3203BED4F28}" type="datetimeFigureOut">
              <a:rPr lang="en-US" dirty="0"/>
              <a:t>7/10/2021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158623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246A105-2A1C-4284-B4EA-07CF89B1A393}" type="datetimeFigureOut">
              <a:rPr lang="en-US" dirty="0"/>
              <a:t>7/10/2021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747581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DBE609-F3F2-45E6-BD6A-E03A8C86C1AE}" type="datetimeFigureOut">
              <a:rPr lang="en-US" dirty="0"/>
              <a:t>7/10/2021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146241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24AD68-089C-4467-A8F3-EA2BBCA6B44E}" type="datetimeFigureOut">
              <a:rPr lang="en-US" dirty="0"/>
              <a:t>7/10/2021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85360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7E0D914D-B099-4142-A885-11F276715148}" type="datetimeFigureOut">
              <a:rPr lang="en-US" dirty="0"/>
              <a:t>7/10/2021</a:t>
            </a:fld>
            <a:endParaRPr lang="en-US" dirty="0"/>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US" dirty="0"/>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7298709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A38vEaiChNM" TargetMode="External"/><Relationship Id="rId2" Type="http://schemas.openxmlformats.org/officeDocument/2006/relationships/hyperlink" Target="https://www.youtube.com/watch?v=M3qDUWuR5f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BE26C-9FD1-4D87-AE9A-BB1F3700DA09}"/>
              </a:ext>
            </a:extLst>
          </p:cNvPr>
          <p:cNvSpPr>
            <a:spLocks noGrp="1"/>
          </p:cNvSpPr>
          <p:nvPr>
            <p:ph type="title"/>
          </p:nvPr>
        </p:nvSpPr>
        <p:spPr/>
        <p:txBody>
          <a:bodyPr/>
          <a:lstStyle/>
          <a:p>
            <a:r>
              <a:rPr lang="en-US" dirty="0" err="1"/>
              <a:t>Malamander</a:t>
            </a:r>
            <a:r>
              <a:rPr lang="en-US" dirty="0"/>
              <a:t> Chapter 21 and 22</a:t>
            </a:r>
            <a:endParaRPr lang="en-GB" dirty="0"/>
          </a:p>
        </p:txBody>
      </p:sp>
      <p:sp>
        <p:nvSpPr>
          <p:cNvPr id="3" name="Content Placeholder 2">
            <a:extLst>
              <a:ext uri="{FF2B5EF4-FFF2-40B4-BE49-F238E27FC236}">
                <a16:creationId xmlns:a16="http://schemas.microsoft.com/office/drawing/2014/main" id="{C6AD42AD-61A2-4B1F-820B-427B23696FAC}"/>
              </a:ext>
            </a:extLst>
          </p:cNvPr>
          <p:cNvSpPr>
            <a:spLocks noGrp="1"/>
          </p:cNvSpPr>
          <p:nvPr>
            <p:ph idx="1"/>
          </p:nvPr>
        </p:nvSpPr>
        <p:spPr/>
        <p:txBody>
          <a:bodyPr>
            <a:normAutofit fontScale="92500" lnSpcReduction="10000"/>
          </a:bodyPr>
          <a:lstStyle/>
          <a:p>
            <a:r>
              <a:rPr lang="en-GB" dirty="0">
                <a:hlinkClick r:id="rId2"/>
              </a:rPr>
              <a:t>https://www.youtube.com/watch?v=M3qDUWuR5fM</a:t>
            </a:r>
            <a:r>
              <a:rPr lang="en-GB" dirty="0"/>
              <a:t> chapter 21</a:t>
            </a:r>
          </a:p>
          <a:p>
            <a:r>
              <a:rPr lang="en-GB" dirty="0">
                <a:hlinkClick r:id="rId3"/>
              </a:rPr>
              <a:t>https://www.youtube.com/watch?v=A38vEaiChNM</a:t>
            </a:r>
            <a:r>
              <a:rPr lang="en-GB" dirty="0"/>
              <a:t> chapter 22</a:t>
            </a:r>
          </a:p>
          <a:p>
            <a:endParaRPr lang="en-GB" dirty="0"/>
          </a:p>
          <a:p>
            <a:pPr>
              <a:buFont typeface="+mj-lt"/>
              <a:buAutoNum type="arabicPeriod"/>
            </a:pPr>
            <a:r>
              <a:rPr lang="en-US" b="0" i="0" dirty="0">
                <a:effectLst/>
                <a:latin typeface="Arial" panose="020B0604020202020204" pitchFamily="34" charset="0"/>
              </a:rPr>
              <a:t>What was the condition of Captain K’s wish?</a:t>
            </a:r>
          </a:p>
          <a:p>
            <a:pPr>
              <a:buFont typeface="+mj-lt"/>
              <a:buAutoNum type="arabicPeriod"/>
            </a:pPr>
            <a:r>
              <a:rPr lang="en-US" b="0" i="0" dirty="0">
                <a:effectLst/>
                <a:latin typeface="Arial" panose="020B0604020202020204" pitchFamily="34" charset="0"/>
              </a:rPr>
              <a:t>What happened to the captain when the egg was gone?</a:t>
            </a:r>
          </a:p>
          <a:p>
            <a:pPr>
              <a:buFont typeface="+mj-lt"/>
              <a:buAutoNum type="arabicPeriod"/>
            </a:pPr>
            <a:r>
              <a:rPr lang="en-US" b="0" i="0" dirty="0">
                <a:effectLst/>
                <a:latin typeface="Arial" panose="020B0604020202020204" pitchFamily="34" charset="0"/>
              </a:rPr>
              <a:t>Why is the museum cold?</a:t>
            </a:r>
          </a:p>
          <a:p>
            <a:pPr>
              <a:buFont typeface="+mj-lt"/>
              <a:buAutoNum type="arabicPeriod"/>
            </a:pPr>
            <a:r>
              <a:rPr lang="en-US" b="0" i="0" dirty="0">
                <a:effectLst/>
                <a:latin typeface="Arial" panose="020B0604020202020204" pitchFamily="34" charset="0"/>
              </a:rPr>
              <a:t>What do they find in the hearth of the chimney?</a:t>
            </a:r>
          </a:p>
          <a:p>
            <a:pPr>
              <a:buFont typeface="+mj-lt"/>
              <a:buAutoNum type="arabicPeriod"/>
            </a:pPr>
            <a:r>
              <a:rPr lang="en-US" b="0" i="0" dirty="0">
                <a:effectLst/>
                <a:latin typeface="Arial" panose="020B0604020202020204" pitchFamily="34" charset="0"/>
              </a:rPr>
              <a:t>What has Violet taken? </a:t>
            </a:r>
          </a:p>
          <a:p>
            <a:pPr>
              <a:buFont typeface="+mj-lt"/>
              <a:buAutoNum type="arabicPeriod"/>
            </a:pPr>
            <a:r>
              <a:rPr lang="en-US" b="0" i="0" dirty="0" err="1">
                <a:effectLst/>
                <a:latin typeface="Arial" panose="020B0604020202020204" pitchFamily="34" charset="0"/>
              </a:rPr>
              <a:t>Summarise</a:t>
            </a:r>
            <a:r>
              <a:rPr lang="en-US" b="0" i="0" dirty="0">
                <a:effectLst/>
                <a:latin typeface="Arial" panose="020B0604020202020204" pitchFamily="34" charset="0"/>
              </a:rPr>
              <a:t> this chapter in fewer than thirty words.</a:t>
            </a:r>
            <a:endParaRPr lang="en-GB" dirty="0"/>
          </a:p>
        </p:txBody>
      </p:sp>
    </p:spTree>
    <p:extLst>
      <p:ext uri="{BB962C8B-B14F-4D97-AF65-F5344CB8AC3E}">
        <p14:creationId xmlns:p14="http://schemas.microsoft.com/office/powerpoint/2010/main" val="2171093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EFB48-D902-41D9-A84B-4C05F3B51A3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422963A-DFF3-401D-AC7A-7AD8E57EF52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01F40FBA-5422-4140-8E22-D9CB2B6B6C1C}"/>
              </a:ext>
            </a:extLst>
          </p:cNvPr>
          <p:cNvPicPr>
            <a:picLocks noChangeAspect="1"/>
          </p:cNvPicPr>
          <p:nvPr/>
        </p:nvPicPr>
        <p:blipFill rotWithShape="1">
          <a:blip r:embed="rId2"/>
          <a:srcRect l="12500" t="16251" r="12891" b="9582"/>
          <a:stretch/>
        </p:blipFill>
        <p:spPr>
          <a:xfrm>
            <a:off x="0" y="60324"/>
            <a:ext cx="12192000" cy="6817308"/>
          </a:xfrm>
          <a:prstGeom prst="rect">
            <a:avLst/>
          </a:prstGeom>
        </p:spPr>
      </p:pic>
    </p:spTree>
    <p:extLst>
      <p:ext uri="{BB962C8B-B14F-4D97-AF65-F5344CB8AC3E}">
        <p14:creationId xmlns:p14="http://schemas.microsoft.com/office/powerpoint/2010/main" val="1806721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4435" y="618309"/>
            <a:ext cx="9271932" cy="1062323"/>
          </a:xfrm>
        </p:spPr>
        <p:txBody>
          <a:bodyPr/>
          <a:lstStyle/>
          <a:p>
            <a:r>
              <a:rPr lang="en-GB" dirty="0">
                <a:solidFill>
                  <a:schemeClr val="bg1"/>
                </a:solidFill>
              </a:rPr>
              <a:t>L.C. Can I structure a persuasive argument? </a:t>
            </a:r>
          </a:p>
        </p:txBody>
      </p:sp>
      <p:sp>
        <p:nvSpPr>
          <p:cNvPr id="3" name="Content Placeholder 2"/>
          <p:cNvSpPr>
            <a:spLocks noGrp="1"/>
          </p:cNvSpPr>
          <p:nvPr>
            <p:ph idx="1"/>
          </p:nvPr>
        </p:nvSpPr>
        <p:spPr/>
        <p:txBody>
          <a:bodyPr/>
          <a:lstStyle/>
          <a:p>
            <a:r>
              <a:rPr lang="en-GB" dirty="0"/>
              <a:t>Toolkit </a:t>
            </a:r>
          </a:p>
        </p:txBody>
      </p:sp>
    </p:spTree>
    <p:extLst>
      <p:ext uri="{BB962C8B-B14F-4D97-AF65-F5344CB8AC3E}">
        <p14:creationId xmlns:p14="http://schemas.microsoft.com/office/powerpoint/2010/main" val="3981644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0BD91-06DD-4B69-9725-16F4157476CD}"/>
              </a:ext>
            </a:extLst>
          </p:cNvPr>
          <p:cNvSpPr>
            <a:spLocks noGrp="1"/>
          </p:cNvSpPr>
          <p:nvPr>
            <p:ph type="title"/>
          </p:nvPr>
        </p:nvSpPr>
        <p:spPr/>
        <p:txBody>
          <a:bodyPr/>
          <a:lstStyle/>
          <a:p>
            <a:r>
              <a:rPr lang="en-GB" dirty="0"/>
              <a:t>The three steps to persuade </a:t>
            </a:r>
          </a:p>
        </p:txBody>
      </p:sp>
      <p:sp>
        <p:nvSpPr>
          <p:cNvPr id="3" name="Content Placeholder 2">
            <a:extLst>
              <a:ext uri="{FF2B5EF4-FFF2-40B4-BE49-F238E27FC236}">
                <a16:creationId xmlns:a16="http://schemas.microsoft.com/office/drawing/2014/main" id="{15D6B481-A719-4B8A-B3F7-6DABB2DBCA1D}"/>
              </a:ext>
            </a:extLst>
          </p:cNvPr>
          <p:cNvSpPr>
            <a:spLocks noGrp="1"/>
          </p:cNvSpPr>
          <p:nvPr>
            <p:ph idx="1"/>
          </p:nvPr>
        </p:nvSpPr>
        <p:spPr/>
        <p:txBody>
          <a:bodyPr/>
          <a:lstStyle/>
          <a:p>
            <a:r>
              <a:rPr lang="en-US" dirty="0"/>
              <a:t>Step 1: List all the reasons why having the </a:t>
            </a:r>
            <a:r>
              <a:rPr lang="en-US" dirty="0" err="1"/>
              <a:t>malamander</a:t>
            </a:r>
            <a:r>
              <a:rPr lang="en-US" dirty="0"/>
              <a:t> egg could be a problem (column 1 of the table on the next page) </a:t>
            </a:r>
          </a:p>
          <a:p>
            <a:r>
              <a:rPr lang="en-US" dirty="0"/>
              <a:t>Step 2: Explain or give examples for each reason (column 2 of the table on the next page) </a:t>
            </a:r>
          </a:p>
          <a:p>
            <a:r>
              <a:rPr lang="en-US" dirty="0"/>
              <a:t>Step 3: Write your persuasive argument following the OREO structure. Remember to use the language techniques you know from PURSUADE. If you cant think of your reasons, I’ve done some examples for you.</a:t>
            </a:r>
            <a:endParaRPr lang="en-GB" dirty="0"/>
          </a:p>
        </p:txBody>
      </p:sp>
    </p:spTree>
    <p:extLst>
      <p:ext uri="{BB962C8B-B14F-4D97-AF65-F5344CB8AC3E}">
        <p14:creationId xmlns:p14="http://schemas.microsoft.com/office/powerpoint/2010/main" val="26703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6BBB0-442C-42E5-897B-B534609B2EF3}"/>
              </a:ext>
            </a:extLst>
          </p:cNvPr>
          <p:cNvSpPr>
            <a:spLocks noGrp="1"/>
          </p:cNvSpPr>
          <p:nvPr>
            <p:ph type="title"/>
          </p:nvPr>
        </p:nvSpPr>
        <p:spPr/>
        <p:txBody>
          <a:bodyPr/>
          <a:lstStyle/>
          <a:p>
            <a:endParaRPr lang="en-GB"/>
          </a:p>
        </p:txBody>
      </p:sp>
      <p:graphicFrame>
        <p:nvGraphicFramePr>
          <p:cNvPr id="4" name="Table 4">
            <a:extLst>
              <a:ext uri="{FF2B5EF4-FFF2-40B4-BE49-F238E27FC236}">
                <a16:creationId xmlns:a16="http://schemas.microsoft.com/office/drawing/2014/main" id="{8BB116D1-869C-45D8-A1EB-890D1601672A}"/>
              </a:ext>
            </a:extLst>
          </p:cNvPr>
          <p:cNvGraphicFramePr>
            <a:graphicFrameLocks noGrp="1"/>
          </p:cNvGraphicFramePr>
          <p:nvPr>
            <p:ph idx="1"/>
          </p:nvPr>
        </p:nvGraphicFramePr>
        <p:xfrm>
          <a:off x="453617" y="450850"/>
          <a:ext cx="11264907" cy="6118627"/>
        </p:xfrm>
        <a:graphic>
          <a:graphicData uri="http://schemas.openxmlformats.org/drawingml/2006/table">
            <a:tbl>
              <a:tblPr firstRow="1" bandRow="1">
                <a:tableStyleId>{5C22544A-7EE6-4342-B048-85BDC9FD1C3A}</a:tableStyleId>
              </a:tblPr>
              <a:tblGrid>
                <a:gridCol w="3754969">
                  <a:extLst>
                    <a:ext uri="{9D8B030D-6E8A-4147-A177-3AD203B41FA5}">
                      <a16:colId xmlns:a16="http://schemas.microsoft.com/office/drawing/2014/main" val="1764375985"/>
                    </a:ext>
                  </a:extLst>
                </a:gridCol>
                <a:gridCol w="7242144">
                  <a:extLst>
                    <a:ext uri="{9D8B030D-6E8A-4147-A177-3AD203B41FA5}">
                      <a16:colId xmlns:a16="http://schemas.microsoft.com/office/drawing/2014/main" val="578730223"/>
                    </a:ext>
                  </a:extLst>
                </a:gridCol>
                <a:gridCol w="267794">
                  <a:extLst>
                    <a:ext uri="{9D8B030D-6E8A-4147-A177-3AD203B41FA5}">
                      <a16:colId xmlns:a16="http://schemas.microsoft.com/office/drawing/2014/main" val="1803967372"/>
                    </a:ext>
                  </a:extLst>
                </a:gridCol>
              </a:tblGrid>
              <a:tr h="2234629">
                <a:tc>
                  <a:txBody>
                    <a:bodyPr/>
                    <a:lstStyle/>
                    <a:p>
                      <a:r>
                        <a:rPr lang="en-US" dirty="0"/>
                        <a:t>Reason it could cause problems</a:t>
                      </a:r>
                      <a:endParaRPr lang="en-GB" dirty="0"/>
                    </a:p>
                  </a:txBody>
                  <a:tcPr/>
                </a:tc>
                <a:tc>
                  <a:txBody>
                    <a:bodyPr/>
                    <a:lstStyle/>
                    <a:p>
                      <a:r>
                        <a:rPr lang="en-US" dirty="0"/>
                        <a:t>Evidence / Examples / Explanations / Facts (make up details if you need to)</a:t>
                      </a:r>
                      <a:endParaRPr lang="en-GB" dirty="0"/>
                    </a:p>
                  </a:txBody>
                  <a:tcPr/>
                </a:tc>
                <a:tc>
                  <a:txBody>
                    <a:bodyPr/>
                    <a:lstStyle/>
                    <a:p>
                      <a:endParaRPr lang="en-GB" dirty="0"/>
                    </a:p>
                  </a:txBody>
                  <a:tcPr/>
                </a:tc>
                <a:extLst>
                  <a:ext uri="{0D108BD9-81ED-4DB2-BD59-A6C34878D82A}">
                    <a16:rowId xmlns:a16="http://schemas.microsoft.com/office/drawing/2014/main" val="1232185424"/>
                  </a:ext>
                </a:extLst>
              </a:tr>
              <a:tr h="1294666">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803656191"/>
                  </a:ext>
                </a:extLst>
              </a:tr>
              <a:tr h="1294666">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510877486"/>
                  </a:ext>
                </a:extLst>
              </a:tr>
              <a:tr h="1294666">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620405801"/>
                  </a:ext>
                </a:extLst>
              </a:tr>
            </a:tbl>
          </a:graphicData>
        </a:graphic>
      </p:graphicFrame>
    </p:spTree>
    <p:extLst>
      <p:ext uri="{BB962C8B-B14F-4D97-AF65-F5344CB8AC3E}">
        <p14:creationId xmlns:p14="http://schemas.microsoft.com/office/powerpoint/2010/main" val="3967273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6BBB0-442C-42E5-897B-B534609B2EF3}"/>
              </a:ext>
            </a:extLst>
          </p:cNvPr>
          <p:cNvSpPr>
            <a:spLocks noGrp="1"/>
          </p:cNvSpPr>
          <p:nvPr>
            <p:ph type="title"/>
          </p:nvPr>
        </p:nvSpPr>
        <p:spPr/>
        <p:txBody>
          <a:bodyPr/>
          <a:lstStyle/>
          <a:p>
            <a:endParaRPr lang="en-GB"/>
          </a:p>
        </p:txBody>
      </p:sp>
      <p:graphicFrame>
        <p:nvGraphicFramePr>
          <p:cNvPr id="4" name="Table 4">
            <a:extLst>
              <a:ext uri="{FF2B5EF4-FFF2-40B4-BE49-F238E27FC236}">
                <a16:creationId xmlns:a16="http://schemas.microsoft.com/office/drawing/2014/main" id="{8BB116D1-869C-45D8-A1EB-890D1601672A}"/>
              </a:ext>
            </a:extLst>
          </p:cNvPr>
          <p:cNvGraphicFramePr>
            <a:graphicFrameLocks noGrp="1"/>
          </p:cNvGraphicFramePr>
          <p:nvPr>
            <p:ph idx="1"/>
          </p:nvPr>
        </p:nvGraphicFramePr>
        <p:xfrm>
          <a:off x="453617" y="450850"/>
          <a:ext cx="11417541" cy="7365687"/>
        </p:xfrm>
        <a:graphic>
          <a:graphicData uri="http://schemas.openxmlformats.org/drawingml/2006/table">
            <a:tbl>
              <a:tblPr firstRow="1" bandRow="1">
                <a:tableStyleId>{5C22544A-7EE6-4342-B048-85BDC9FD1C3A}</a:tableStyleId>
              </a:tblPr>
              <a:tblGrid>
                <a:gridCol w="3805847">
                  <a:extLst>
                    <a:ext uri="{9D8B030D-6E8A-4147-A177-3AD203B41FA5}">
                      <a16:colId xmlns:a16="http://schemas.microsoft.com/office/drawing/2014/main" val="1764375985"/>
                    </a:ext>
                  </a:extLst>
                </a:gridCol>
                <a:gridCol w="7340272">
                  <a:extLst>
                    <a:ext uri="{9D8B030D-6E8A-4147-A177-3AD203B41FA5}">
                      <a16:colId xmlns:a16="http://schemas.microsoft.com/office/drawing/2014/main" val="578730223"/>
                    </a:ext>
                  </a:extLst>
                </a:gridCol>
                <a:gridCol w="271422">
                  <a:extLst>
                    <a:ext uri="{9D8B030D-6E8A-4147-A177-3AD203B41FA5}">
                      <a16:colId xmlns:a16="http://schemas.microsoft.com/office/drawing/2014/main" val="1803967372"/>
                    </a:ext>
                  </a:extLst>
                </a:gridCol>
              </a:tblGrid>
              <a:tr h="648113">
                <a:tc>
                  <a:txBody>
                    <a:bodyPr/>
                    <a:lstStyle/>
                    <a:p>
                      <a:r>
                        <a:rPr lang="en-US" dirty="0"/>
                        <a:t>Reason it could cause problems</a:t>
                      </a:r>
                      <a:endParaRPr lang="en-GB" dirty="0"/>
                    </a:p>
                  </a:txBody>
                  <a:tcPr/>
                </a:tc>
                <a:tc>
                  <a:txBody>
                    <a:bodyPr/>
                    <a:lstStyle/>
                    <a:p>
                      <a:r>
                        <a:rPr lang="en-US" dirty="0"/>
                        <a:t>Evidence / Examples / Explanations / Facts (make up details if you need to)</a:t>
                      </a:r>
                      <a:endParaRPr lang="en-GB" dirty="0"/>
                    </a:p>
                  </a:txBody>
                  <a:tcPr/>
                </a:tc>
                <a:tc>
                  <a:txBody>
                    <a:bodyPr/>
                    <a:lstStyle/>
                    <a:p>
                      <a:endParaRPr lang="en-GB" dirty="0"/>
                    </a:p>
                  </a:txBody>
                  <a:tcPr/>
                </a:tc>
                <a:extLst>
                  <a:ext uri="{0D108BD9-81ED-4DB2-BD59-A6C34878D82A}">
                    <a16:rowId xmlns:a16="http://schemas.microsoft.com/office/drawing/2014/main" val="1232185424"/>
                  </a:ext>
                </a:extLst>
              </a:tr>
              <a:tr h="2295214">
                <a:tc>
                  <a:txBody>
                    <a:bodyPr/>
                    <a:lstStyle/>
                    <a:p>
                      <a:r>
                        <a:rPr lang="en-US" dirty="0"/>
                        <a:t>Something / someone who wants the egg might come to the hotel and try to get the egg back (the </a:t>
                      </a:r>
                      <a:r>
                        <a:rPr lang="en-US" dirty="0" err="1"/>
                        <a:t>malamander</a:t>
                      </a:r>
                      <a:r>
                        <a:rPr lang="en-US" dirty="0"/>
                        <a:t> / Boat Hook Man / </a:t>
                      </a:r>
                      <a:r>
                        <a:rPr lang="en-US" dirty="0" err="1"/>
                        <a:t>Mr</a:t>
                      </a:r>
                      <a:r>
                        <a:rPr lang="en-US" dirty="0"/>
                        <a:t> Eels / someone else)</a:t>
                      </a:r>
                      <a:endParaRPr lang="en-GB" dirty="0"/>
                    </a:p>
                  </a:txBody>
                  <a:tcPr/>
                </a:tc>
                <a:tc>
                  <a:txBody>
                    <a:bodyPr/>
                    <a:lstStyle/>
                    <a:p>
                      <a:r>
                        <a:rPr lang="en-US" dirty="0"/>
                        <a:t>• Herbie’s cubbyhole / cellar might get damaged in any attack, which would upset Lady Kraken / </a:t>
                      </a:r>
                      <a:r>
                        <a:rPr lang="en-US" dirty="0" err="1"/>
                        <a:t>Mr</a:t>
                      </a:r>
                      <a:r>
                        <a:rPr lang="en-US" dirty="0"/>
                        <a:t> </a:t>
                      </a:r>
                      <a:r>
                        <a:rPr lang="en-US" dirty="0" err="1"/>
                        <a:t>Mollusc</a:t>
                      </a:r>
                      <a:r>
                        <a:rPr lang="en-US" dirty="0"/>
                        <a:t>. The museum windows are already broken. The Leviathan was sunk. If this were to happen, then Herbie could lose his home and job. • The children might get physically hurt. Violet could have been in the trunk when BHM smashed it up (so we know he’s dangerous), she already has a twisted ankle from when he attacked them before. • Other people in the hotel might get hurt – </a:t>
                      </a:r>
                      <a:r>
                        <a:rPr lang="en-US" dirty="0" err="1"/>
                        <a:t>Mrs</a:t>
                      </a:r>
                      <a:r>
                        <a:rPr lang="en-US" dirty="0"/>
                        <a:t> Fossil is already injured (by something or someone, and probably because of the egg). </a:t>
                      </a:r>
                      <a:endParaRPr lang="en-GB" dirty="0"/>
                    </a:p>
                  </a:txBody>
                  <a:tcPr/>
                </a:tc>
                <a:tc>
                  <a:txBody>
                    <a:bodyPr/>
                    <a:lstStyle/>
                    <a:p>
                      <a:endParaRPr lang="en-GB" dirty="0"/>
                    </a:p>
                  </a:txBody>
                  <a:tcPr/>
                </a:tc>
                <a:extLst>
                  <a:ext uri="{0D108BD9-81ED-4DB2-BD59-A6C34878D82A}">
                    <a16:rowId xmlns:a16="http://schemas.microsoft.com/office/drawing/2014/main" val="3803656191"/>
                  </a:ext>
                </a:extLst>
              </a:tr>
              <a:tr h="2295214">
                <a:tc>
                  <a:txBody>
                    <a:bodyPr/>
                    <a:lstStyle/>
                    <a:p>
                      <a:r>
                        <a:rPr lang="en-US" dirty="0"/>
                        <a:t>She stole from Dr </a:t>
                      </a:r>
                      <a:r>
                        <a:rPr lang="en-US" dirty="0" err="1"/>
                        <a:t>Thalassi</a:t>
                      </a:r>
                      <a:r>
                        <a:rPr lang="en-US" dirty="0"/>
                        <a:t>, which will have broken his trust.</a:t>
                      </a:r>
                      <a:endParaRPr lang="en-GB" dirty="0"/>
                    </a:p>
                  </a:txBody>
                  <a:tcPr/>
                </a:tc>
                <a:tc>
                  <a:txBody>
                    <a:bodyPr/>
                    <a:lstStyle/>
                    <a:p>
                      <a:r>
                        <a:rPr lang="en-US" dirty="0"/>
                        <a:t>• Dr </a:t>
                      </a:r>
                      <a:r>
                        <a:rPr lang="en-US" dirty="0" err="1"/>
                        <a:t>Thalassi</a:t>
                      </a:r>
                      <a:r>
                        <a:rPr lang="en-US" dirty="0"/>
                        <a:t> might tell </a:t>
                      </a:r>
                      <a:r>
                        <a:rPr lang="en-US" dirty="0" err="1"/>
                        <a:t>Mr</a:t>
                      </a:r>
                      <a:r>
                        <a:rPr lang="en-US" dirty="0"/>
                        <a:t> </a:t>
                      </a:r>
                      <a:r>
                        <a:rPr lang="en-US" dirty="0" err="1"/>
                        <a:t>Mollusc</a:t>
                      </a:r>
                      <a:r>
                        <a:rPr lang="en-US" dirty="0"/>
                        <a:t> / Lady Kraken / the police, and Herbie could lose his job and his home – a lost-and-founder needs to be trustworthy. • He will know that Violet and Herbie took it because there was no one else there. • He seems to care about the children – he walked them home, listened to them, gave them information. They might need him again. • He is the town’s doctor and they might need his help if they get injured or sick • If other people find out that they stole, then they might lose their trust too (</a:t>
                      </a:r>
                      <a:r>
                        <a:rPr lang="en-US" dirty="0" err="1"/>
                        <a:t>Mrs</a:t>
                      </a:r>
                      <a:r>
                        <a:rPr lang="en-US" dirty="0"/>
                        <a:t> Fossil / Jenny </a:t>
                      </a:r>
                      <a:r>
                        <a:rPr lang="en-US" dirty="0" err="1"/>
                        <a:t>Haniver</a:t>
                      </a:r>
                      <a:r>
                        <a:rPr lang="en-US" dirty="0"/>
                        <a:t> / </a:t>
                      </a:r>
                      <a:r>
                        <a:rPr lang="en-US" dirty="0" err="1"/>
                        <a:t>Mr</a:t>
                      </a:r>
                      <a:r>
                        <a:rPr lang="en-US" dirty="0"/>
                        <a:t> Eels / Amber </a:t>
                      </a:r>
                      <a:r>
                        <a:rPr lang="en-US" dirty="0" err="1"/>
                        <a:t>Griss</a:t>
                      </a:r>
                      <a:r>
                        <a:rPr lang="en-US" dirty="0"/>
                        <a:t>) </a:t>
                      </a:r>
                      <a:endParaRPr lang="en-GB" dirty="0"/>
                    </a:p>
                  </a:txBody>
                  <a:tcPr/>
                </a:tc>
                <a:tc>
                  <a:txBody>
                    <a:bodyPr/>
                    <a:lstStyle/>
                    <a:p>
                      <a:endParaRPr lang="en-GB" dirty="0"/>
                    </a:p>
                  </a:txBody>
                  <a:tcPr/>
                </a:tc>
                <a:extLst>
                  <a:ext uri="{0D108BD9-81ED-4DB2-BD59-A6C34878D82A}">
                    <a16:rowId xmlns:a16="http://schemas.microsoft.com/office/drawing/2014/main" val="2510877486"/>
                  </a:ext>
                </a:extLst>
              </a:tr>
              <a:tr h="1048294">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620405801"/>
                  </a:ext>
                </a:extLst>
              </a:tr>
            </a:tbl>
          </a:graphicData>
        </a:graphic>
      </p:graphicFrame>
    </p:spTree>
    <p:extLst>
      <p:ext uri="{BB962C8B-B14F-4D97-AF65-F5344CB8AC3E}">
        <p14:creationId xmlns:p14="http://schemas.microsoft.com/office/powerpoint/2010/main" val="4098103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00AC3-902F-449D-8D60-84EB73AF9C3E}"/>
              </a:ext>
            </a:extLst>
          </p:cNvPr>
          <p:cNvSpPr>
            <a:spLocks noGrp="1"/>
          </p:cNvSpPr>
          <p:nvPr>
            <p:ph type="title"/>
          </p:nvPr>
        </p:nvSpPr>
        <p:spPr/>
        <p:txBody>
          <a:bodyPr/>
          <a:lstStyle/>
          <a:p>
            <a:r>
              <a:rPr lang="en-GB" dirty="0"/>
              <a:t>Oreo </a:t>
            </a:r>
          </a:p>
        </p:txBody>
      </p:sp>
      <p:sp>
        <p:nvSpPr>
          <p:cNvPr id="3" name="Content Placeholder 2">
            <a:extLst>
              <a:ext uri="{FF2B5EF4-FFF2-40B4-BE49-F238E27FC236}">
                <a16:creationId xmlns:a16="http://schemas.microsoft.com/office/drawing/2014/main" id="{63482F2A-1CC6-41F7-81E4-5F66F7961593}"/>
              </a:ext>
            </a:extLst>
          </p:cNvPr>
          <p:cNvSpPr>
            <a:spLocks noGrp="1"/>
          </p:cNvSpPr>
          <p:nvPr>
            <p:ph idx="1"/>
          </p:nvPr>
        </p:nvSpPr>
        <p:spPr/>
        <p:txBody>
          <a:bodyPr/>
          <a:lstStyle/>
          <a:p>
            <a:pPr marL="0" indent="0">
              <a:buNone/>
            </a:pPr>
            <a:r>
              <a:rPr lang="en-US" dirty="0"/>
              <a:t>Persuasive arguments are easier to write and to understand if you use a logical structure - OREO. </a:t>
            </a:r>
          </a:p>
          <a:p>
            <a:r>
              <a:rPr lang="en-US" dirty="0"/>
              <a:t>O = opinion (what do you think?) </a:t>
            </a:r>
          </a:p>
          <a:p>
            <a:r>
              <a:rPr lang="en-US" dirty="0"/>
              <a:t>R = reason (give a reason for your opinion) </a:t>
            </a:r>
          </a:p>
          <a:p>
            <a:r>
              <a:rPr lang="en-US" dirty="0"/>
              <a:t>E = explain / examples (explain the reason and give examples) </a:t>
            </a:r>
          </a:p>
          <a:p>
            <a:r>
              <a:rPr lang="en-US" dirty="0"/>
              <a:t>O = restate your opinion (use different words)</a:t>
            </a:r>
            <a:endParaRPr lang="en-GB" dirty="0"/>
          </a:p>
        </p:txBody>
      </p:sp>
      <p:pic>
        <p:nvPicPr>
          <p:cNvPr id="4" name="Picture 3">
            <a:extLst>
              <a:ext uri="{FF2B5EF4-FFF2-40B4-BE49-F238E27FC236}">
                <a16:creationId xmlns:a16="http://schemas.microsoft.com/office/drawing/2014/main" id="{B7167ABD-4E18-441D-B605-53EA3ED4DAAA}"/>
              </a:ext>
            </a:extLst>
          </p:cNvPr>
          <p:cNvPicPr>
            <a:picLocks noChangeAspect="1"/>
          </p:cNvPicPr>
          <p:nvPr/>
        </p:nvPicPr>
        <p:blipFill>
          <a:blip r:embed="rId2"/>
          <a:stretch>
            <a:fillRect/>
          </a:stretch>
        </p:blipFill>
        <p:spPr>
          <a:xfrm>
            <a:off x="8692533" y="4650003"/>
            <a:ext cx="2743200" cy="1666875"/>
          </a:xfrm>
          <a:prstGeom prst="rect">
            <a:avLst/>
          </a:prstGeom>
        </p:spPr>
      </p:pic>
    </p:spTree>
    <p:extLst>
      <p:ext uri="{BB962C8B-B14F-4D97-AF65-F5344CB8AC3E}">
        <p14:creationId xmlns:p14="http://schemas.microsoft.com/office/powerpoint/2010/main" val="218621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 name="Group 70">
            <a:extLst>
              <a:ext uri="{FF2B5EF4-FFF2-40B4-BE49-F238E27FC236}">
                <a16:creationId xmlns:a16="http://schemas.microsoft.com/office/drawing/2014/main" id="{06E96C53-1010-48EB-8728-70CB58236E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72" name="Rectangle 71">
              <a:extLst>
                <a:ext uri="{FF2B5EF4-FFF2-40B4-BE49-F238E27FC236}">
                  <a16:creationId xmlns:a16="http://schemas.microsoft.com/office/drawing/2014/main" id="{5EE899E0-D27A-454B-8E91-14A292422D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Oval 72">
              <a:extLst>
                <a:ext uri="{FF2B5EF4-FFF2-40B4-BE49-F238E27FC236}">
                  <a16:creationId xmlns:a16="http://schemas.microsoft.com/office/drawing/2014/main" id="{4EDF8A7C-C5E2-42D4-884A-EC7DE68E7D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4" name="Oval 73">
              <a:extLst>
                <a:ext uri="{FF2B5EF4-FFF2-40B4-BE49-F238E27FC236}">
                  <a16:creationId xmlns:a16="http://schemas.microsoft.com/office/drawing/2014/main" id="{80ADD528-121C-4D05-B77B-54B31D7BAB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5" name="Rectangle 74">
              <a:extLst>
                <a:ext uri="{FF2B5EF4-FFF2-40B4-BE49-F238E27FC236}">
                  <a16:creationId xmlns:a16="http://schemas.microsoft.com/office/drawing/2014/main" id="{E7CF2869-5CDD-4AD2-8AC0-4AE179D39F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76" name="Freeform 5">
              <a:extLst>
                <a:ext uri="{FF2B5EF4-FFF2-40B4-BE49-F238E27FC236}">
                  <a16:creationId xmlns:a16="http://schemas.microsoft.com/office/drawing/2014/main" id="{0FD2D0A6-D3D4-4573-AD6B-2B5DBFF0C1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7" name="Freeform 5">
              <a:extLst>
                <a:ext uri="{FF2B5EF4-FFF2-40B4-BE49-F238E27FC236}">
                  <a16:creationId xmlns:a16="http://schemas.microsoft.com/office/drawing/2014/main" id="{39749B2A-2C8D-45C7-A857-30307A0899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78" name="Freeform 5">
              <a:extLst>
                <a:ext uri="{FF2B5EF4-FFF2-40B4-BE49-F238E27FC236}">
                  <a16:creationId xmlns:a16="http://schemas.microsoft.com/office/drawing/2014/main" id="{FEC28B8C-B40C-4618-823B-C6D730FE84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639098" y="629265"/>
            <a:ext cx="5132438" cy="1622322"/>
          </a:xfrm>
        </p:spPr>
        <p:txBody>
          <a:bodyPr>
            <a:normAutofit/>
          </a:bodyPr>
          <a:lstStyle/>
          <a:p>
            <a:pPr>
              <a:lnSpc>
                <a:spcPct val="90000"/>
              </a:lnSpc>
            </a:pPr>
            <a:br>
              <a:rPr lang="en-GB" sz="2000"/>
            </a:br>
            <a:br>
              <a:rPr lang="en-GB" sz="2000"/>
            </a:br>
            <a:br>
              <a:rPr lang="en-GB" sz="2000"/>
            </a:br>
            <a:r>
              <a:rPr lang="en-GB" sz="2000"/>
              <a:t>Task </a:t>
            </a:r>
            <a:br>
              <a:rPr lang="en-GB" sz="2000"/>
            </a:br>
            <a:endParaRPr lang="en-GB" sz="2000"/>
          </a:p>
        </p:txBody>
      </p:sp>
      <p:sp>
        <p:nvSpPr>
          <p:cNvPr id="3" name="Content Placeholder 2"/>
          <p:cNvSpPr>
            <a:spLocks noGrp="1"/>
          </p:cNvSpPr>
          <p:nvPr>
            <p:ph idx="1"/>
          </p:nvPr>
        </p:nvSpPr>
        <p:spPr>
          <a:xfrm>
            <a:off x="639098" y="2418735"/>
            <a:ext cx="5132439" cy="3811742"/>
          </a:xfrm>
        </p:spPr>
        <p:txBody>
          <a:bodyPr anchor="ctr">
            <a:normAutofit/>
          </a:bodyPr>
          <a:lstStyle/>
          <a:p>
            <a:pPr marL="0" indent="0">
              <a:lnSpc>
                <a:spcPct val="90000"/>
              </a:lnSpc>
              <a:buNone/>
            </a:pPr>
            <a:r>
              <a:rPr lang="en-GB" b="1">
                <a:solidFill>
                  <a:schemeClr val="bg1"/>
                </a:solidFill>
              </a:rPr>
              <a:t>You are going to write, </a:t>
            </a:r>
            <a:r>
              <a:rPr lang="en-US" b="1">
                <a:solidFill>
                  <a:schemeClr val="bg1"/>
                </a:solidFill>
              </a:rPr>
              <a:t>using OREO, to persuade Violet that having the malamander egg is a BAD idea</a:t>
            </a:r>
            <a:endParaRPr lang="en-GB" b="1">
              <a:solidFill>
                <a:schemeClr val="bg1"/>
              </a:solidFill>
            </a:endParaRPr>
          </a:p>
          <a:p>
            <a:pPr>
              <a:lnSpc>
                <a:spcPct val="90000"/>
              </a:lnSpc>
              <a:buFont typeface="Arial" panose="020B0604020202020204" pitchFamily="34" charset="0"/>
              <a:buChar char="•"/>
            </a:pPr>
            <a:r>
              <a:rPr lang="en-US">
                <a:solidFill>
                  <a:schemeClr val="bg1"/>
                </a:solidFill>
              </a:rPr>
              <a:t>You must: </a:t>
            </a:r>
          </a:p>
          <a:p>
            <a:pPr>
              <a:lnSpc>
                <a:spcPct val="90000"/>
              </a:lnSpc>
              <a:buFont typeface="Arial" panose="020B0604020202020204" pitchFamily="34" charset="0"/>
              <a:buChar char="•"/>
            </a:pPr>
            <a:r>
              <a:rPr lang="en-US">
                <a:solidFill>
                  <a:schemeClr val="bg1"/>
                </a:solidFill>
              </a:rPr>
              <a:t>• follow the OREO structure </a:t>
            </a:r>
          </a:p>
          <a:p>
            <a:pPr>
              <a:lnSpc>
                <a:spcPct val="90000"/>
              </a:lnSpc>
              <a:buFont typeface="Arial" panose="020B0604020202020204" pitchFamily="34" charset="0"/>
              <a:buChar char="•"/>
            </a:pPr>
            <a:r>
              <a:rPr lang="en-US">
                <a:solidFill>
                  <a:schemeClr val="bg1"/>
                </a:solidFill>
              </a:rPr>
              <a:t>• use personal pronouns and direct language </a:t>
            </a:r>
          </a:p>
          <a:p>
            <a:pPr>
              <a:lnSpc>
                <a:spcPct val="90000"/>
              </a:lnSpc>
              <a:buFont typeface="Arial" panose="020B0604020202020204" pitchFamily="34" charset="0"/>
              <a:buChar char="•"/>
            </a:pPr>
            <a:r>
              <a:rPr lang="en-US">
                <a:solidFill>
                  <a:schemeClr val="bg1"/>
                </a:solidFill>
              </a:rPr>
              <a:t>• include a rhetorical question you could: </a:t>
            </a:r>
          </a:p>
          <a:p>
            <a:pPr>
              <a:lnSpc>
                <a:spcPct val="90000"/>
              </a:lnSpc>
              <a:buFont typeface="Arial" panose="020B0604020202020204" pitchFamily="34" charset="0"/>
              <a:buChar char="•"/>
            </a:pPr>
            <a:r>
              <a:rPr lang="en-US">
                <a:solidFill>
                  <a:schemeClr val="bg1"/>
                </a:solidFill>
              </a:rPr>
              <a:t>• vary your openers </a:t>
            </a:r>
          </a:p>
          <a:p>
            <a:pPr>
              <a:lnSpc>
                <a:spcPct val="90000"/>
              </a:lnSpc>
              <a:buFont typeface="Arial" panose="020B0604020202020204" pitchFamily="34" charset="0"/>
              <a:buChar char="•"/>
            </a:pPr>
            <a:r>
              <a:rPr lang="en-US">
                <a:solidFill>
                  <a:schemeClr val="bg1"/>
                </a:solidFill>
              </a:rPr>
              <a:t>• use a colon </a:t>
            </a:r>
            <a:endParaRPr lang="en-GB">
              <a:solidFill>
                <a:schemeClr val="bg1"/>
              </a:solidFill>
            </a:endParaRPr>
          </a:p>
        </p:txBody>
      </p:sp>
      <p:pic>
        <p:nvPicPr>
          <p:cNvPr id="1026" name="Picture 2" descr="Undrilled Red Ruby Yoni Egg">
            <a:extLst>
              <a:ext uri="{FF2B5EF4-FFF2-40B4-BE49-F238E27FC236}">
                <a16:creationId xmlns:a16="http://schemas.microsoft.com/office/drawing/2014/main" id="{867641FF-C670-4932-9195-F8BC99E0361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542" r="6752" b="-3"/>
          <a:stretch/>
        </p:blipFill>
        <p:spPr bwMode="auto">
          <a:xfrm>
            <a:off x="6700827" y="645106"/>
            <a:ext cx="4842716" cy="5585369"/>
          </a:xfrm>
          <a:prstGeom prst="rect">
            <a:avLst/>
          </a:prstGeom>
          <a:noFill/>
          <a:extLst>
            <a:ext uri="{909E8E84-426E-40DD-AFC4-6F175D3DCCD1}">
              <a14:hiddenFill xmlns:a14="http://schemas.microsoft.com/office/drawing/2010/main">
                <a:solidFill>
                  <a:srgbClr val="FFFFFF"/>
                </a:solidFill>
              </a14:hiddenFill>
            </a:ext>
          </a:extLst>
        </p:spPr>
      </p:pic>
      <p:sp>
        <p:nvSpPr>
          <p:cNvPr id="80" name="Rectangle 79">
            <a:extLst>
              <a:ext uri="{FF2B5EF4-FFF2-40B4-BE49-F238E27FC236}">
                <a16:creationId xmlns:a16="http://schemas.microsoft.com/office/drawing/2014/main" id="{10CC18C0-9A66-45AE-B534-B8D29AFEA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Rectangle 4"/>
          <p:cNvSpPr/>
          <p:nvPr/>
        </p:nvSpPr>
        <p:spPr>
          <a:xfrm>
            <a:off x="3727268" y="2769326"/>
            <a:ext cx="5416731" cy="369332"/>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1842554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otalTime>1</TotalTime>
  <Words>637</Words>
  <Application>Microsoft Office PowerPoint</Application>
  <PresentationFormat>Widescreen</PresentationFormat>
  <Paragraphs>38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Gothic</vt:lpstr>
      <vt:lpstr>Wingdings 3</vt:lpstr>
      <vt:lpstr>Ion Boardroom</vt:lpstr>
      <vt:lpstr>Malamander Chapter 21 and 22</vt:lpstr>
      <vt:lpstr>PowerPoint Presentation</vt:lpstr>
      <vt:lpstr>L.C. Can I structure a persuasive argument? </vt:lpstr>
      <vt:lpstr>The three steps to persuade </vt:lpstr>
      <vt:lpstr>PowerPoint Presentation</vt:lpstr>
      <vt:lpstr>PowerPoint Presentation</vt:lpstr>
      <vt:lpstr>Oreo </vt:lpstr>
      <vt:lpstr>   Task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Malamander Chapter 21 and 22</dc:title>
  <dc:creator>Conor McKeown</dc:creator>
  <cp:lastModifiedBy>Conor McKeown</cp:lastModifiedBy>
  <cp:revision>1</cp:revision>
  <dcterms:created xsi:type="dcterms:W3CDTF">2021-07-10T14:52:42Z</dcterms:created>
  <dcterms:modified xsi:type="dcterms:W3CDTF">2021-07-10T14:53:53Z</dcterms:modified>
</cp:coreProperties>
</file>