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3" r:id="rId5"/>
    <p:sldId id="256" r:id="rId6"/>
    <p:sldId id="273" r:id="rId7"/>
    <p:sldId id="257" r:id="rId8"/>
    <p:sldId id="264" r:id="rId9"/>
    <p:sldId id="258" r:id="rId10"/>
    <p:sldId id="259" r:id="rId11"/>
    <p:sldId id="260" r:id="rId12"/>
    <p:sldId id="262" r:id="rId13"/>
    <p:sldId id="267" r:id="rId14"/>
    <p:sldId id="268" r:id="rId15"/>
    <p:sldId id="265" r:id="rId16"/>
    <p:sldId id="266" r:id="rId17"/>
    <p:sldId id="269" r:id="rId18"/>
    <p:sldId id="27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A50D34-AE54-EF94-3EB6-369CE68DE161}" v="106" dt="2026-02-02T13:32:36.453"/>
    <p1510:client id="{BA312047-2C0D-9387-66A3-1F33EFC261B6}" v="17" dt="2026-02-03T20:38:01.1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0945B-AEFD-4817-84E0-E13CBE1B9FC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4725A70-71FF-4F26-BC22-43343FAA7A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A0665B-A427-4B2D-A796-E5009C1F0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4A46-A656-4AE1-82E4-18EC6506DD8C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8E8057-2C6A-4DDA-9E31-7CD0778B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C185D8-29D4-4F22-9CDA-F14025735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D8AF-277A-4DDD-A36E-6986E6C3F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873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FED9DB-9AD3-4FBA-9C5F-4E7C86BE9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75C38D-2059-4398-BF7D-09E0FD3587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6FADF-A3FA-46EE-81E9-1606A4219B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4A46-A656-4AE1-82E4-18EC6506DD8C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C6AA78-419C-42A5-B1BB-2EEB1CC50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4E1894-9750-45A0-82C3-4B3C519AD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D8AF-277A-4DDD-A36E-6986E6C3F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5687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657B3-2F97-4346-8E11-4AF20F39E0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7ECDC2-EE88-48CE-968B-3ACF1BD9A9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11286B-9ACD-4B4C-B4F0-BF2E518DFC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4A46-A656-4AE1-82E4-18EC6506DD8C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3D61D3-E236-42D8-A512-6DC7FA8312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49F4B6-64D8-453B-8D6E-A6CA82856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D8AF-277A-4DDD-A36E-6986E6C3F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2328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2C349-0102-4CA4-B6B0-E95026931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A03888-DD01-4868-9244-3C8FAD4DE9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18F72D-7C74-4268-949D-72BD633C80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9F36A0-1153-45E7-986F-1D3CE3714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4A46-A656-4AE1-82E4-18EC6506DD8C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B784C4-9E36-4585-B533-D9A425970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B7DD5F-88BD-43EE-8EB2-5B01FB07EF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D8AF-277A-4DDD-A36E-6986E6C3F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1350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2AB1F-3EB8-4702-9E55-E1A08C6304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D7179D-CA7D-462A-A647-542EBE73ED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033122-4E1A-4526-8B64-7BD96EFA01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6D7CB76-6469-42C8-9319-BDC71EBA5E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03B017-4868-45B0-B7D2-FA843033D0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5E2C14-9E69-44C6-8EC2-9EC6FA0FD2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4A46-A656-4AE1-82E4-18EC6506DD8C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CFFB852-C51A-463E-A8E1-07FC684B6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1BD356E-58E9-4351-9DB3-053A087046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D8AF-277A-4DDD-A36E-6986E6C3F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028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35C71-FB22-4A30-8816-D4CF979A8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D9518A-3F58-41F3-A9EC-FDCCA3B00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4A46-A656-4AE1-82E4-18EC6506DD8C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B76E35-7560-45D5-8549-E8F006987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1F22C2-0BAE-46BC-B862-3F8D733DA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D8AF-277A-4DDD-A36E-6986E6C3F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1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9C1B8-2156-44F0-B098-992D18EBC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4A46-A656-4AE1-82E4-18EC6506DD8C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915D33-9C2C-4074-8D1E-9E96FCE677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8C3F0A-4155-40ED-B7A9-2267B447F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D8AF-277A-4DDD-A36E-6986E6C3F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351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59ECC-4F64-41DB-8B1F-F139821A2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5233B4-3BA1-47CE-909E-5C9047B1EE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DCBC50-61DB-41A5-B5C0-89739684BD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E75A56-3992-463F-B863-655A19F1D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4A46-A656-4AE1-82E4-18EC6506DD8C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8FB0997-55F3-4739-9ACC-09A786E45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6EC8FF-CF84-412F-92BF-05C6A47CB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D8AF-277A-4DDD-A36E-6986E6C3F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750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E767C7-60F2-41C0-AB2A-D420C90B7F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D499A2-8611-499B-8D38-FD304AA399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FF1D56-6907-462B-9912-2441B358DA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F971F9-E60B-48C7-9DBF-04B445920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4A46-A656-4AE1-82E4-18EC6506DD8C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935CC8-242C-4BA8-A885-6E8BAE7EE1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6F68CA-3483-4B3D-9983-230725385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D8AF-277A-4DDD-A36E-6986E6C3F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207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3CCC7-E64D-4164-B0D7-67738F908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97E9B7-8ADC-46F7-BA5E-7088B98748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24E9E1-6DA9-497D-BDFE-87026F728B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4A46-A656-4AE1-82E4-18EC6506DD8C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EA7F7-E512-4586-8D56-42FD75A7B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361E07-6865-4660-8160-AF373F362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D8AF-277A-4DDD-A36E-6986E6C3F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039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E1B6E5-AA3C-463F-9CF7-7E819245C6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40300B-6B21-4E3B-9CA9-A4D2AB862A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3FB5E4-1CE6-4063-AE9F-B04BA977F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4A46-A656-4AE1-82E4-18EC6506DD8C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EBEE39-EBC1-40FF-A4F1-423CD58FD6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A3556C-76BD-419E-81D7-C969C088E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0CD8AF-277A-4DDD-A36E-6986E6C3F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813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8A3F79-DEBE-4285-8FBB-568916248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47B305-B6F9-4EB4-9A16-C857E136D2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428AE7-CD87-4F29-BE00-9F2D2D2AC0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14A46-A656-4AE1-82E4-18EC6506DD8C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45C744-4104-42D1-8DB0-8EBBB0A80E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610B43-E5EB-42D5-B808-420D6BF086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CD8AF-277A-4DDD-A36E-6986E6C3F9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957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3eTgB3OwB-0&amp;t=5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0EE8A2-010C-4118-A015-2F60C3DD7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      </a:t>
            </a:r>
            <a:r>
              <a:rPr lang="en-US" b="1"/>
              <a:t>Y6 Residential at Dearne Valley </a:t>
            </a:r>
            <a:endParaRPr lang="en-GB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F882AF-0AA7-4E5A-8099-83D54C0D21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8901" y="2166151"/>
            <a:ext cx="9604898" cy="401081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 i="0" dirty="0">
                <a:effectLst/>
                <a:latin typeface="Calibri"/>
                <a:ea typeface="Calibri"/>
                <a:cs typeface="Calibri"/>
              </a:rPr>
              <a:t>Wednesday</a:t>
            </a:r>
            <a:r>
              <a:rPr lang="en-GB" b="1" dirty="0">
                <a:latin typeface="Calibri"/>
                <a:ea typeface="Calibri"/>
                <a:cs typeface="Calibri"/>
              </a:rPr>
              <a:t> 3rd</a:t>
            </a:r>
            <a:r>
              <a:rPr lang="en-GB" b="1" i="0" dirty="0">
                <a:effectLst/>
                <a:latin typeface="Calibri"/>
                <a:ea typeface="Calibri"/>
                <a:cs typeface="Calibri"/>
              </a:rPr>
              <a:t> June </a:t>
            </a:r>
            <a:r>
              <a:rPr lang="en-GB" b="1" dirty="0">
                <a:latin typeface="Calibri"/>
                <a:ea typeface="Calibri"/>
                <a:cs typeface="Calibri"/>
              </a:rPr>
              <a:t>– Friday 5th June 2026</a:t>
            </a:r>
            <a:endParaRPr lang="en-GB" dirty="0">
              <a:latin typeface="Calibri"/>
              <a:ea typeface="Calibri"/>
              <a:cs typeface="Calibri"/>
            </a:endParaRPr>
          </a:p>
          <a:p>
            <a:pPr marL="0" indent="0" algn="l">
              <a:buNone/>
            </a:pPr>
            <a:r>
              <a:rPr lang="en-GB" b="1" i="0" dirty="0">
                <a:solidFill>
                  <a:srgbClr val="242424"/>
                </a:solidFill>
                <a:effectLst/>
                <a:latin typeface="Calibri"/>
                <a:ea typeface="Calibri"/>
                <a:cs typeface="Calibri"/>
              </a:rPr>
              <a:t> </a:t>
            </a:r>
            <a:r>
              <a:rPr lang="en-GB" b="0" i="0" dirty="0">
                <a:solidFill>
                  <a:srgbClr val="242424"/>
                </a:solidFill>
                <a:effectLst/>
                <a:latin typeface="Calibri"/>
                <a:ea typeface="Calibri"/>
                <a:cs typeface="Calibri"/>
              </a:rPr>
              <a:t>    </a:t>
            </a:r>
          </a:p>
          <a:p>
            <a:pPr marL="0" indent="0" algn="l">
              <a:buNone/>
            </a:pPr>
            <a:r>
              <a:rPr lang="en-GB" b="0" i="0" dirty="0">
                <a:solidFill>
                  <a:srgbClr val="242424"/>
                </a:solidFill>
                <a:effectLst/>
                <a:latin typeface="Calibri"/>
                <a:ea typeface="Calibri"/>
                <a:cs typeface="Calibri"/>
              </a:rPr>
              <a:t>                                                                                          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D90E28-D77B-4BD9-AF7B-EE1EDF16BD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824" y="3223856"/>
            <a:ext cx="4413901" cy="3113578"/>
          </a:xfrm>
          <a:prstGeom prst="rect">
            <a:avLst/>
          </a:prstGeom>
        </p:spPr>
      </p:pic>
      <p:pic>
        <p:nvPicPr>
          <p:cNvPr id="1026" name="Picture 2" descr="LOtC Award">
            <a:extLst>
              <a:ext uri="{FF2B5EF4-FFF2-40B4-BE49-F238E27FC236}">
                <a16:creationId xmlns:a16="http://schemas.microsoft.com/office/drawing/2014/main" id="{D96AB348-4160-4B21-81FE-AEA9A2FCF3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556" y="3223856"/>
            <a:ext cx="4024543" cy="2546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217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027655F-1795-4A09-8F5A-C651692767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25016" y="667910"/>
            <a:ext cx="3498574" cy="584420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GB" b="0" i="0">
                <a:solidFill>
                  <a:srgbClr val="48464F"/>
                </a:solidFill>
                <a:effectLst/>
              </a:rPr>
              <a:t>Formerly the Earth Centre, one of the millennium commission projects, Dearne Valley was transformed into a state-of-the-art activity centre in 2012. Dearne Valley is the most environmentally sustainable centre, complete with one of Europe’s largest solar panels and an on-site water treatment plant.</a:t>
            </a:r>
          </a:p>
          <a:p>
            <a:pPr algn="l"/>
            <a:r>
              <a:rPr lang="en-GB" b="0" i="0">
                <a:solidFill>
                  <a:srgbClr val="48464F"/>
                </a:solidFill>
                <a:effectLst/>
              </a:rPr>
              <a:t>With fantastic indoor and outdoor activity facilities surrounded by the beautiful countryside of South Yorkshire, a purpose-built water sports lake and access to the adjacent River Don, Dearne Valley offers something for everyone.</a:t>
            </a:r>
          </a:p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E492DC-B722-49D1-92B9-8FB109B949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039" y="1031270"/>
            <a:ext cx="7776324" cy="54854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AF9748E-D386-4917-A3E6-9D86126551A3}"/>
              </a:ext>
            </a:extLst>
          </p:cNvPr>
          <p:cNvSpPr txBox="1"/>
          <p:nvPr/>
        </p:nvSpPr>
        <p:spPr>
          <a:xfrm>
            <a:off x="1171852" y="345882"/>
            <a:ext cx="122400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>
                <a:hlinkClick r:id="rId3"/>
              </a:rPr>
              <a:t>https://www.youtube.com/watch?v=3eTgB3OwB-0&amp;t=5s</a:t>
            </a: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836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3783" y="230819"/>
            <a:ext cx="9964705" cy="1186819"/>
          </a:xfrm>
        </p:spPr>
        <p:txBody>
          <a:bodyPr>
            <a:normAutofit/>
          </a:bodyPr>
          <a:lstStyle/>
          <a:p>
            <a:pPr algn="l"/>
            <a:r>
              <a:rPr lang="en-US"/>
              <a:t>Why do we take pupils on residentials? 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to encourage independence</a:t>
            </a:r>
          </a:p>
          <a:p>
            <a:r>
              <a:rPr lang="en-US"/>
              <a:t>to develop team building and collaboration</a:t>
            </a:r>
          </a:p>
          <a:p>
            <a:r>
              <a:rPr lang="en-US"/>
              <a:t>to be given the opportunity to lead activities</a:t>
            </a:r>
          </a:p>
          <a:p>
            <a:r>
              <a:rPr lang="en-US"/>
              <a:t>to make memories</a:t>
            </a:r>
          </a:p>
          <a:p>
            <a:r>
              <a:rPr lang="en-US"/>
              <a:t>to step out of comfort zones</a:t>
            </a:r>
          </a:p>
          <a:p>
            <a:r>
              <a:rPr lang="en-US"/>
              <a:t>to support each other</a:t>
            </a:r>
          </a:p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2FB358A-FA4D-48DF-85BD-E8DAA938A7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1529" y="3513603"/>
            <a:ext cx="4413901" cy="311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355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5235F-ECF7-4C5F-A285-7DE8E5E0D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7912C2-EF2A-4431-BB00-8B76CCD3A1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5E938DE-4072-41B1-B2FC-E7CD0E03B0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45" y="132890"/>
            <a:ext cx="11789544" cy="659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5871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D6EE26-2573-48A4-BADD-6866CC083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214" y="1"/>
            <a:ext cx="10643586" cy="1690688"/>
          </a:xfrm>
        </p:spPr>
        <p:txBody>
          <a:bodyPr/>
          <a:lstStyle/>
          <a:p>
            <a:r>
              <a:rPr lang="en-US"/>
              <a:t>Where is it? </a:t>
            </a:r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24CE6E1-0C90-4556-967D-45A5988B3C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4207" y="1575279"/>
            <a:ext cx="10515600" cy="4896542"/>
          </a:xfrm>
        </p:spPr>
      </p:pic>
    </p:spTree>
    <p:extLst>
      <p:ext uri="{BB962C8B-B14F-4D97-AF65-F5344CB8AC3E}">
        <p14:creationId xmlns:p14="http://schemas.microsoft.com/office/powerpoint/2010/main" val="21341597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CB6220-1E8C-4A75-A86E-F23F024C39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04242" y="365125"/>
            <a:ext cx="2751153" cy="5811838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pPr marL="0" indent="0" algn="l">
              <a:buNone/>
            </a:pPr>
            <a:r>
              <a:rPr lang="en-GB" b="1" i="0" dirty="0">
                <a:effectLst/>
                <a:latin typeface="hwt-gothic-round"/>
              </a:rPr>
              <a:t>Accommodation</a:t>
            </a:r>
          </a:p>
          <a:p>
            <a:pPr marL="0" indent="0" algn="l">
              <a:buNone/>
            </a:pPr>
            <a:r>
              <a:rPr lang="en-GB" b="0" i="0">
                <a:solidFill>
                  <a:srgbClr val="48464F"/>
                </a:solidFill>
                <a:effectLst/>
                <a:latin typeface="Source Sans Pro"/>
                <a:ea typeface="Source Sans Pro"/>
              </a:rPr>
              <a:t>Dearne Valley has standard dormitory-style accommodation. Rooms range from 4 to 16-bed dormitories, some </a:t>
            </a:r>
            <a:r>
              <a:rPr lang="en-GB" b="0" i="0" err="1">
                <a:solidFill>
                  <a:srgbClr val="48464F"/>
                </a:solidFill>
                <a:effectLst/>
                <a:latin typeface="Source Sans Pro"/>
                <a:ea typeface="Source Sans Pro"/>
              </a:rPr>
              <a:t>en</a:t>
            </a:r>
            <a:r>
              <a:rPr lang="en-GB" b="0" i="0">
                <a:solidFill>
                  <a:srgbClr val="48464F"/>
                </a:solidFill>
                <a:effectLst/>
                <a:latin typeface="Source Sans Pro"/>
                <a:ea typeface="Source Sans Pro"/>
              </a:rPr>
              <a:t>-suite, with gender-separated bathroom and shower facilities and party leader rooms close by.</a:t>
            </a:r>
          </a:p>
          <a:p>
            <a:pPr marL="0" indent="0" algn="l">
              <a:buNone/>
            </a:pPr>
            <a:endParaRPr lang="en-GB" b="0" i="0">
              <a:solidFill>
                <a:srgbClr val="48464F"/>
              </a:solidFill>
              <a:effectLst/>
              <a:latin typeface="Source Sans Pro" panose="020B0503030403020204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48464F"/>
                </a:solidFill>
                <a:latin typeface="Source Sans Pro"/>
                <a:ea typeface="Source Sans Pro"/>
              </a:rPr>
              <a:t>Sheets are</a:t>
            </a:r>
            <a:r>
              <a:rPr lang="en-GB" b="0" i="0" dirty="0">
                <a:solidFill>
                  <a:srgbClr val="48464F"/>
                </a:solidFill>
                <a:effectLst/>
                <a:latin typeface="Source Sans Pro"/>
                <a:ea typeface="Source Sans Pro"/>
              </a:rPr>
              <a:t> provided for all guests</a:t>
            </a:r>
            <a:r>
              <a:rPr lang="en-GB" dirty="0">
                <a:solidFill>
                  <a:srgbClr val="48464F"/>
                </a:solidFill>
                <a:latin typeface="Source Sans Pro"/>
                <a:ea typeface="Source Sans Pro"/>
              </a:rPr>
              <a:t> but your child will need a sleeping bag and a pillow.</a:t>
            </a:r>
            <a:endParaRPr lang="en-GB" b="0" i="0" dirty="0">
              <a:solidFill>
                <a:srgbClr val="48464F"/>
              </a:solidFill>
              <a:effectLst/>
              <a:latin typeface="Source Sans Pro"/>
              <a:ea typeface="Source Sans Pro"/>
            </a:endParaRPr>
          </a:p>
          <a:p>
            <a:endParaRPr lang="en-GB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B7D35B4-80B7-4474-ACE5-5540CFA35A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97" y="365125"/>
            <a:ext cx="8331958" cy="58958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5318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F43642-61DF-4ECB-A363-BDD25ECD0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225C49C-9E3B-487D-97E7-E90F9961C1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32355" y="67838"/>
            <a:ext cx="3280599" cy="3245699"/>
          </a:xfr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AED2984-DBFF-4309-AD6B-1CA8A73B08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9495" y="119062"/>
            <a:ext cx="3108245" cy="3207708"/>
          </a:xfrm>
          <a:prstGeom prst="rect">
            <a:avLst/>
          </a:prstGeom>
        </p:spPr>
      </p:pic>
      <p:pic>
        <p:nvPicPr>
          <p:cNvPr id="3" name="Picture 2" descr="A group of girls holding hands&#10;&#10;AI-generated content may be incorrect.">
            <a:extLst>
              <a:ext uri="{FF2B5EF4-FFF2-40B4-BE49-F238E27FC236}">
                <a16:creationId xmlns:a16="http://schemas.microsoft.com/office/drawing/2014/main" id="{54454D6F-D1A0-7BA8-8807-CF25D2B95B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5787" y="147638"/>
            <a:ext cx="3019425" cy="3276600"/>
          </a:xfrm>
          <a:prstGeom prst="rect">
            <a:avLst/>
          </a:prstGeom>
        </p:spPr>
      </p:pic>
      <p:pic>
        <p:nvPicPr>
          <p:cNvPr id="4" name="Picture 3" descr="A child shooting a bow and arrow&#10;&#10;AI-generated content may be incorrect.">
            <a:extLst>
              <a:ext uri="{FF2B5EF4-FFF2-40B4-BE49-F238E27FC236}">
                <a16:creationId xmlns:a16="http://schemas.microsoft.com/office/drawing/2014/main" id="{19D075E1-D8EC-4757-71F2-B66C63AA2B4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949" y="3328261"/>
            <a:ext cx="3028950" cy="3352800"/>
          </a:xfrm>
          <a:prstGeom prst="rect">
            <a:avLst/>
          </a:prstGeom>
        </p:spPr>
      </p:pic>
      <p:pic>
        <p:nvPicPr>
          <p:cNvPr id="5" name="Picture 4" descr="A screenshot of a phone&#10;&#10;AI-generated content may be incorrect.">
            <a:extLst>
              <a:ext uri="{FF2B5EF4-FFF2-40B4-BE49-F238E27FC236}">
                <a16:creationId xmlns:a16="http://schemas.microsoft.com/office/drawing/2014/main" id="{FF1FFA26-D95D-DB54-D03D-EFB0AB723FD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06901" y="3321481"/>
            <a:ext cx="3209925" cy="3314700"/>
          </a:xfrm>
          <a:prstGeom prst="rect">
            <a:avLst/>
          </a:prstGeom>
        </p:spPr>
      </p:pic>
      <p:pic>
        <p:nvPicPr>
          <p:cNvPr id="7" name="Picture 6" descr="A group of people looking at a map&#10;&#10;AI-generated content may be incorrect.">
            <a:extLst>
              <a:ext uri="{FF2B5EF4-FFF2-40B4-BE49-F238E27FC236}">
                <a16:creationId xmlns:a16="http://schemas.microsoft.com/office/drawing/2014/main" id="{D2712863-F399-384C-3AF8-1627B5B5D3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29736" y="3116774"/>
            <a:ext cx="3390900" cy="35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193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041563-94E6-4F6C-83B5-9B77CDECA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C099DED-5601-4585-8460-1E651959C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8513" y="497237"/>
            <a:ext cx="3017573" cy="3993480"/>
          </a:xfrm>
          <a:prstGeom prst="rect">
            <a:avLst/>
          </a:prstGeom>
        </p:spPr>
      </p:pic>
      <p:pic>
        <p:nvPicPr>
          <p:cNvPr id="6" name="Content Placeholder 5" descr="A person and person wearing safety harnesses and jumping from a zip line&#10;&#10;AI-generated content may be incorrect.">
            <a:extLst>
              <a:ext uri="{FF2B5EF4-FFF2-40B4-BE49-F238E27FC236}">
                <a16:creationId xmlns:a16="http://schemas.microsoft.com/office/drawing/2014/main" id="{41A1C3E5-4511-B67E-EADD-6CDFF7134B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2591" y="495355"/>
            <a:ext cx="3010141" cy="4002625"/>
          </a:xfrm>
          <a:prstGeom prst="rect">
            <a:avLst/>
          </a:prstGeom>
        </p:spPr>
      </p:pic>
      <p:pic>
        <p:nvPicPr>
          <p:cNvPr id="8" name="Picture 7" descr="A person climbing a rock wall&#10;&#10;AI-generated content may be incorrect.">
            <a:extLst>
              <a:ext uri="{FF2B5EF4-FFF2-40B4-BE49-F238E27FC236}">
                <a16:creationId xmlns:a16="http://schemas.microsoft.com/office/drawing/2014/main" id="{626F7499-EEC4-0DE5-C87F-C608F0361A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3136" y="493766"/>
            <a:ext cx="3057525" cy="3209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70720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145917-DCDD-4CE8-9B5F-9745052912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69127"/>
            <a:ext cx="11501762" cy="57078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l">
              <a:buNone/>
            </a:pPr>
            <a:r>
              <a:rPr lang="en-GB" b="1" i="0" dirty="0">
                <a:effectLst/>
                <a:latin typeface="Calibri"/>
                <a:ea typeface="Calibri"/>
                <a:cs typeface="Calibri"/>
              </a:rPr>
              <a:t>Important information</a:t>
            </a:r>
          </a:p>
          <a:p>
            <a:pPr algn="l"/>
            <a:endParaRPr lang="en-GB" b="1">
              <a:solidFill>
                <a:srgbClr val="46B1E1"/>
              </a:solidFill>
              <a:latin typeface="Calibri" panose="020F0502020204030204" pitchFamily="34" charset="0"/>
            </a:endParaRPr>
          </a:p>
          <a:p>
            <a:r>
              <a:rPr lang="en-GB" b="1" i="0" dirty="0">
                <a:solidFill>
                  <a:srgbClr val="46B1E1"/>
                </a:solidFill>
                <a:effectLst/>
                <a:latin typeface="Calibri"/>
                <a:ea typeface="Calibri"/>
                <a:cs typeface="Calibri"/>
              </a:rPr>
              <a:t>On </a:t>
            </a:r>
            <a:r>
              <a:rPr lang="en-GB" b="1" dirty="0">
                <a:solidFill>
                  <a:srgbClr val="46B1E1"/>
                </a:solidFill>
                <a:latin typeface="Calibri"/>
                <a:ea typeface="Calibri"/>
                <a:cs typeface="Calibri"/>
              </a:rPr>
              <a:t>Wednesday 3rd June</a:t>
            </a:r>
            <a:r>
              <a:rPr lang="en-GB" b="0" i="0" dirty="0">
                <a:solidFill>
                  <a:srgbClr val="242424"/>
                </a:solidFill>
                <a:effectLst/>
                <a:latin typeface="Calibri"/>
                <a:ea typeface="Calibri"/>
                <a:cs typeface="Calibri"/>
              </a:rPr>
              <a:t> arrive</a:t>
            </a:r>
            <a:r>
              <a:rPr lang="en-GB" dirty="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 at lunchtime, and we will bring a packed lunch with us    </a:t>
            </a:r>
            <a:r>
              <a:rPr lang="en-GB" b="0" i="0" dirty="0">
                <a:solidFill>
                  <a:srgbClr val="242424"/>
                </a:solidFill>
                <a:effectLst/>
                <a:latin typeface="Calibri"/>
                <a:ea typeface="Calibri"/>
                <a:cs typeface="Calibri"/>
              </a:rPr>
              <a:t> </a:t>
            </a:r>
          </a:p>
          <a:p>
            <a:pPr marL="0" indent="0" algn="l">
              <a:buNone/>
            </a:pPr>
            <a:r>
              <a:rPr lang="en-GB" b="0" i="0" dirty="0">
                <a:solidFill>
                  <a:srgbClr val="242424"/>
                </a:solidFill>
                <a:effectLst/>
                <a:latin typeface="Calibri"/>
                <a:ea typeface="Calibri"/>
                <a:cs typeface="Calibri"/>
              </a:rPr>
              <a:t>                                                                                          </a:t>
            </a:r>
          </a:p>
          <a:p>
            <a:r>
              <a:rPr lang="en-GB" b="1" i="0" dirty="0">
                <a:solidFill>
                  <a:srgbClr val="46B1E1"/>
                </a:solidFill>
                <a:effectLst/>
                <a:latin typeface="Calibri"/>
                <a:ea typeface="Calibri"/>
                <a:cs typeface="Calibri"/>
              </a:rPr>
              <a:t>On </a:t>
            </a:r>
            <a:r>
              <a:rPr lang="en-GB" b="1" dirty="0">
                <a:solidFill>
                  <a:srgbClr val="46B1E1"/>
                </a:solidFill>
                <a:latin typeface="Calibri"/>
                <a:ea typeface="Calibri"/>
                <a:cs typeface="Calibri"/>
              </a:rPr>
              <a:t>Friday</a:t>
            </a:r>
            <a:r>
              <a:rPr lang="en-GB" b="1" i="0" dirty="0">
                <a:solidFill>
                  <a:srgbClr val="46B1E1"/>
                </a:solidFill>
                <a:effectLst/>
                <a:latin typeface="Calibri"/>
                <a:ea typeface="Calibri"/>
                <a:cs typeface="Calibri"/>
              </a:rPr>
              <a:t>,</a:t>
            </a:r>
            <a:r>
              <a:rPr lang="en-GB" b="1" dirty="0">
                <a:solidFill>
                  <a:srgbClr val="46B1E1"/>
                </a:solidFill>
                <a:latin typeface="Calibri"/>
                <a:ea typeface="Calibri"/>
                <a:cs typeface="Calibri"/>
              </a:rPr>
              <a:t> 5th</a:t>
            </a:r>
            <a:r>
              <a:rPr lang="en-GB" b="1" i="0" dirty="0">
                <a:solidFill>
                  <a:srgbClr val="46B1E1"/>
                </a:solidFill>
                <a:effectLst/>
                <a:latin typeface="Calibri"/>
                <a:ea typeface="Calibri"/>
                <a:cs typeface="Calibri"/>
              </a:rPr>
              <a:t> June </a:t>
            </a:r>
            <a:r>
              <a:rPr lang="en-GB" b="1" dirty="0">
                <a:solidFill>
                  <a:srgbClr val="46B1E1"/>
                </a:solidFill>
                <a:latin typeface="Calibri"/>
                <a:ea typeface="Calibri"/>
                <a:cs typeface="Calibri"/>
              </a:rPr>
              <a:t>2026</a:t>
            </a:r>
            <a:r>
              <a:rPr lang="en-GB" b="1" i="0" dirty="0">
                <a:solidFill>
                  <a:srgbClr val="242424"/>
                </a:solidFill>
                <a:effectLst/>
                <a:latin typeface="Calibri"/>
                <a:ea typeface="Calibri"/>
                <a:cs typeface="Calibri"/>
              </a:rPr>
              <a:t>,</a:t>
            </a:r>
            <a:r>
              <a:rPr lang="en-GB" b="0" i="0" dirty="0">
                <a:solidFill>
                  <a:srgbClr val="242424"/>
                </a:solidFill>
                <a:effectLst/>
                <a:latin typeface="Calibri"/>
                <a:ea typeface="Calibri"/>
                <a:cs typeface="Calibri"/>
              </a:rPr>
              <a:t> depart at 13:30 so the last meal </a:t>
            </a:r>
            <a:r>
              <a:rPr lang="en-GB" dirty="0">
                <a:solidFill>
                  <a:srgbClr val="242424"/>
                </a:solidFill>
                <a:latin typeface="Calibri"/>
                <a:ea typeface="Calibri"/>
                <a:cs typeface="Calibri"/>
              </a:rPr>
              <a:t>at Dearne Valley is</a:t>
            </a:r>
            <a:r>
              <a:rPr lang="en-GB" b="0" i="0" dirty="0">
                <a:solidFill>
                  <a:srgbClr val="242424"/>
                </a:solidFill>
                <a:effectLst/>
                <a:latin typeface="Calibri"/>
                <a:ea typeface="Calibri"/>
                <a:cs typeface="Calibri"/>
              </a:rPr>
              <a:t> lunch.</a:t>
            </a:r>
          </a:p>
          <a:p>
            <a:pPr algn="l"/>
            <a:endParaRPr lang="en-GB">
              <a:solidFill>
                <a:srgbClr val="242424"/>
              </a:solidFill>
              <a:latin typeface="Calibri" panose="020F0502020204030204" pitchFamily="34" charset="0"/>
            </a:endParaRPr>
          </a:p>
          <a:p>
            <a:pPr marL="0" indent="0" algn="l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2017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FEBC2-4CBA-45AC-B6AE-1FC26E691A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9495" y="365125"/>
            <a:ext cx="10954305" cy="1325563"/>
          </a:xfrm>
        </p:spPr>
        <p:txBody>
          <a:bodyPr/>
          <a:lstStyle/>
          <a:p>
            <a:r>
              <a:rPr lang="en-US"/>
              <a:t>Example menu</a:t>
            </a:r>
            <a:endParaRPr lang="en-GB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2013F586-FCB7-4192-AAC8-CBE9F48ACA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0" y="824004"/>
            <a:ext cx="5410200" cy="4404944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E9DD014-5670-403A-B1F0-DDA2CACA4CB5}"/>
              </a:ext>
            </a:extLst>
          </p:cNvPr>
          <p:cNvSpPr txBox="1"/>
          <p:nvPr/>
        </p:nvSpPr>
        <p:spPr>
          <a:xfrm>
            <a:off x="399495" y="2148396"/>
            <a:ext cx="497149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/>
              <a:t>All dietary requirements will be catered for. </a:t>
            </a:r>
          </a:p>
          <a:p>
            <a:endParaRPr lang="en-US" sz="3200"/>
          </a:p>
          <a:p>
            <a:r>
              <a:rPr lang="en-US" sz="3200"/>
              <a:t>There are places to refill water bottles and a juice trolley for an on-the-go refreshment between sessions.  </a:t>
            </a:r>
            <a:endParaRPr lang="en-GB" sz="3200"/>
          </a:p>
        </p:txBody>
      </p:sp>
    </p:spTree>
    <p:extLst>
      <p:ext uri="{BB962C8B-B14F-4D97-AF65-F5344CB8AC3E}">
        <p14:creationId xmlns:p14="http://schemas.microsoft.com/office/powerpoint/2010/main" val="2205309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8C7666-A44C-4978-AAB7-C42091582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EFD6A9B-72F9-4671-A5F0-60599BCC2A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94498" y="302950"/>
            <a:ext cx="5124371" cy="6252099"/>
          </a:xfr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D966293-E7AC-408A-BBFD-64E5598ED1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131" y="240776"/>
            <a:ext cx="5365291" cy="6201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5431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EFB1C-6DD7-46BD-81B8-DD9240712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483" y="208045"/>
            <a:ext cx="11139317" cy="963807"/>
          </a:xfrm>
        </p:spPr>
        <p:txBody>
          <a:bodyPr/>
          <a:lstStyle/>
          <a:p>
            <a:r>
              <a:rPr lang="en-US"/>
              <a:t>Kit list </a:t>
            </a:r>
            <a:r>
              <a:rPr lang="en-US" sz="2400">
                <a:highlight>
                  <a:srgbClr val="FFFF00"/>
                </a:highlight>
                <a:latin typeface="Calibri"/>
                <a:ea typeface="Calibri"/>
                <a:cs typeface="Calibri"/>
              </a:rPr>
              <a:t>Please note that most activities require long sleeves</a:t>
            </a:r>
            <a:r>
              <a:rPr lang="en-US" sz="2800">
                <a:highlight>
                  <a:srgbClr val="FFFF00"/>
                </a:highlight>
                <a:latin typeface="Calibri"/>
                <a:ea typeface="Calibri"/>
                <a:cs typeface="Calibri"/>
              </a:rPr>
              <a:t>.</a:t>
            </a:r>
            <a:endParaRPr lang="en-US" sz="2800">
              <a:latin typeface="Calibri"/>
              <a:ea typeface="Calibri"/>
              <a:cs typeface="Calibri"/>
            </a:endParaRPr>
          </a:p>
          <a:p>
            <a:endParaRPr lang="en-US">
              <a:ea typeface="Calibri Light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FD4549-E566-42B2-A993-AD1AEFCEF2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398" y="671526"/>
            <a:ext cx="11126403" cy="550543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2400" dirty="0"/>
              <a:t>Two bath towels and a toiletries bag containing: toothbrush, toothpaste, soap, hairbrush, shampoo and shower gel etc.</a:t>
            </a:r>
          </a:p>
          <a:p>
            <a:r>
              <a:rPr lang="en-US" sz="2400" dirty="0"/>
              <a:t>Night clothes, socks and underwear</a:t>
            </a:r>
            <a:endParaRPr lang="en-US" sz="2400" dirty="0">
              <a:ea typeface="Calibri"/>
              <a:cs typeface="Calibri"/>
            </a:endParaRPr>
          </a:p>
          <a:p>
            <a:r>
              <a:rPr lang="en-US" sz="2400" dirty="0"/>
              <a:t>Four t-shirts and two jumpers/sweatshirts </a:t>
            </a:r>
            <a:endParaRPr lang="en-US" sz="2400" dirty="0">
              <a:ea typeface="Calibri"/>
              <a:cs typeface="Calibri"/>
            </a:endParaRPr>
          </a:p>
          <a:p>
            <a:r>
              <a:rPr lang="en-US" sz="2400" dirty="0"/>
              <a:t>Three pairs of trousers/tracksuit bottoms</a:t>
            </a:r>
            <a:endParaRPr lang="en-US" sz="2400" dirty="0">
              <a:ea typeface="Calibri" panose="020F0502020204030204"/>
              <a:cs typeface="Calibri" panose="020F0502020204030204"/>
            </a:endParaRPr>
          </a:p>
          <a:p>
            <a:r>
              <a:rPr lang="en-US" sz="2400" dirty="0"/>
              <a:t>Clothes for the evening activities</a:t>
            </a:r>
            <a:endParaRPr lang="en-US" sz="2400" dirty="0">
              <a:ea typeface="Calibri"/>
              <a:cs typeface="Calibri"/>
            </a:endParaRPr>
          </a:p>
          <a:p>
            <a:r>
              <a:rPr lang="en-US" sz="2400" dirty="0"/>
              <a:t>Waterproof jacket (and trousers if you have them)</a:t>
            </a:r>
            <a:endParaRPr lang="en-US" sz="2400" dirty="0">
              <a:ea typeface="Calibri"/>
              <a:cs typeface="Calibri"/>
            </a:endParaRPr>
          </a:p>
          <a:p>
            <a:r>
              <a:rPr lang="en-US" sz="2400" dirty="0"/>
              <a:t>Sturdy shoes or wellingtons (even in summer) and two pairs of trainers (one old pair)</a:t>
            </a:r>
            <a:endParaRPr lang="en-US" sz="2400" dirty="0">
              <a:ea typeface="Calibri"/>
              <a:cs typeface="Calibri"/>
            </a:endParaRPr>
          </a:p>
          <a:p>
            <a:r>
              <a:rPr lang="en-US" sz="2400" dirty="0"/>
              <a:t>Bin bag for dirty clothes</a:t>
            </a:r>
            <a:endParaRPr lang="en-US" sz="2400" dirty="0">
              <a:ea typeface="Calibri"/>
              <a:cs typeface="Calibri"/>
            </a:endParaRPr>
          </a:p>
          <a:p>
            <a:r>
              <a:rPr lang="en-US" sz="2400" dirty="0"/>
              <a:t>Water bottle</a:t>
            </a:r>
            <a:endParaRPr lang="en-US" sz="2400" dirty="0">
              <a:ea typeface="Calibri"/>
              <a:cs typeface="Calibri"/>
            </a:endParaRPr>
          </a:p>
          <a:p>
            <a:r>
              <a:rPr lang="en-US" sz="2400" dirty="0"/>
              <a:t>Hat and sunscreen </a:t>
            </a:r>
            <a:endParaRPr lang="en-US" sz="2400" dirty="0">
              <a:ea typeface="Calibri"/>
              <a:cs typeface="Calibri"/>
            </a:endParaRPr>
          </a:p>
          <a:p>
            <a:r>
              <a:rPr lang="en-US" sz="2400" dirty="0"/>
              <a:t>Small day bag</a:t>
            </a:r>
            <a:endParaRPr lang="en-US" sz="2400" dirty="0">
              <a:ea typeface="Calibri"/>
              <a:cs typeface="Calibri"/>
            </a:endParaRPr>
          </a:p>
          <a:p>
            <a:r>
              <a:rPr lang="en-US" sz="2400" dirty="0">
                <a:ea typeface="Calibri"/>
                <a:cs typeface="Calibri"/>
              </a:rPr>
              <a:t>£2 for the site shop </a:t>
            </a:r>
          </a:p>
          <a:p>
            <a:r>
              <a:rPr lang="en-US" sz="2400" dirty="0">
                <a:highlight>
                  <a:srgbClr val="FFFF00"/>
                </a:highlight>
                <a:ea typeface="Calibri"/>
                <a:cs typeface="Calibri"/>
              </a:rPr>
              <a:t>Sleeping bag and pillow</a:t>
            </a:r>
          </a:p>
          <a:p>
            <a:pPr marL="0" indent="0">
              <a:buNone/>
            </a:pPr>
            <a:endParaRPr lang="en-US" sz="24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9325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05E782-CFDE-451C-8F85-CA0E5107C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not to bring!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8431BE-B166-48B7-99C9-20CB7AAEB2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Please do not bring mobile phones, smart watches, cameras, electronic games, expensive or much cherished jewellery, expensive </a:t>
            </a:r>
            <a:r>
              <a:rPr lang="en-US" dirty="0" err="1"/>
              <a:t>favourite</a:t>
            </a:r>
            <a:r>
              <a:rPr lang="en-US" dirty="0"/>
              <a:t> clothing/shoes. Kingswood will not accept liability for the loss or damage of any personal property that your child may bring.</a:t>
            </a:r>
          </a:p>
          <a:p>
            <a:r>
              <a:rPr lang="en-US" dirty="0"/>
              <a:t>In case of lost property please put your child’s name on all items of clothing!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3894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/>
              <a:t>Medicines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4703" y="1828800"/>
            <a:ext cx="9771872" cy="441012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In line with our medical policy, </a:t>
            </a:r>
            <a:r>
              <a:rPr lang="en-GB" u="sng" dirty="0"/>
              <a:t>ONLY</a:t>
            </a:r>
            <a:r>
              <a:rPr lang="en-GB" dirty="0"/>
              <a:t> prescribed medication will be allowed.</a:t>
            </a:r>
          </a:p>
          <a:p>
            <a:r>
              <a:rPr lang="en-GB" dirty="0"/>
              <a:t>The exceptions are travel sickness and hay fever tablets, which must be in the original packaging.  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It must be handed into the office a week before the residential and a medical form must be completed. </a:t>
            </a:r>
            <a:endParaRPr lang="en-GB" dirty="0">
              <a:ea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/>
              <a:t>Forms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Please complete the EV1 and return by March 13th. 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Please complete the Bramhope medical form if necessary.</a:t>
            </a:r>
            <a:endParaRPr lang="en-GB">
              <a:ea typeface="Calibri"/>
              <a:cs typeface="Calibri"/>
            </a:endParaRPr>
          </a:p>
          <a:p>
            <a:r>
              <a:rPr lang="en-GB" dirty="0"/>
              <a:t>Dormitory forms will also be completed, and pupils will be guaranteed at least one friend.</a:t>
            </a:r>
            <a:endParaRPr lang="en-GB" dirty="0">
              <a:ea typeface="Calibri"/>
              <a:cs typeface="Calibri"/>
            </a:endParaRPr>
          </a:p>
          <a:p>
            <a:endParaRPr lang="en-GB" dirty="0">
              <a:ea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33964d2-6d9a-4247-9884-90d18e3fe564">
      <Terms xmlns="http://schemas.microsoft.com/office/infopath/2007/PartnerControls"/>
    </lcf76f155ced4ddcb4097134ff3c332f>
    <TaxCatchAll xmlns="4f980095-c64f-4200-a35e-582792c15d1b" xsi:nil="true"/>
    <FileHash xmlns="c33964d2-6d9a-4247-9884-90d18e3fe564" xsi:nil="true"/>
    <UniqueSourceRef xmlns="c33964d2-6d9a-4247-9884-90d18e3fe564" xsi:nil="true"/>
    <Notes xmlns="c33964d2-6d9a-4247-9884-90d18e3fe564" xsi:nil="true"/>
    <CloudMigratorVersion xmlns="c33964d2-6d9a-4247-9884-90d18e3fe564" xsi:nil="true"/>
    <CloudMigratorOriginId xmlns="c33964d2-6d9a-4247-9884-90d18e3fe56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B6D83F2762AAC46BA006F5F0CFE2318" ma:contentTypeVersion="21" ma:contentTypeDescription="Create a new document." ma:contentTypeScope="" ma:versionID="04f3b5394d5b4e8df45e2d065311e612">
  <xsd:schema xmlns:xsd="http://www.w3.org/2001/XMLSchema" xmlns:xs="http://www.w3.org/2001/XMLSchema" xmlns:p="http://schemas.microsoft.com/office/2006/metadata/properties" xmlns:ns2="c33964d2-6d9a-4247-9884-90d18e3fe564" xmlns:ns3="4f980095-c64f-4200-a35e-582792c15d1b" targetNamespace="http://schemas.microsoft.com/office/2006/metadata/properties" ma:root="true" ma:fieldsID="5b7dfa42eaaa682e79e2fbc42f240cd8" ns2:_="" ns3:_="">
    <xsd:import namespace="c33964d2-6d9a-4247-9884-90d18e3fe564"/>
    <xsd:import namespace="4f980095-c64f-4200-a35e-582792c15d1b"/>
    <xsd:element name="properties">
      <xsd:complexType>
        <xsd:sequence>
          <xsd:element name="documentManagement">
            <xsd:complexType>
              <xsd:all>
                <xsd:element ref="ns2:CloudMigratorOriginId" minOccurs="0"/>
                <xsd:element ref="ns2:FileHash" minOccurs="0"/>
                <xsd:element ref="ns2:CloudMigratorVersion" minOccurs="0"/>
                <xsd:element ref="ns2:UniqueSourceRef" minOccurs="0"/>
                <xsd:element ref="ns3:SharedWithUsers" minOccurs="0"/>
                <xsd:element ref="ns3:SharedWithDetails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Note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33964d2-6d9a-4247-9884-90d18e3fe564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description="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description="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description="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description="" ma:internalName="UniqueSourceRef">
      <xsd:simpleType>
        <xsd:restriction base="dms:Note">
          <xsd:maxLength value="255"/>
        </xsd:restriction>
      </xsd:simpleType>
    </xsd:element>
    <xsd:element name="MediaServiceMetadata" ma:index="1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00048f24-a0d2-4b03-a8df-6277a0d6c75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5" nillable="true" ma:displayName="Location" ma:indexed="true" ma:internalName="MediaServiceLocation" ma:readOnly="true">
      <xsd:simpleType>
        <xsd:restriction base="dms:Text"/>
      </xsd:simpleType>
    </xsd:element>
    <xsd:element name="Notes" ma:index="26" nillable="true" ma:displayName="Notes" ma:description="Resources up until Wednesday to use as and when." ma:format="Dropdown" ma:internalName="Notes">
      <xsd:simpleType>
        <xsd:restriction base="dms:Note">
          <xsd:maxLength value="255"/>
        </xsd:restriction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980095-c64f-4200-a35e-582792c15d1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4f79f342-5b2a-4548-9d29-539efabc60a7}" ma:internalName="TaxCatchAll" ma:showField="CatchAllData" ma:web="4f980095-c64f-4200-a35e-582792c15d1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118F1DF-DF1B-443C-9A45-1E26C44EAAA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0EB2B8B-5C75-46B4-9637-8E877B223C78}">
  <ds:schemaRefs>
    <ds:schemaRef ds:uri="4f980095-c64f-4200-a35e-582792c15d1b"/>
    <ds:schemaRef ds:uri="c33964d2-6d9a-4247-9884-90d18e3fe564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05C7A57B-A5C3-4C01-9B3C-16524BA758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33964d2-6d9a-4247-9884-90d18e3fe564"/>
    <ds:schemaRef ds:uri="4f980095-c64f-4200-a35e-582792c15d1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       Y6 Residential at Dearne Valley </vt:lpstr>
      <vt:lpstr>PowerPoint Presentation</vt:lpstr>
      <vt:lpstr>Why do we take pupils on residentials? </vt:lpstr>
      <vt:lpstr>PowerPoint Presentation</vt:lpstr>
      <vt:lpstr>Where is it? </vt:lpstr>
      <vt:lpstr>PowerPoint Presentation</vt:lpstr>
      <vt:lpstr>PowerPoint Presentation</vt:lpstr>
      <vt:lpstr>PowerPoint Presentation</vt:lpstr>
      <vt:lpstr>PowerPoint Presentation</vt:lpstr>
      <vt:lpstr>Example menu</vt:lpstr>
      <vt:lpstr>PowerPoint Presentation</vt:lpstr>
      <vt:lpstr>Kit list Please note that most activities require long sleeves. </vt:lpstr>
      <vt:lpstr>What not to bring!</vt:lpstr>
      <vt:lpstr>Medicines</vt:lpstr>
      <vt:lpstr>Forms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Street</dc:creator>
  <cp:revision>80</cp:revision>
  <dcterms:created xsi:type="dcterms:W3CDTF">2025-01-27T08:34:40Z</dcterms:created>
  <dcterms:modified xsi:type="dcterms:W3CDTF">2026-02-05T16:51:57Z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0x010100DB6D83F2762AAC46BA006F5F0CFE2318</vt:lpwstr>
  </property>
  <property fmtid="{D5CDD505-2E9C-101B-9397-08002B2CF9AE}" pid="3" name="MediaServiceImageTags">
    <vt:lpwstr/>
  </property>
</Properties>
</file>