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6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1B071-32BD-4405-A50E-D95EC7BAA203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D-9C01-4FB1-A16B-4E79ABE67F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1B071-32BD-4405-A50E-D95EC7BAA203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D-9C01-4FB1-A16B-4E79ABE67F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1B071-32BD-4405-A50E-D95EC7BAA203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D-9C01-4FB1-A16B-4E79ABE67F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1B071-32BD-4405-A50E-D95EC7BAA203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D-9C01-4FB1-A16B-4E79ABE67F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1B071-32BD-4405-A50E-D95EC7BAA203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D-9C01-4FB1-A16B-4E79ABE67F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1B071-32BD-4405-A50E-D95EC7BAA203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D-9C01-4FB1-A16B-4E79ABE67F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1B071-32BD-4405-A50E-D95EC7BAA203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D-9C01-4FB1-A16B-4E79ABE67F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1B071-32BD-4405-A50E-D95EC7BAA203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D-9C01-4FB1-A16B-4E79ABE67F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1B071-32BD-4405-A50E-D95EC7BAA203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D-9C01-4FB1-A16B-4E79ABE67F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1B071-32BD-4405-A50E-D95EC7BAA203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D-9C01-4FB1-A16B-4E79ABE67F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1B071-32BD-4405-A50E-D95EC7BAA203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D-9C01-4FB1-A16B-4E79ABE67F2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1B071-32BD-4405-A50E-D95EC7BAA203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D386D-9C01-4FB1-A16B-4E79ABE67F22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/>
              <a:t>L.C. Can I spell </a:t>
            </a:r>
            <a:r>
              <a:rPr lang="en-GB" dirty="0" smtClean="0"/>
              <a:t>homophones?</a:t>
            </a:r>
            <a:r>
              <a:rPr lang="en-GB" dirty="0"/>
              <a:t/>
            </a:r>
            <a:br>
              <a:rPr lang="en-GB" dirty="0"/>
            </a:br>
            <a:r>
              <a:rPr lang="en-GB" u="sng" dirty="0"/>
              <a:t>Spelling Toolkit:</a:t>
            </a:r>
            <a:br>
              <a:rPr lang="en-GB" u="sng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0" y="188640"/>
            <a:ext cx="519492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/>
              <a:t>What are homophones?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8478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Pairs or sets of words that sound the same but we spell them differently, such as their, they're and </a:t>
            </a:r>
            <a:r>
              <a:rPr lang="en-GB" dirty="0" smtClean="0"/>
              <a:t>there and they do not mean the same.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8" name="Picture 4" descr="Image result for homopho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717032"/>
            <a:ext cx="3140854" cy="269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0" y="414090"/>
            <a:ext cx="24586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Quick </a:t>
            </a:r>
            <a:r>
              <a:rPr lang="en-GB" dirty="0"/>
              <a:t>Spell</a:t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</a:t>
            </a:r>
            <a:r>
              <a:rPr lang="en-GB" dirty="0"/>
              <a:t>many pairs or sets of homophones can you write in one minute?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0" y="188640"/>
            <a:ext cx="7283152" cy="12289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do you pronounce these two words?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isle </a:t>
            </a:r>
            <a:r>
              <a:rPr lang="en-GB" b="1" dirty="0"/>
              <a:t>/ aisle</a:t>
            </a:r>
          </a:p>
          <a:p>
            <a:pPr marL="0" indent="0">
              <a:buNone/>
            </a:pPr>
            <a:r>
              <a:rPr lang="en-GB" dirty="0"/>
              <a:t>Can you add each word to the correct sentence?</a:t>
            </a:r>
          </a:p>
          <a:p>
            <a:pPr marL="0" indent="0">
              <a:buNone/>
            </a:pPr>
            <a:r>
              <a:rPr lang="en-GB" dirty="0"/>
              <a:t>1) The gangway between seats on a train, bus or plane is called the .......................</a:t>
            </a:r>
          </a:p>
          <a:p>
            <a:pPr marL="0" indent="0">
              <a:buNone/>
            </a:pPr>
            <a:r>
              <a:rPr lang="en-GB" dirty="0"/>
              <a:t>2) She lives on the ........................ of Wight.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Write your own sentences using each homophone. 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do you pronounce these two words?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allowed </a:t>
            </a:r>
            <a:r>
              <a:rPr lang="en-GB" b="1" dirty="0"/>
              <a:t>/ aloud</a:t>
            </a:r>
          </a:p>
          <a:p>
            <a:pPr marL="0" indent="0">
              <a:buNone/>
            </a:pPr>
            <a:r>
              <a:rPr lang="en-GB" dirty="0"/>
              <a:t>Can you add each word to the correct sentence?</a:t>
            </a:r>
          </a:p>
          <a:p>
            <a:pPr marL="0" indent="0">
              <a:buNone/>
            </a:pPr>
            <a:r>
              <a:rPr lang="en-GB" dirty="0"/>
              <a:t>1) You mustn't go in there because we're not .........................</a:t>
            </a:r>
          </a:p>
          <a:p>
            <a:pPr marL="0" indent="0">
              <a:buNone/>
            </a:pPr>
            <a:r>
              <a:rPr lang="en-GB" dirty="0"/>
              <a:t>2) Come on, let's all sing </a:t>
            </a:r>
            <a:r>
              <a:rPr lang="en-GB" dirty="0" smtClean="0"/>
              <a:t>..................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Write your own sentences using each homophone.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457200" y="188640"/>
            <a:ext cx="7211144" cy="12289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1520" y="188640"/>
            <a:ext cx="799288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-963488"/>
            <a:ext cx="8435280" cy="2381126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4000" dirty="0" smtClean="0"/>
              <a:t>How </a:t>
            </a:r>
            <a:r>
              <a:rPr lang="en-GB" sz="4000" dirty="0"/>
              <a:t>do you pronounce these two words?</a:t>
            </a:r>
            <a:br>
              <a:rPr lang="en-GB" sz="4000" dirty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smtClean="0"/>
              <a:t>practice </a:t>
            </a:r>
            <a:r>
              <a:rPr lang="en-GB" sz="4000" dirty="0"/>
              <a:t>/ </a:t>
            </a:r>
            <a:r>
              <a:rPr lang="en-GB" sz="4000" dirty="0" smtClean="0"/>
              <a:t>practise</a:t>
            </a:r>
            <a:br>
              <a:rPr lang="en-GB" sz="4000" dirty="0" smtClean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>What do you notice?</a:t>
            </a:r>
            <a:br>
              <a:rPr lang="en-GB" sz="4000" dirty="0"/>
            </a:br>
            <a:r>
              <a:rPr lang="en-GB" sz="4000" dirty="0"/>
              <a:t>Add each word to the correct sentence:</a:t>
            </a:r>
            <a:br>
              <a:rPr lang="en-GB" sz="4000" dirty="0"/>
            </a:br>
            <a:r>
              <a:rPr lang="en-GB" sz="4000" dirty="0"/>
              <a:t>1) I need to </a:t>
            </a:r>
            <a:r>
              <a:rPr lang="en-GB" sz="4000" dirty="0" smtClean="0"/>
              <a:t>………… </a:t>
            </a:r>
            <a:r>
              <a:rPr lang="en-GB" sz="4000" dirty="0"/>
              <a:t>my spellings for Friday's test.</a:t>
            </a:r>
            <a:br>
              <a:rPr lang="en-GB" sz="4000" dirty="0"/>
            </a:br>
            <a:r>
              <a:rPr lang="en-GB" sz="4000" dirty="0"/>
              <a:t>2) I've not been to a dance </a:t>
            </a:r>
            <a:r>
              <a:rPr lang="en-GB" sz="4000" dirty="0" smtClean="0"/>
              <a:t>………….. </a:t>
            </a:r>
            <a:r>
              <a:rPr lang="en-GB" sz="4000" dirty="0"/>
              <a:t>since last </a:t>
            </a:r>
            <a:r>
              <a:rPr lang="en-GB" sz="4000" dirty="0" smtClean="0"/>
              <a:t>year.</a:t>
            </a:r>
            <a:r>
              <a:rPr lang="en-GB" sz="4000" dirty="0"/>
              <a:t/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73216"/>
            <a:ext cx="8229600" cy="752947"/>
          </a:xfrm>
        </p:spPr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79512" y="553542"/>
            <a:ext cx="4176464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-963488"/>
            <a:ext cx="8435280" cy="2381126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sz="4000" dirty="0" smtClean="0"/>
              <a:t>What do you notice?</a:t>
            </a:r>
            <a:br>
              <a:rPr lang="en-GB" sz="4000" dirty="0" smtClean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smtClean="0"/>
              <a:t>1</a:t>
            </a:r>
            <a:r>
              <a:rPr lang="en-GB" sz="4000" dirty="0"/>
              <a:t>) I need to practise my spellings for Friday's test.</a:t>
            </a:r>
            <a:br>
              <a:rPr lang="en-GB" sz="4000" dirty="0"/>
            </a:br>
            <a:r>
              <a:rPr lang="en-GB" sz="4000" dirty="0"/>
              <a:t>2) I've not been to a dance practice since last month.</a:t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2841179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4121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7200" y="116602"/>
            <a:ext cx="6131024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Look at these pairs of words.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46085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5100" dirty="0" smtClean="0"/>
              <a:t>What </a:t>
            </a:r>
            <a:r>
              <a:rPr lang="en-GB" sz="5100" dirty="0"/>
              <a:t>do you notice about how they are written or pronounced? </a:t>
            </a:r>
          </a:p>
          <a:p>
            <a:pPr marL="0" indent="0">
              <a:buNone/>
            </a:pPr>
            <a:r>
              <a:rPr lang="en-GB" sz="5100" dirty="0" smtClean="0"/>
              <a:t>Do </a:t>
            </a:r>
            <a:r>
              <a:rPr lang="en-GB" sz="5100" dirty="0"/>
              <a:t>you notice anything about which word class they belong to?</a:t>
            </a:r>
          </a:p>
          <a:p>
            <a:r>
              <a:rPr lang="en-GB" sz="5100" dirty="0"/>
              <a:t>device/devise</a:t>
            </a:r>
          </a:p>
          <a:p>
            <a:r>
              <a:rPr lang="en-GB" sz="5100" dirty="0"/>
              <a:t>licence/license</a:t>
            </a:r>
          </a:p>
          <a:p>
            <a:r>
              <a:rPr lang="en-GB" sz="5100" dirty="0"/>
              <a:t>practice/practise</a:t>
            </a:r>
          </a:p>
          <a:p>
            <a:r>
              <a:rPr lang="en-GB" sz="5100" dirty="0"/>
              <a:t>prophecy/prophesy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27584" y="299083"/>
            <a:ext cx="6048672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44624" y="-531440"/>
            <a:ext cx="9731424" cy="1949078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dirty="0" smtClean="0"/>
              <a:t>Look </a:t>
            </a:r>
            <a:r>
              <a:rPr lang="en-GB" dirty="0"/>
              <a:t>at these pairs of words. </a:t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826768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i="1" dirty="0"/>
              <a:t>With these words, nouns  end –</a:t>
            </a:r>
            <a:r>
              <a:rPr lang="en-GB" i="1" dirty="0" err="1"/>
              <a:t>ce</a:t>
            </a:r>
            <a:r>
              <a:rPr lang="en-GB" i="1" dirty="0"/>
              <a:t> and verbs end –se. </a:t>
            </a:r>
            <a:endParaRPr lang="en-GB" i="1" dirty="0" smtClean="0"/>
          </a:p>
          <a:p>
            <a:pPr marL="0" indent="0">
              <a:buNone/>
            </a:pPr>
            <a:r>
              <a:rPr lang="en-GB" i="1" dirty="0" smtClean="0"/>
              <a:t>Advice </a:t>
            </a:r>
            <a:r>
              <a:rPr lang="en-GB" i="1" dirty="0"/>
              <a:t>and advise provide a useful clue as the word advise (verb) is pronounced with a z sound – which could not be spelt with a c. 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76056" y="1772816"/>
            <a:ext cx="36107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device/devise</a:t>
            </a:r>
          </a:p>
          <a:p>
            <a:r>
              <a:rPr lang="en-GB" sz="3200" dirty="0"/>
              <a:t>licence/license</a:t>
            </a:r>
          </a:p>
          <a:p>
            <a:r>
              <a:rPr lang="en-GB" sz="3200" dirty="0"/>
              <a:t>practice/practise</a:t>
            </a:r>
          </a:p>
          <a:p>
            <a:r>
              <a:rPr lang="en-GB" sz="3200" dirty="0"/>
              <a:t>prophecy/prophesy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27584" y="299083"/>
            <a:ext cx="6048672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44624" y="-531440"/>
            <a:ext cx="9731424" cy="1949078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dirty="0" smtClean="0"/>
              <a:t>Look </a:t>
            </a:r>
            <a:r>
              <a:rPr lang="en-GB" dirty="0"/>
              <a:t>at these pairs of words. </a:t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82676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Write each word in a sentence of your own.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76056" y="1772816"/>
            <a:ext cx="36107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device/devise</a:t>
            </a:r>
          </a:p>
          <a:p>
            <a:r>
              <a:rPr lang="en-GB" sz="3200" dirty="0"/>
              <a:t>licence/license</a:t>
            </a:r>
          </a:p>
          <a:p>
            <a:r>
              <a:rPr lang="en-GB" sz="3200" dirty="0"/>
              <a:t>practice/practise</a:t>
            </a:r>
          </a:p>
          <a:p>
            <a:r>
              <a:rPr lang="en-GB" sz="3200" dirty="0"/>
              <a:t>prophecy/prophesy</a:t>
            </a:r>
          </a:p>
        </p:txBody>
      </p:sp>
    </p:spTree>
    <p:extLst>
      <p:ext uri="{BB962C8B-B14F-4D97-AF65-F5344CB8AC3E}">
        <p14:creationId xmlns:p14="http://schemas.microsoft.com/office/powerpoint/2010/main" val="1702634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can you remember whether to use practice or practise?</a:t>
            </a:r>
          </a:p>
          <a:p>
            <a:r>
              <a:rPr lang="en-GB" dirty="0"/>
              <a:t>Do you have any other ways to remember which homophone to use?</a:t>
            </a:r>
            <a:endParaRPr lang="en-GB"/>
          </a:p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251</Words>
  <Application>Microsoft Office PowerPoint</Application>
  <PresentationFormat>On-screen Show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L.C. Can I spell homophones? Spelling Toolkit: </vt:lpstr>
      <vt:lpstr>What are homophones? </vt:lpstr>
      <vt:lpstr>     Quick Spell  How many pairs or sets of homophones can you write in one minute? </vt:lpstr>
      <vt:lpstr> How do you pronounce these two words? </vt:lpstr>
      <vt:lpstr> How do you pronounce these two words? </vt:lpstr>
      <vt:lpstr>          How do you pronounce these two words?  practice / practise  What do you notice? Add each word to the correct sentence: 1) I need to ………… my spellings for Friday's test. 2) I've not been to a dance ………….. since last year. </vt:lpstr>
      <vt:lpstr>        What do you notice?  1) I need to practise my spellings for Friday's test. 2) I've not been to a dance practice since last month. </vt:lpstr>
      <vt:lpstr>Look at these pairs of words.  </vt:lpstr>
      <vt:lpstr>    Look at these pairs of words.    </vt:lpstr>
      <vt:lpstr>    Look at these pairs of words.  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L.C. Can I spell homophones and other words that are often confused?  Spelling Toolkit: </dc:title>
  <dc:creator>StaffLaws</dc:creator>
  <cp:lastModifiedBy>StaffLaws</cp:lastModifiedBy>
  <cp:revision>4</cp:revision>
  <dcterms:created xsi:type="dcterms:W3CDTF">2021-02-17T10:59:08Z</dcterms:created>
  <dcterms:modified xsi:type="dcterms:W3CDTF">2021-02-27T12:47:02Z</dcterms:modified>
</cp:coreProperties>
</file>