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  <p:sldMasterId id="2147483801" r:id="rId2"/>
  </p:sldMasterIdLst>
  <p:notesMasterIdLst>
    <p:notesMasterId r:id="rId18"/>
  </p:notesMasterIdLst>
  <p:handoutMasterIdLst>
    <p:handoutMasterId r:id="rId19"/>
  </p:handoutMasterIdLst>
  <p:sldIdLst>
    <p:sldId id="279" r:id="rId3"/>
    <p:sldId id="280" r:id="rId4"/>
    <p:sldId id="278" r:id="rId5"/>
    <p:sldId id="258" r:id="rId6"/>
    <p:sldId id="264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</p:sldIdLst>
  <p:sldSz cx="9144000" cy="6858000" type="screen4x3"/>
  <p:notesSz cx="6858000" cy="9144000"/>
  <p:embeddedFontLst>
    <p:embeddedFont>
      <p:font typeface="BPreplay" panose="02000503000000020004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Md" panose="02000603050000020003" charset="0"/>
      <p:regular r:id="rId28"/>
    </p:embeddedFont>
    <p:embeddedFont>
      <p:font typeface="Sassoon Infant Rg" panose="02000503030000020003" charset="0"/>
      <p:regular r:id="rId29"/>
      <p:bold r:id="rId30"/>
    </p:embeddedFont>
    <p:embeddedFont>
      <p:font typeface="Twinkl" panose="020B0604020202020204" charset="0"/>
      <p:regular r:id="rId31"/>
      <p:bold r:id="rId32"/>
    </p:embeddedFont>
    <p:embeddedFont>
      <p:font typeface="Twinkl SemiBold" charset="0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D289"/>
    <a:srgbClr val="66985D"/>
    <a:srgbClr val="9DD87D"/>
    <a:srgbClr val="C3E7AF"/>
    <a:srgbClr val="80C1EB"/>
    <a:srgbClr val="ACDDFC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EC30AE-D0E5-254D-9A3B-E6290A02B557}" v="173" dt="2021-02-02T10:45:56.2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38" y="5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21" Type="http://schemas.openxmlformats.org/officeDocument/2006/relationships/font" Target="fonts/font2.fntdata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31" Type="http://schemas.openxmlformats.org/officeDocument/2006/relationships/font" Target="fonts/font1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3EBBF5A-C125-45B7-835B-13A48A51C4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104EFF-2295-42A8-BC4A-E00B39A8A1F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68F172-8E43-4652-B5F2-C65AE53A3E21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D2AC38-03C5-47DE-9745-8013A72D708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9FEE29-2228-434C-A4E3-B6DE2E68698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13D876CD-5BF7-41C3-8D0D-E258F3E9895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36EFE08-1A9C-40C0-8465-5D4B904EC9B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8010A1-0868-4763-B4C2-A969D443302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B85C43E-5469-4351-B8D0-79304A09761B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04FB902-DADC-4A2D-AA6B-1B1573BDD84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AB7A75F-D768-48CC-9953-671C72A10A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E65DF6-7E9C-444E-BC3F-22944427AEE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066AC0-D5DC-48B0-9355-97BFDCF696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0080CC00-0EC4-443B-AD41-6D630304AD4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282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AF0CF57-2261-489F-9EC9-A571A925B81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4736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356142C-F4B3-49E4-A596-7205AC4CA78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E6F8E2-D867-46BC-98F9-6BC7C125F853}"/>
              </a:ext>
            </a:extLst>
          </p:cNvPr>
          <p:cNvSpPr/>
          <p:nvPr userDrawn="1"/>
        </p:nvSpPr>
        <p:spPr>
          <a:xfrm>
            <a:off x="457200" y="1514475"/>
            <a:ext cx="8220075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700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C2156CBA-256B-4556-AAA5-8CF2DEA9A35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8A3EBD-B1F7-43CF-B9AE-0EC6D19C1D16}"/>
              </a:ext>
            </a:extLst>
          </p:cNvPr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11" name="Group 5">
            <a:extLst>
              <a:ext uri="{FF2B5EF4-FFF2-40B4-BE49-F238E27FC236}">
                <a16:creationId xmlns:a16="http://schemas.microsoft.com/office/drawing/2014/main" id="{0A9D453F-D11E-4B80-80EB-79607D50863D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02088" y="1738313"/>
            <a:ext cx="4189412" cy="4129087"/>
            <a:chOff x="4002736" y="1755885"/>
            <a:chExt cx="4189074" cy="41290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1D5C8CE9-06CA-4123-8ECB-A56D92239F72}"/>
                </a:ext>
              </a:extLst>
            </p:cNvPr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A99C8CF2-ADB1-4F48-A90E-EFBFED4A2A3D}"/>
                </a:ext>
              </a:extLst>
            </p:cNvPr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EF35A22-20CF-4E43-B58D-CB3204291BC6}"/>
                </a:ext>
              </a:extLst>
            </p:cNvPr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A5B6BDE-9A60-4263-A42A-670CBDACC34D}"/>
                </a:ext>
              </a:extLst>
            </p:cNvPr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77154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2EFB6C4D-492A-4586-BF07-E5C2976AA4F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2E8E3B3-1073-4E4C-BB97-EA35851922C9}"/>
              </a:ext>
            </a:extLst>
          </p:cNvPr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7CC7E80-0BBD-42AC-AC52-57E9C60ED488}"/>
              </a:ext>
            </a:extLst>
          </p:cNvPr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0AC3471-F418-4A4F-9843-3DD580BECA01}"/>
              </a:ext>
            </a:extLst>
          </p:cNvPr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C94DD3B-BB6E-4E10-9BD0-459B3EEF9C6A}"/>
              </a:ext>
            </a:extLst>
          </p:cNvPr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AC2FBF6-26B9-41B4-B886-BB5C792703C9}"/>
              </a:ext>
            </a:extLst>
          </p:cNvPr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8386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17FA0ED0-D185-4586-AE3D-D8C9CBD218F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696E7C4-28A8-4F91-8F76-334CDD7F707A}"/>
              </a:ext>
            </a:extLst>
          </p:cNvPr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F583166-A1CD-4D7D-A104-6DDE412E9FF9}"/>
              </a:ext>
            </a:extLst>
          </p:cNvPr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5589098-9BE6-4B67-A636-963B0CD703C4}"/>
              </a:ext>
            </a:extLst>
          </p:cNvPr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84598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265B3E69-A444-46A6-9CE0-4DBA89327CD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1FBC966-FFC8-409F-94FC-7B9BD5A0B0B7}"/>
              </a:ext>
            </a:extLst>
          </p:cNvPr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A31319-05AF-434C-B813-883DDC141F4A}"/>
              </a:ext>
            </a:extLst>
          </p:cNvPr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8BAB27B-53E4-4883-A8C4-296FB09295FC}"/>
              </a:ext>
            </a:extLst>
          </p:cNvPr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3FD6D80-E9E1-429D-9470-F461F4DC8377}"/>
              </a:ext>
            </a:extLst>
          </p:cNvPr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079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8819D183-15D9-476F-908A-48563364FB0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1ABA553-FB14-40A9-B0BF-ED00258432FB}"/>
              </a:ext>
            </a:extLst>
          </p:cNvPr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015E88A-3F90-4954-828B-217925F0DFCA}"/>
              </a:ext>
            </a:extLst>
          </p:cNvPr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C9E0D51-323D-465F-9895-495213BFBBDC}"/>
              </a:ext>
            </a:extLst>
          </p:cNvPr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207BF4-F648-4AAF-A6F2-F0F6D4EC9F5F}"/>
              </a:ext>
            </a:extLst>
          </p:cNvPr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17587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A19BB54B-100B-488C-841D-7C2FBB8C367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FF8EBF-63CF-4B43-8895-1AD0E6ECCD2E}"/>
              </a:ext>
            </a:extLst>
          </p:cNvPr>
          <p:cNvSpPr/>
          <p:nvPr userDrawn="1"/>
        </p:nvSpPr>
        <p:spPr>
          <a:xfrm>
            <a:off x="503238" y="2501900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53291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E7F88B8B-A6AF-411D-B6F2-78CF302ED30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758BB4B7-B331-4E2E-B452-BDE33566DE2E}"/>
              </a:ext>
            </a:extLst>
          </p:cNvPr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Rounded Rectangle 5">
            <a:extLst>
              <a:ext uri="{FF2B5EF4-FFF2-40B4-BE49-F238E27FC236}">
                <a16:creationId xmlns:a16="http://schemas.microsoft.com/office/drawing/2014/main" id="{3B51A790-120F-47BF-AC06-2622786B660E}"/>
              </a:ext>
            </a:extLst>
          </p:cNvPr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6">
            <a:extLst>
              <a:ext uri="{FF2B5EF4-FFF2-40B4-BE49-F238E27FC236}">
                <a16:creationId xmlns:a16="http://schemas.microsoft.com/office/drawing/2014/main" id="{DD6422D4-3FF3-4CB3-B7CF-0D3E16375B45}"/>
              </a:ext>
            </a:extLst>
          </p:cNvPr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7">
            <a:extLst>
              <a:ext uri="{FF2B5EF4-FFF2-40B4-BE49-F238E27FC236}">
                <a16:creationId xmlns:a16="http://schemas.microsoft.com/office/drawing/2014/main" id="{C56CB492-0305-47B5-B886-513D8902105B}"/>
              </a:ext>
            </a:extLst>
          </p:cNvPr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ounded Rectangle 8">
            <a:extLst>
              <a:ext uri="{FF2B5EF4-FFF2-40B4-BE49-F238E27FC236}">
                <a16:creationId xmlns:a16="http://schemas.microsoft.com/office/drawing/2014/main" id="{489A2127-EBEE-4942-BF7B-6561233D277A}"/>
              </a:ext>
            </a:extLst>
          </p:cNvPr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Rounded Rectangle 9">
            <a:extLst>
              <a:ext uri="{FF2B5EF4-FFF2-40B4-BE49-F238E27FC236}">
                <a16:creationId xmlns:a16="http://schemas.microsoft.com/office/drawing/2014/main" id="{6E6D4D5E-AED4-49CF-87D8-238D87291BEB}"/>
              </a:ext>
            </a:extLst>
          </p:cNvPr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70484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FDE95346-63A8-41BA-AC4D-36CFA6DE5CF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22DB67-7C57-409C-B53A-F097FFB9AC8F}"/>
              </a:ext>
            </a:extLst>
          </p:cNvPr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892F885-ED3A-487E-9F89-21690077AA98}"/>
              </a:ext>
            </a:extLst>
          </p:cNvPr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09CBA2B-C874-499E-A94B-472986D8E5AC}"/>
              </a:ext>
            </a:extLst>
          </p:cNvPr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0DDC6E5-7EB1-4A75-A8A2-ED2615371A1B}"/>
              </a:ext>
            </a:extLst>
          </p:cNvPr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DE866F2-3D85-4968-8DC7-ED2636C6FF3B}"/>
              </a:ext>
            </a:extLst>
          </p:cNvPr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6190D1C-E788-4E18-A9E3-5D9206F93C11}"/>
              </a:ext>
            </a:extLst>
          </p:cNvPr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94057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33FB4E71-2DC4-4954-A0D4-C33B02A22B07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62E281E0-EB5C-4561-BB64-77E54CE1F8F3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8DD1960-16C9-4390-8039-D45EAFCEE0C5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15FC4CD-972F-4379-991F-2FAA3ABB209E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B487779A-7A09-4316-88CF-1D22CF6E5C21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0330833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74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9BD52730-33D1-4FD1-BA3A-9E26595634C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70314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90CCE2AB-A6E2-41BD-8E4F-2B4D0F4984D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AD40198-428D-4AE3-9737-EE63ECA6129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70622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8915BA1F-690C-4732-BEC2-7673BB9F910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32227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18A38FFC-D8D2-4CE0-8167-B00C7D08A0A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BF022C6B-99F3-4C77-9FA9-5A5C97E8CC14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5D6CC3F-4C01-41AB-9CE2-D90572DD5374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8A091D8-0675-45D8-9E3F-54922F625260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ED9E13F-4F3E-469C-86BD-9BF3EEC40B97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680751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52A8D13A-6DFC-417A-B358-3D7A484EC53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096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824220B-8CF2-4B18-A367-E632BA49CF7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B4ABAD7-2213-4158-8FB5-AFA07212A20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0" r:id="rId12"/>
    <p:sldLayoutId id="2147483788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CC5774F-F89F-422F-9945-BD20889A82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7B10FBA-5EA9-46CC-A1A0-328ECF910A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34036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B65288AB-B109-41B3-816B-CEA4D4BB96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>
                <a:latin typeface="Twinkl SemiBold"/>
              </a:rPr>
              <a:t>Warm up - Where Is Everything?</a:t>
            </a:r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60ABFA07-DBE2-4A40-AA37-8061A70C50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258888"/>
            <a:ext cx="7632700" cy="422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Look at this bedroom scene. Use a preposition to explain where things are.</a:t>
            </a:r>
          </a:p>
        </p:txBody>
      </p:sp>
      <p:pic>
        <p:nvPicPr>
          <p:cNvPr id="9220" name="Picture 1">
            <a:extLst>
              <a:ext uri="{FF2B5EF4-FFF2-40B4-BE49-F238E27FC236}">
                <a16:creationId xmlns:a16="http://schemas.microsoft.com/office/drawing/2014/main" id="{850C5A62-DA49-4B30-9CA5-EDDB538A6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50" y="2035175"/>
            <a:ext cx="5875338" cy="411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B57F4CC3-8A24-4C7D-8C22-5D737BDBFA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Warm up - Add </a:t>
            </a:r>
            <a:r>
              <a:rPr lang="en-GB" altLang="en-US" sz="3600" dirty="0">
                <a:latin typeface="Twinkl SemiBold"/>
              </a:rPr>
              <a:t>a Preposition</a:t>
            </a:r>
          </a:p>
        </p:txBody>
      </p:sp>
      <p:pic>
        <p:nvPicPr>
          <p:cNvPr id="44" name="Picture 2">
            <a:extLst>
              <a:ext uri="{FF2B5EF4-FFF2-40B4-BE49-F238E27FC236}">
                <a16:creationId xmlns:a16="http://schemas.microsoft.com/office/drawing/2014/main" id="{25F8C910-3FF8-4979-821A-FC576B1F90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1573213"/>
            <a:ext cx="3575050" cy="357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Pentagon 44">
            <a:extLst>
              <a:ext uri="{FF2B5EF4-FFF2-40B4-BE49-F238E27FC236}">
                <a16:creationId xmlns:a16="http://schemas.microsoft.com/office/drawing/2014/main" id="{7E122E49-C7C3-4C3F-966F-1712BA6060D2}"/>
              </a:ext>
            </a:extLst>
          </p:cNvPr>
          <p:cNvSpPr/>
          <p:nvPr/>
        </p:nvSpPr>
        <p:spPr>
          <a:xfrm flipH="1">
            <a:off x="3925888" y="3195638"/>
            <a:ext cx="476250" cy="266700"/>
          </a:xfrm>
          <a:prstGeom prst="homePlate">
            <a:avLst>
              <a:gd name="adj" fmla="val 84367"/>
            </a:avLst>
          </a:prstGeom>
          <a:solidFill>
            <a:srgbClr val="FFEDAA"/>
          </a:solidFill>
          <a:ln>
            <a:solidFill>
              <a:srgbClr val="E8C5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6" name="Spin">
            <a:extLst>
              <a:ext uri="{FF2B5EF4-FFF2-40B4-BE49-F238E27FC236}">
                <a16:creationId xmlns:a16="http://schemas.microsoft.com/office/drawing/2014/main" id="{FF2BFC52-04C6-4F96-8C1C-7E19CF7440D3}"/>
              </a:ext>
            </a:extLst>
          </p:cNvPr>
          <p:cNvSpPr/>
          <p:nvPr/>
        </p:nvSpPr>
        <p:spPr>
          <a:xfrm>
            <a:off x="1781175" y="5341938"/>
            <a:ext cx="1304925" cy="506412"/>
          </a:xfrm>
          <a:prstGeom prst="roundRect">
            <a:avLst>
              <a:gd name="adj" fmla="val 5155"/>
            </a:avLst>
          </a:prstGeom>
          <a:solidFill>
            <a:srgbClr val="FFEDAA"/>
          </a:solidFill>
          <a:ln w="28575">
            <a:solidFill>
              <a:srgbClr val="E8C5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080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Spin</a:t>
            </a:r>
          </a:p>
        </p:txBody>
      </p:sp>
      <p:sp>
        <p:nvSpPr>
          <p:cNvPr id="16390" name="Rectangle 53">
            <a:extLst>
              <a:ext uri="{FF2B5EF4-FFF2-40B4-BE49-F238E27FC236}">
                <a16:creationId xmlns:a16="http://schemas.microsoft.com/office/drawing/2014/main" id="{EC831F49-9483-44A5-9EF3-87DC1970D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0725" y="4770438"/>
            <a:ext cx="3924300" cy="1253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Spin the spinner to choose a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preposition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Can you come up </a:t>
            </a:r>
            <a:r>
              <a:rPr lang="en-GB" altLang="en-US" dirty="0">
                <a:solidFill>
                  <a:srgbClr val="1C1C1C"/>
                </a:solidFill>
              </a:rPr>
              <a:t>with a sentence using a preposition?</a:t>
            </a: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pic>
        <p:nvPicPr>
          <p:cNvPr id="16391" name="Picture 1">
            <a:extLst>
              <a:ext uri="{FF2B5EF4-FFF2-40B4-BE49-F238E27FC236}">
                <a16:creationId xmlns:a16="http://schemas.microsoft.com/office/drawing/2014/main" id="{F280EC59-E019-4A90-846B-0426A1F59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275" y="1855788"/>
            <a:ext cx="3800475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Rectangle 7">
            <a:extLst>
              <a:ext uri="{FF2B5EF4-FFF2-40B4-BE49-F238E27FC236}">
                <a16:creationId xmlns:a16="http://schemas.microsoft.com/office/drawing/2014/main" id="{BF4EB9D0-8A40-492E-80F2-CA834C4826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1613" y="6230938"/>
            <a:ext cx="6284912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7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Photo courtesy of exmoornp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decel="5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0">
                                      <p:cBhvr>
                                        <p:cTn id="1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decel="5533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8800000">
                                      <p:cBhvr>
                                        <p:cTn id="14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2400000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0">
                                      <p:cBhvr>
                                        <p:cTn id="2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9600000">
                                      <p:cBhvr>
                                        <p:cTn id="2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48E7C-B569-49A8-AED2-66A8F0C44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Sassoon Infant Md"/>
              </a:rPr>
              <a:t>LC: Can I use apostrophes to show possession?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17F2D-6CC8-402C-82DB-40C8231BB2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  <a:p>
            <a:r>
              <a:rPr lang="en-US" dirty="0">
                <a:latin typeface="Sassoon Infant Rg"/>
              </a:rPr>
              <a:t>Today we are going to look at how we use an apostrophe.</a:t>
            </a:r>
            <a:endParaRPr lang="en-US" dirty="0"/>
          </a:p>
          <a:p>
            <a:r>
              <a:rPr lang="en-US" dirty="0">
                <a:latin typeface="Sassoon Infant Rg"/>
              </a:rPr>
              <a:t>We all know how to use them in a contraction.</a:t>
            </a:r>
          </a:p>
          <a:p>
            <a:r>
              <a:rPr lang="en-US" dirty="0">
                <a:latin typeface="Sassoon Infant Rg"/>
              </a:rPr>
              <a:t>E.g. </a:t>
            </a:r>
            <a:r>
              <a:rPr lang="en-US" b="1" dirty="0">
                <a:latin typeface="Sassoon Infant Rg"/>
              </a:rPr>
              <a:t>do not</a:t>
            </a:r>
            <a:r>
              <a:rPr lang="en-US" dirty="0">
                <a:latin typeface="Sassoon Infant Rg"/>
              </a:rPr>
              <a:t> becomes </a:t>
            </a:r>
            <a:r>
              <a:rPr lang="en-US" b="1" dirty="0">
                <a:latin typeface="Sassoon Infant Rg"/>
              </a:rPr>
              <a:t>don't </a:t>
            </a:r>
            <a:r>
              <a:rPr lang="en-US" dirty="0">
                <a:latin typeface="Sassoon Infant Rg"/>
              </a:rPr>
              <a:t>and </a:t>
            </a:r>
            <a:r>
              <a:rPr lang="en-US" b="1" dirty="0">
                <a:latin typeface="Sassoon Infant Rg"/>
              </a:rPr>
              <a:t>should not</a:t>
            </a:r>
            <a:r>
              <a:rPr lang="en-US" dirty="0">
                <a:latin typeface="Sassoon Infant Rg"/>
              </a:rPr>
              <a:t> becomes </a:t>
            </a:r>
            <a:r>
              <a:rPr lang="en-US" b="1" dirty="0">
                <a:latin typeface="Sassoon Infant Rg"/>
              </a:rPr>
              <a:t>shouldn't</a:t>
            </a:r>
            <a:r>
              <a:rPr lang="en-US" dirty="0">
                <a:latin typeface="Sassoon Infant Rg"/>
              </a:rPr>
              <a:t>.</a:t>
            </a:r>
          </a:p>
          <a:p>
            <a:endParaRPr lang="en-US" dirty="0">
              <a:latin typeface="Sassoon Infant Rg"/>
            </a:endParaRPr>
          </a:p>
          <a:p>
            <a:r>
              <a:rPr lang="en-US" dirty="0">
                <a:latin typeface="Sassoon Infant Rg"/>
              </a:rPr>
              <a:t>Apostrophes also show who something belongs to in a sentence.</a:t>
            </a:r>
            <a:endParaRPr lang="en-US" dirty="0"/>
          </a:p>
          <a:p>
            <a:endParaRPr lang="en-US" dirty="0"/>
          </a:p>
          <a:p>
            <a:r>
              <a:rPr lang="en-US" dirty="0">
                <a:latin typeface="Sassoon Infant Rg"/>
              </a:rPr>
              <a:t>Work through the PowerPoint and have a go at the activity sheet. There are two sheets so see how you get on.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76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7CF78CF-7B14-46E4-979C-8D5BE09CDAC4}"/>
              </a:ext>
            </a:extLst>
          </p:cNvPr>
          <p:cNvSpPr/>
          <p:nvPr/>
        </p:nvSpPr>
        <p:spPr>
          <a:xfrm>
            <a:off x="755650" y="1425575"/>
            <a:ext cx="7632700" cy="8810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20">
            <a:extLst>
              <a:ext uri="{FF2B5EF4-FFF2-40B4-BE49-F238E27FC236}">
                <a16:creationId xmlns:a16="http://schemas.microsoft.com/office/drawing/2014/main" id="{C62FC3FC-18D1-4FE7-950D-3FED849E6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995363"/>
          </a:xfrm>
        </p:spPr>
        <p:txBody>
          <a:bodyPr/>
          <a:lstStyle/>
          <a:p>
            <a:pPr eaLnBrk="1" hangingPunct="1"/>
            <a:r>
              <a:rPr lang="en-GB" altLang="en-US"/>
              <a:t>Apostrophes</a:t>
            </a:r>
          </a:p>
        </p:txBody>
      </p:sp>
      <p:sp>
        <p:nvSpPr>
          <p:cNvPr id="16388" name="Content Placeholder 21">
            <a:extLst>
              <a:ext uri="{FF2B5EF4-FFF2-40B4-BE49-F238E27FC236}">
                <a16:creationId xmlns:a16="http://schemas.microsoft.com/office/drawing/2014/main" id="{BC749E2D-234C-4180-81F7-464445D250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7632700" cy="347662"/>
          </a:xfrm>
        </p:spPr>
        <p:txBody>
          <a:bodyPr/>
          <a:lstStyle/>
          <a:p>
            <a:pPr algn="ctr" eaLnBrk="1" hangingPunct="1"/>
            <a:r>
              <a:rPr lang="en-GB" altLang="en-US"/>
              <a:t>An apostrophe is the same shape as a comma (,) but placed above the line (‘).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7617FD-3528-4A10-A139-B92CD252E5AD}"/>
              </a:ext>
            </a:extLst>
          </p:cNvPr>
          <p:cNvSpPr/>
          <p:nvPr/>
        </p:nvSpPr>
        <p:spPr>
          <a:xfrm>
            <a:off x="755650" y="2425700"/>
            <a:ext cx="3717925" cy="28209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anchor="ctr"/>
          <a:lstStyle/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Apostrophes show two things: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</a:rPr>
              <a:t>That one thing belongs to another.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</a:rPr>
              <a:t>That some letters of a word have been left out to shorten the word.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AC90CA-BDA6-431B-8620-41DF43E1B094}"/>
              </a:ext>
            </a:extLst>
          </p:cNvPr>
          <p:cNvSpPr/>
          <p:nvPr/>
        </p:nvSpPr>
        <p:spPr>
          <a:xfrm>
            <a:off x="755650" y="5365750"/>
            <a:ext cx="7632700" cy="7270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216000" rIns="180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 this Presentation, we will explore the first use of apostrophes.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3F39219-4B47-4C22-B438-1A698518966E}"/>
              </a:ext>
            </a:extLst>
          </p:cNvPr>
          <p:cNvSpPr/>
          <p:nvPr/>
        </p:nvSpPr>
        <p:spPr>
          <a:xfrm>
            <a:off x="4572000" y="2425700"/>
            <a:ext cx="3816350" cy="2820988"/>
          </a:xfrm>
          <a:prstGeom prst="rect">
            <a:avLst/>
          </a:prstGeom>
          <a:solidFill>
            <a:srgbClr val="6698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92" name="Picture 7">
            <a:extLst>
              <a:ext uri="{FF2B5EF4-FFF2-40B4-BE49-F238E27FC236}">
                <a16:creationId xmlns:a16="http://schemas.microsoft.com/office/drawing/2014/main" id="{4A467DB8-4E8E-4F21-88A4-7E8E07AE3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94" t="13147" b="14932"/>
          <a:stretch>
            <a:fillRect/>
          </a:stretch>
        </p:blipFill>
        <p:spPr bwMode="auto">
          <a:xfrm>
            <a:off x="4572000" y="2425700"/>
            <a:ext cx="3816350" cy="282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>
            <a:extLst>
              <a:ext uri="{FF2B5EF4-FFF2-40B4-BE49-F238E27FC236}">
                <a16:creationId xmlns:a16="http://schemas.microsoft.com/office/drawing/2014/main" id="{E7924A3C-D697-402B-8842-F31016D03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45"/>
          <a:stretch>
            <a:fillRect/>
          </a:stretch>
        </p:blipFill>
        <p:spPr bwMode="auto">
          <a:xfrm>
            <a:off x="4572000" y="2425700"/>
            <a:ext cx="3816350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3EBB89D-96F4-43D9-BE25-809AD892882C}"/>
              </a:ext>
            </a:extLst>
          </p:cNvPr>
          <p:cNvSpPr/>
          <p:nvPr/>
        </p:nvSpPr>
        <p:spPr>
          <a:xfrm>
            <a:off x="755650" y="1425575"/>
            <a:ext cx="7632700" cy="8810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2" name="Title 20">
            <a:extLst>
              <a:ext uri="{FF2B5EF4-FFF2-40B4-BE49-F238E27FC236}">
                <a16:creationId xmlns:a16="http://schemas.microsoft.com/office/drawing/2014/main" id="{F6B9EA3D-5CAB-4BDD-9B17-A500EB059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995363"/>
          </a:xfrm>
        </p:spPr>
        <p:txBody>
          <a:bodyPr/>
          <a:lstStyle/>
          <a:p>
            <a:pPr eaLnBrk="1" hangingPunct="1"/>
            <a:r>
              <a:rPr lang="en-GB" altLang="en-US"/>
              <a:t>Showing Possession</a:t>
            </a:r>
          </a:p>
        </p:txBody>
      </p:sp>
      <p:sp>
        <p:nvSpPr>
          <p:cNvPr id="17413" name="Content Placeholder 21">
            <a:extLst>
              <a:ext uri="{FF2B5EF4-FFF2-40B4-BE49-F238E27FC236}">
                <a16:creationId xmlns:a16="http://schemas.microsoft.com/office/drawing/2014/main" id="{0CCA679C-561D-4A35-84EC-45A6D10A6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625600"/>
            <a:ext cx="7632700" cy="347663"/>
          </a:xfrm>
        </p:spPr>
        <p:txBody>
          <a:bodyPr/>
          <a:lstStyle/>
          <a:p>
            <a:pPr algn="ctr" eaLnBrk="1" hangingPunct="1"/>
            <a:r>
              <a:rPr lang="en-GB" altLang="en-US"/>
              <a:t>Apostrophes can be used to show that something belongs to someone or something. This is called </a:t>
            </a:r>
            <a:r>
              <a:rPr lang="en-GB" altLang="en-US" b="1"/>
              <a:t>possession.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BF277E-B418-4D3B-BDC2-7009064FB3B4}"/>
              </a:ext>
            </a:extLst>
          </p:cNvPr>
          <p:cNvSpPr/>
          <p:nvPr/>
        </p:nvSpPr>
        <p:spPr>
          <a:xfrm>
            <a:off x="755650" y="2425700"/>
            <a:ext cx="3717925" cy="36671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anchor="ctr"/>
          <a:lstStyle/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When we are talking about one thing, we call this </a:t>
            </a:r>
            <a:r>
              <a:rPr lang="en-GB" b="1" dirty="0">
                <a:solidFill>
                  <a:schemeClr val="tx1"/>
                </a:solidFill>
              </a:rPr>
              <a:t>singular.</a:t>
            </a: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For example, a man or a bike.</a:t>
            </a: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When we need to say that something belongs to something singular, we put </a:t>
            </a:r>
            <a:r>
              <a:rPr lang="en-GB" b="1" dirty="0">
                <a:solidFill>
                  <a:schemeClr val="tx1"/>
                </a:solidFill>
              </a:rPr>
              <a:t>an apostrophe and then an ‘s’ at the end </a:t>
            </a:r>
            <a:r>
              <a:rPr lang="en-GB" dirty="0">
                <a:solidFill>
                  <a:schemeClr val="tx1"/>
                </a:solidFill>
              </a:rPr>
              <a:t>of the name it belongs to.</a:t>
            </a: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e.g. </a:t>
            </a:r>
            <a:r>
              <a:rPr lang="en-GB" b="1" dirty="0">
                <a:solidFill>
                  <a:schemeClr val="tx1"/>
                </a:solidFill>
              </a:rPr>
              <a:t>the man’s bike.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id="{20BC9D21-73FF-4425-B994-1751FDCB2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30" b="16380"/>
          <a:stretch>
            <a:fillRect/>
          </a:stretch>
        </p:blipFill>
        <p:spPr bwMode="auto">
          <a:xfrm>
            <a:off x="758825" y="2371725"/>
            <a:ext cx="7632700" cy="372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6F8DBAB-9B9A-4DF7-A54E-7B34B13F7E7F}"/>
              </a:ext>
            </a:extLst>
          </p:cNvPr>
          <p:cNvSpPr/>
          <p:nvPr/>
        </p:nvSpPr>
        <p:spPr>
          <a:xfrm>
            <a:off x="755650" y="1425575"/>
            <a:ext cx="7632700" cy="8810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6" name="Title 20">
            <a:extLst>
              <a:ext uri="{FF2B5EF4-FFF2-40B4-BE49-F238E27FC236}">
                <a16:creationId xmlns:a16="http://schemas.microsoft.com/office/drawing/2014/main" id="{ABF49B64-CE6A-4A72-AC97-EA483FC28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995363"/>
          </a:xfrm>
        </p:spPr>
        <p:txBody>
          <a:bodyPr/>
          <a:lstStyle/>
          <a:p>
            <a:pPr eaLnBrk="1" hangingPunct="1"/>
            <a:r>
              <a:rPr lang="en-GB" altLang="en-US"/>
              <a:t>Showing Possession</a:t>
            </a:r>
          </a:p>
        </p:txBody>
      </p:sp>
      <p:sp>
        <p:nvSpPr>
          <p:cNvPr id="18437" name="Content Placeholder 21">
            <a:extLst>
              <a:ext uri="{FF2B5EF4-FFF2-40B4-BE49-F238E27FC236}">
                <a16:creationId xmlns:a16="http://schemas.microsoft.com/office/drawing/2014/main" id="{316C1478-BA33-42E9-B634-95C90C7589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625600"/>
            <a:ext cx="7632700" cy="347663"/>
          </a:xfrm>
        </p:spPr>
        <p:txBody>
          <a:bodyPr/>
          <a:lstStyle/>
          <a:p>
            <a:pPr algn="ctr" eaLnBrk="1" hangingPunct="1"/>
            <a:r>
              <a:rPr lang="en-GB" altLang="en-US"/>
              <a:t>We also use an apostrophe and an ‘s’ to show when something belongs to a proper noun (a name that begins with a capital letter).</a:t>
            </a:r>
            <a:endParaRPr lang="en-GB" altLang="en-US" b="1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A71CF2-A9E1-47CB-8815-6DAD62345332}"/>
              </a:ext>
            </a:extLst>
          </p:cNvPr>
          <p:cNvSpPr/>
          <p:nvPr/>
        </p:nvSpPr>
        <p:spPr>
          <a:xfrm>
            <a:off x="755650" y="5099050"/>
            <a:ext cx="5670550" cy="708025"/>
          </a:xfrm>
          <a:prstGeom prst="rect">
            <a:avLst/>
          </a:prstGeom>
          <a:solidFill>
            <a:srgbClr val="AFD2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anchor="ctr"/>
          <a:lstStyle/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e.g. India’s national flag has three horizontal stripes on it.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8439" name="Rectangle 5">
            <a:extLst>
              <a:ext uri="{FF2B5EF4-FFF2-40B4-BE49-F238E27FC236}">
                <a16:creationId xmlns:a16="http://schemas.microsoft.com/office/drawing/2014/main" id="{4F4AC7FA-137E-4203-BB2A-7F7320CD7C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149975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itchFamily="50" charset="0"/>
              </a:rPr>
              <a:t>Photo courtesy of Sanyam Bahga  (@flickr.com) - granted under creative commons licence - attribution</a:t>
            </a:r>
            <a:endParaRPr lang="en-GB" altLang="en-US" sz="500">
              <a:solidFill>
                <a:schemeClr val="tx1"/>
              </a:solidFill>
              <a:latin typeface="BPreplay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778E38-C7D9-4DEE-A5BD-21DC0FCE2E19}"/>
              </a:ext>
            </a:extLst>
          </p:cNvPr>
          <p:cNvSpPr/>
          <p:nvPr/>
        </p:nvSpPr>
        <p:spPr>
          <a:xfrm>
            <a:off x="755650" y="1366838"/>
            <a:ext cx="7632700" cy="78263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59" name="Title 20">
            <a:extLst>
              <a:ext uri="{FF2B5EF4-FFF2-40B4-BE49-F238E27FC236}">
                <a16:creationId xmlns:a16="http://schemas.microsoft.com/office/drawing/2014/main" id="{6FD40C61-EE48-47DF-84D8-BC12A531B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995363"/>
          </a:xfrm>
        </p:spPr>
        <p:txBody>
          <a:bodyPr/>
          <a:lstStyle/>
          <a:p>
            <a:pPr eaLnBrk="1" hangingPunct="1"/>
            <a:r>
              <a:rPr lang="en-GB" altLang="en-US"/>
              <a:t>Look Out For…</a:t>
            </a:r>
          </a:p>
        </p:txBody>
      </p:sp>
      <p:sp>
        <p:nvSpPr>
          <p:cNvPr id="19460" name="Content Placeholder 21">
            <a:extLst>
              <a:ext uri="{FF2B5EF4-FFF2-40B4-BE49-F238E27FC236}">
                <a16:creationId xmlns:a16="http://schemas.microsoft.com/office/drawing/2014/main" id="{09F0D175-8289-48F5-BC0D-4F301A58A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58925"/>
            <a:ext cx="7632700" cy="347663"/>
          </a:xfrm>
        </p:spPr>
        <p:txBody>
          <a:bodyPr/>
          <a:lstStyle/>
          <a:p>
            <a:pPr algn="ctr" eaLnBrk="1" hangingPunct="1"/>
            <a:r>
              <a:rPr lang="en-GB" altLang="en-US" sz="1600"/>
              <a:t>When you add an apostrophe to a noun, add </a:t>
            </a:r>
            <a:r>
              <a:rPr lang="en-GB" altLang="en-US" sz="1600" b="1"/>
              <a:t>‘s </a:t>
            </a:r>
            <a:r>
              <a:rPr lang="en-GB" altLang="en-US" sz="1600"/>
              <a:t>to the end of the last word.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3D7AC9-E7FA-4FF7-B11A-FBB27D5B4FEE}"/>
              </a:ext>
            </a:extLst>
          </p:cNvPr>
          <p:cNvSpPr/>
          <p:nvPr/>
        </p:nvSpPr>
        <p:spPr>
          <a:xfrm>
            <a:off x="755650" y="3422650"/>
            <a:ext cx="7632700" cy="6794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216000" rIns="180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Never use an apostrophe if you have already used a possessive pronoun (his, her, its).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B68C605-3ACB-4031-AAEC-5933DAC2E350}"/>
              </a:ext>
            </a:extLst>
          </p:cNvPr>
          <p:cNvSpPr/>
          <p:nvPr/>
        </p:nvSpPr>
        <p:spPr>
          <a:xfrm>
            <a:off x="750888" y="5370513"/>
            <a:ext cx="7632700" cy="6794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216000" rIns="180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 only time that it’s has an apostrophe is when it is a contraction for ‘it is’ or ‘it has’.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E2F87B1-DAE1-40E7-ACF8-37B4F3F20950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201863"/>
            <a:ext cx="7632700" cy="1174750"/>
            <a:chOff x="755650" y="2202069"/>
            <a:chExt cx="7632699" cy="117383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D88D096-79E6-4007-89F7-68B5330A1FDA}"/>
                </a:ext>
              </a:extLst>
            </p:cNvPr>
            <p:cNvSpPr/>
            <p:nvPr/>
          </p:nvSpPr>
          <p:spPr>
            <a:xfrm>
              <a:off x="755650" y="2202069"/>
              <a:ext cx="7632699" cy="117383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288000" rIns="3600000" bIns="180000"/>
            <a:lstStyle/>
            <a:p>
              <a:pPr eaLnBrk="1" fontAlgn="auto" hangingPunct="1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e.g. Buckingham Palace’s gates are painted gold and black.</a:t>
              </a:r>
            </a:p>
          </p:txBody>
        </p:sp>
        <p:pic>
          <p:nvPicPr>
            <p:cNvPr id="19468" name="Picture 3">
              <a:extLst>
                <a:ext uri="{FF2B5EF4-FFF2-40B4-BE49-F238E27FC236}">
                  <a16:creationId xmlns:a16="http://schemas.microsoft.com/office/drawing/2014/main" id="{CC9A2CB3-2A38-4109-976A-372152C19E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579" b="15170"/>
            <a:stretch>
              <a:fillRect/>
            </a:stretch>
          </p:blipFill>
          <p:spPr bwMode="auto">
            <a:xfrm>
              <a:off x="4242486" y="2225944"/>
              <a:ext cx="4141099" cy="114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F9601D0-22AD-4613-85FB-6E234300515D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4079875"/>
            <a:ext cx="7632700" cy="1243013"/>
            <a:chOff x="755651" y="4079562"/>
            <a:chExt cx="7632699" cy="124399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A9E0315-EA96-4E3C-BF54-45A526DE9413}"/>
                </a:ext>
              </a:extLst>
            </p:cNvPr>
            <p:cNvSpPr/>
            <p:nvPr/>
          </p:nvSpPr>
          <p:spPr>
            <a:xfrm>
              <a:off x="755651" y="4149467"/>
              <a:ext cx="7632699" cy="1174093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432000" rIns="2988000" bIns="180000"/>
            <a:lstStyle/>
            <a:p>
              <a:pPr eaLnBrk="1" fontAlgn="auto" hangingPunct="1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e.g. Dave had a rabbit and its fur was white.</a:t>
              </a:r>
            </a:p>
          </p:txBody>
        </p:sp>
        <p:pic>
          <p:nvPicPr>
            <p:cNvPr id="19466" name="Picture 9">
              <a:extLst>
                <a:ext uri="{FF2B5EF4-FFF2-40B4-BE49-F238E27FC236}">
                  <a16:creationId xmlns:a16="http://schemas.microsoft.com/office/drawing/2014/main" id="{97FCBD95-50D6-4D49-81DA-128E46E852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1120" y="4079562"/>
              <a:ext cx="1116496" cy="124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12EF41-4467-477C-AB19-870B03DA35D7}"/>
              </a:ext>
            </a:extLst>
          </p:cNvPr>
          <p:cNvSpPr/>
          <p:nvPr/>
        </p:nvSpPr>
        <p:spPr>
          <a:xfrm>
            <a:off x="755650" y="1425575"/>
            <a:ext cx="7632700" cy="8810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483" name="Title 20">
            <a:extLst>
              <a:ext uri="{FF2B5EF4-FFF2-40B4-BE49-F238E27FC236}">
                <a16:creationId xmlns:a16="http://schemas.microsoft.com/office/drawing/2014/main" id="{6FDC2F96-1FD3-4469-A360-D96F21A67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995363"/>
          </a:xfrm>
        </p:spPr>
        <p:txBody>
          <a:bodyPr/>
          <a:lstStyle/>
          <a:p>
            <a:pPr eaLnBrk="1" hangingPunct="1"/>
            <a:r>
              <a:rPr lang="en-GB" altLang="en-US"/>
              <a:t>Apostrophes of Possession</a:t>
            </a:r>
          </a:p>
        </p:txBody>
      </p:sp>
      <p:sp>
        <p:nvSpPr>
          <p:cNvPr id="20484" name="Content Placeholder 21">
            <a:extLst>
              <a:ext uri="{FF2B5EF4-FFF2-40B4-BE49-F238E27FC236}">
                <a16:creationId xmlns:a16="http://schemas.microsoft.com/office/drawing/2014/main" id="{7A4CDECE-FC91-4C59-8AB4-FFBC187AF5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625600"/>
            <a:ext cx="7632700" cy="347663"/>
          </a:xfrm>
        </p:spPr>
        <p:txBody>
          <a:bodyPr/>
          <a:lstStyle/>
          <a:p>
            <a:pPr algn="ctr" eaLnBrk="1" hangingPunct="1"/>
            <a:r>
              <a:rPr lang="en-GB" altLang="en-US"/>
              <a:t>The next few slides show examples of how to use apostrophes of possession with singular and proper nouns.</a:t>
            </a:r>
            <a:endParaRPr lang="en-GB" altLang="en-US" b="1"/>
          </a:p>
        </p:txBody>
      </p:sp>
      <p:pic>
        <p:nvPicPr>
          <p:cNvPr id="20485" name="Picture 6">
            <a:extLst>
              <a:ext uri="{FF2B5EF4-FFF2-40B4-BE49-F238E27FC236}">
                <a16:creationId xmlns:a16="http://schemas.microsoft.com/office/drawing/2014/main" id="{D4C39198-4E1F-4F95-9EC5-36CF13C10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66" b="14230"/>
          <a:stretch>
            <a:fillRect/>
          </a:stretch>
        </p:blipFill>
        <p:spPr bwMode="auto">
          <a:xfrm>
            <a:off x="755650" y="2378075"/>
            <a:ext cx="763270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93CC81C-F63B-40A6-92BF-9F3ADE05AD11}"/>
              </a:ext>
            </a:extLst>
          </p:cNvPr>
          <p:cNvSpPr/>
          <p:nvPr/>
        </p:nvSpPr>
        <p:spPr>
          <a:xfrm>
            <a:off x="755650" y="1425575"/>
            <a:ext cx="7632700" cy="8810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07" name="Title 20">
            <a:extLst>
              <a:ext uri="{FF2B5EF4-FFF2-40B4-BE49-F238E27FC236}">
                <a16:creationId xmlns:a16="http://schemas.microsoft.com/office/drawing/2014/main" id="{55B1885A-5F7C-406D-86E2-40557FFEF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995363"/>
          </a:xfrm>
        </p:spPr>
        <p:txBody>
          <a:bodyPr/>
          <a:lstStyle/>
          <a:p>
            <a:pPr eaLnBrk="1" hangingPunct="1"/>
            <a:r>
              <a:rPr lang="en-GB" altLang="en-US"/>
              <a:t>Apostrophes of Possession</a:t>
            </a:r>
          </a:p>
        </p:txBody>
      </p:sp>
      <p:sp>
        <p:nvSpPr>
          <p:cNvPr id="21508" name="Content Placeholder 21">
            <a:extLst>
              <a:ext uri="{FF2B5EF4-FFF2-40B4-BE49-F238E27FC236}">
                <a16:creationId xmlns:a16="http://schemas.microsoft.com/office/drawing/2014/main" id="{663F0DA6-3DCC-48B9-BF99-A407188FBD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7632700" cy="347662"/>
          </a:xfrm>
        </p:spPr>
        <p:txBody>
          <a:bodyPr/>
          <a:lstStyle/>
          <a:p>
            <a:pPr algn="ctr" eaLnBrk="1" hangingPunct="1"/>
            <a:r>
              <a:rPr lang="en-GB" altLang="en-US" sz="2000"/>
              <a:t>Catherine’s house is old and large.</a:t>
            </a:r>
            <a:endParaRPr lang="en-GB" altLang="en-US" sz="2000" b="1"/>
          </a:p>
        </p:txBody>
      </p:sp>
      <p:pic>
        <p:nvPicPr>
          <p:cNvPr id="21509" name="Picture 2">
            <a:extLst>
              <a:ext uri="{FF2B5EF4-FFF2-40B4-BE49-F238E27FC236}">
                <a16:creationId xmlns:a16="http://schemas.microsoft.com/office/drawing/2014/main" id="{667AA38D-F114-4563-B712-6EEDD190A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84" b="19016"/>
          <a:stretch>
            <a:fillRect/>
          </a:stretch>
        </p:blipFill>
        <p:spPr bwMode="auto">
          <a:xfrm>
            <a:off x="755650" y="2378075"/>
            <a:ext cx="763270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A88290B-990B-4513-BFDF-A55FC57E191E}"/>
              </a:ext>
            </a:extLst>
          </p:cNvPr>
          <p:cNvSpPr/>
          <p:nvPr/>
        </p:nvSpPr>
        <p:spPr>
          <a:xfrm>
            <a:off x="755650" y="1425575"/>
            <a:ext cx="7632700" cy="8810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1" name="Title 20">
            <a:extLst>
              <a:ext uri="{FF2B5EF4-FFF2-40B4-BE49-F238E27FC236}">
                <a16:creationId xmlns:a16="http://schemas.microsoft.com/office/drawing/2014/main" id="{5B5FBB0D-6680-49C2-9411-FDEAF8BD6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995363"/>
          </a:xfrm>
        </p:spPr>
        <p:txBody>
          <a:bodyPr/>
          <a:lstStyle/>
          <a:p>
            <a:pPr eaLnBrk="1" hangingPunct="1"/>
            <a:r>
              <a:rPr lang="en-GB" altLang="en-US"/>
              <a:t>Apostrophes of Possession</a:t>
            </a:r>
          </a:p>
        </p:txBody>
      </p:sp>
      <p:sp>
        <p:nvSpPr>
          <p:cNvPr id="22532" name="Content Placeholder 21">
            <a:extLst>
              <a:ext uri="{FF2B5EF4-FFF2-40B4-BE49-F238E27FC236}">
                <a16:creationId xmlns:a16="http://schemas.microsoft.com/office/drawing/2014/main" id="{D3330FC8-37D6-4BC2-B23B-498D6743B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7632700" cy="347662"/>
          </a:xfrm>
        </p:spPr>
        <p:txBody>
          <a:bodyPr/>
          <a:lstStyle/>
          <a:p>
            <a:pPr algn="ctr" eaLnBrk="1" hangingPunct="1"/>
            <a:r>
              <a:rPr lang="en-GB" altLang="en-US" sz="2000"/>
              <a:t>The cat’s eyes are different colours.</a:t>
            </a:r>
            <a:endParaRPr lang="en-GB" altLang="en-US" sz="2000" b="1"/>
          </a:p>
        </p:txBody>
      </p:sp>
      <p:pic>
        <p:nvPicPr>
          <p:cNvPr id="22533" name="Picture 3">
            <a:extLst>
              <a:ext uri="{FF2B5EF4-FFF2-40B4-BE49-F238E27FC236}">
                <a16:creationId xmlns:a16="http://schemas.microsoft.com/office/drawing/2014/main" id="{32C84484-5306-4BEC-9027-2A97D5123A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47" b="14932"/>
          <a:stretch>
            <a:fillRect/>
          </a:stretch>
        </p:blipFill>
        <p:spPr bwMode="auto">
          <a:xfrm>
            <a:off x="755650" y="2371725"/>
            <a:ext cx="763270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Rectangle 6">
            <a:extLst>
              <a:ext uri="{FF2B5EF4-FFF2-40B4-BE49-F238E27FC236}">
                <a16:creationId xmlns:a16="http://schemas.microsoft.com/office/drawing/2014/main" id="{C5497D60-8004-44E0-9C57-76E6F0AAD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149975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itchFamily="50" charset="0"/>
              </a:rPr>
              <a:t>Photo courtesy of Chris Yarzab  (@flickr.com) - granted under creative commons licence - attribution</a:t>
            </a:r>
            <a:endParaRPr lang="en-GB" altLang="en-US" sz="500">
              <a:solidFill>
                <a:schemeClr val="tx1"/>
              </a:solidFill>
              <a:latin typeface="BPreplay" pitchFamily="50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3AF3591-24F4-401E-997B-89032D88EE58}"/>
              </a:ext>
            </a:extLst>
          </p:cNvPr>
          <p:cNvSpPr/>
          <p:nvPr/>
        </p:nvSpPr>
        <p:spPr>
          <a:xfrm>
            <a:off x="755650" y="1425575"/>
            <a:ext cx="7632700" cy="8810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555" name="Title 20">
            <a:extLst>
              <a:ext uri="{FF2B5EF4-FFF2-40B4-BE49-F238E27FC236}">
                <a16:creationId xmlns:a16="http://schemas.microsoft.com/office/drawing/2014/main" id="{2447EB83-580C-47D5-B0D4-4DF92FB11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995363"/>
          </a:xfrm>
        </p:spPr>
        <p:txBody>
          <a:bodyPr/>
          <a:lstStyle/>
          <a:p>
            <a:pPr eaLnBrk="1" hangingPunct="1"/>
            <a:r>
              <a:rPr lang="en-GB" altLang="en-US"/>
              <a:t>Apostrophes of Possession</a:t>
            </a:r>
          </a:p>
        </p:txBody>
      </p:sp>
      <p:sp>
        <p:nvSpPr>
          <p:cNvPr id="23556" name="Content Placeholder 21">
            <a:extLst>
              <a:ext uri="{FF2B5EF4-FFF2-40B4-BE49-F238E27FC236}">
                <a16:creationId xmlns:a16="http://schemas.microsoft.com/office/drawing/2014/main" id="{DD4BCF93-916A-49BE-B337-8EBECEBCC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7632700" cy="347662"/>
          </a:xfrm>
        </p:spPr>
        <p:txBody>
          <a:bodyPr/>
          <a:lstStyle/>
          <a:p>
            <a:pPr algn="ctr" eaLnBrk="1" hangingPunct="1"/>
            <a:r>
              <a:rPr lang="en-GB" altLang="en-US" sz="2000"/>
              <a:t>St Paul’s Cathedral is in central London.</a:t>
            </a:r>
            <a:endParaRPr lang="en-GB" altLang="en-US" sz="2000" b="1"/>
          </a:p>
        </p:txBody>
      </p:sp>
      <p:sp>
        <p:nvSpPr>
          <p:cNvPr id="23557" name="Rectangle 6">
            <a:extLst>
              <a:ext uri="{FF2B5EF4-FFF2-40B4-BE49-F238E27FC236}">
                <a16:creationId xmlns:a16="http://schemas.microsoft.com/office/drawing/2014/main" id="{57FDAB06-0DF2-418F-93C1-C9BC7B34D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149975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itchFamily="50" charset="0"/>
              </a:rPr>
              <a:t>Photo courtesy of Eric Titcombe  (@flickr.com) - granted under creative commons licence - attribution</a:t>
            </a:r>
            <a:endParaRPr lang="en-GB" altLang="en-US" sz="500">
              <a:solidFill>
                <a:schemeClr val="tx1"/>
              </a:solidFill>
              <a:latin typeface="BPreplay" pitchFamily="50" charset="0"/>
            </a:endParaRPr>
          </a:p>
        </p:txBody>
      </p:sp>
      <p:pic>
        <p:nvPicPr>
          <p:cNvPr id="23558" name="Picture 2">
            <a:extLst>
              <a:ext uri="{FF2B5EF4-FFF2-40B4-BE49-F238E27FC236}">
                <a16:creationId xmlns:a16="http://schemas.microsoft.com/office/drawing/2014/main" id="{2A2F29D8-85AC-48B1-AA63-48604194A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46" b="1465"/>
          <a:stretch>
            <a:fillRect/>
          </a:stretch>
        </p:blipFill>
        <p:spPr bwMode="auto">
          <a:xfrm>
            <a:off x="765175" y="2366963"/>
            <a:ext cx="7623175" cy="372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7D321B4-1544-4BD6-A65A-10E5C8D582C5}"/>
              </a:ext>
            </a:extLst>
          </p:cNvPr>
          <p:cNvSpPr/>
          <p:nvPr/>
        </p:nvSpPr>
        <p:spPr>
          <a:xfrm>
            <a:off x="755650" y="1425575"/>
            <a:ext cx="7632700" cy="8810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579" name="Title 20">
            <a:extLst>
              <a:ext uri="{FF2B5EF4-FFF2-40B4-BE49-F238E27FC236}">
                <a16:creationId xmlns:a16="http://schemas.microsoft.com/office/drawing/2014/main" id="{3525B639-D687-4E0B-B2A9-86E4190A3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995363"/>
          </a:xfrm>
        </p:spPr>
        <p:txBody>
          <a:bodyPr/>
          <a:lstStyle/>
          <a:p>
            <a:pPr eaLnBrk="1" hangingPunct="1"/>
            <a:r>
              <a:rPr lang="en-GB" altLang="en-US"/>
              <a:t>Apostrophes of Possession</a:t>
            </a:r>
          </a:p>
        </p:txBody>
      </p:sp>
      <p:sp>
        <p:nvSpPr>
          <p:cNvPr id="24580" name="Content Placeholder 21">
            <a:extLst>
              <a:ext uri="{FF2B5EF4-FFF2-40B4-BE49-F238E27FC236}">
                <a16:creationId xmlns:a16="http://schemas.microsoft.com/office/drawing/2014/main" id="{CCA18506-84E7-4D5F-96F0-1A9F47475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7632700" cy="347662"/>
          </a:xfrm>
        </p:spPr>
        <p:txBody>
          <a:bodyPr/>
          <a:lstStyle/>
          <a:p>
            <a:pPr algn="ctr" eaLnBrk="1" hangingPunct="1"/>
            <a:r>
              <a:rPr lang="en-GB" altLang="en-US" sz="2000"/>
              <a:t>Rachel’s favourite sport is running.</a:t>
            </a:r>
            <a:endParaRPr lang="en-GB" altLang="en-US" sz="2000" b="1"/>
          </a:p>
        </p:txBody>
      </p:sp>
      <p:sp>
        <p:nvSpPr>
          <p:cNvPr id="24581" name="Rectangle 6">
            <a:extLst>
              <a:ext uri="{FF2B5EF4-FFF2-40B4-BE49-F238E27FC236}">
                <a16:creationId xmlns:a16="http://schemas.microsoft.com/office/drawing/2014/main" id="{BB0927EB-2231-4B31-AE0C-D7CEE9C24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149975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itchFamily="50" charset="0"/>
              </a:rPr>
              <a:t>Photo courtesy of Richard Liblanc  (@flickr.com) - granted under creative commons licence - attribution</a:t>
            </a:r>
            <a:endParaRPr lang="en-GB" altLang="en-US" sz="500">
              <a:solidFill>
                <a:schemeClr val="tx1"/>
              </a:solidFill>
              <a:latin typeface="BPreplay" pitchFamily="50" charset="0"/>
            </a:endParaRPr>
          </a:p>
        </p:txBody>
      </p:sp>
      <p:pic>
        <p:nvPicPr>
          <p:cNvPr id="24582" name="Picture 3">
            <a:extLst>
              <a:ext uri="{FF2B5EF4-FFF2-40B4-BE49-F238E27FC236}">
                <a16:creationId xmlns:a16="http://schemas.microsoft.com/office/drawing/2014/main" id="{8AE05FA2-77DF-4567-826E-8D3B1C7434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9" r="20314"/>
          <a:stretch>
            <a:fillRect/>
          </a:stretch>
        </p:blipFill>
        <p:spPr bwMode="auto">
          <a:xfrm>
            <a:off x="755650" y="2360613"/>
            <a:ext cx="7632700" cy="373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181059-2F85-45B4-9125-5AD2CB42723E}"/>
              </a:ext>
            </a:extLst>
          </p:cNvPr>
          <p:cNvSpPr/>
          <p:nvPr/>
        </p:nvSpPr>
        <p:spPr>
          <a:xfrm>
            <a:off x="755650" y="1425575"/>
            <a:ext cx="7632700" cy="8810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603" name="Title 20">
            <a:extLst>
              <a:ext uri="{FF2B5EF4-FFF2-40B4-BE49-F238E27FC236}">
                <a16:creationId xmlns:a16="http://schemas.microsoft.com/office/drawing/2014/main" id="{8C72EA3E-E643-4946-81DF-10F3E0D81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995363"/>
          </a:xfrm>
        </p:spPr>
        <p:txBody>
          <a:bodyPr/>
          <a:lstStyle/>
          <a:p>
            <a:pPr eaLnBrk="1" hangingPunct="1"/>
            <a:r>
              <a:rPr lang="en-GB" altLang="en-US"/>
              <a:t>Apostrophes of Possession</a:t>
            </a:r>
          </a:p>
        </p:txBody>
      </p:sp>
      <p:sp>
        <p:nvSpPr>
          <p:cNvPr id="25604" name="Content Placeholder 21">
            <a:extLst>
              <a:ext uri="{FF2B5EF4-FFF2-40B4-BE49-F238E27FC236}">
                <a16:creationId xmlns:a16="http://schemas.microsoft.com/office/drawing/2014/main" id="{5445E94A-8E0E-4EA3-833D-31281AA6EC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31963"/>
            <a:ext cx="7632700" cy="347662"/>
          </a:xfrm>
        </p:spPr>
        <p:txBody>
          <a:bodyPr/>
          <a:lstStyle/>
          <a:p>
            <a:pPr algn="ctr" eaLnBrk="1" hangingPunct="1"/>
            <a:r>
              <a:rPr lang="en-GB" altLang="en-US" sz="2000"/>
              <a:t>The forest’s light is always changing.</a:t>
            </a:r>
            <a:endParaRPr lang="en-GB" altLang="en-US" sz="2000" b="1"/>
          </a:p>
        </p:txBody>
      </p:sp>
      <p:pic>
        <p:nvPicPr>
          <p:cNvPr id="25605" name="Picture 2">
            <a:extLst>
              <a:ext uri="{FF2B5EF4-FFF2-40B4-BE49-F238E27FC236}">
                <a16:creationId xmlns:a16="http://schemas.microsoft.com/office/drawing/2014/main" id="{A3DA09A6-5185-41CA-81B0-FC1866D670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66" b="14230"/>
          <a:stretch>
            <a:fillRect/>
          </a:stretch>
        </p:blipFill>
        <p:spPr bwMode="auto">
          <a:xfrm>
            <a:off x="755650" y="2378075"/>
            <a:ext cx="763270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8BD595F-8D33-4CC7-8375-EDB5C97D2512}"/>
              </a:ext>
            </a:extLst>
          </p:cNvPr>
          <p:cNvSpPr/>
          <p:nvPr/>
        </p:nvSpPr>
        <p:spPr>
          <a:xfrm>
            <a:off x="755650" y="1425575"/>
            <a:ext cx="7632700" cy="8810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6627" name="Title 20">
            <a:extLst>
              <a:ext uri="{FF2B5EF4-FFF2-40B4-BE49-F238E27FC236}">
                <a16:creationId xmlns:a16="http://schemas.microsoft.com/office/drawing/2014/main" id="{84EF309E-A5E9-4DF9-BB36-E648B728E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995363"/>
          </a:xfrm>
        </p:spPr>
        <p:txBody>
          <a:bodyPr/>
          <a:lstStyle/>
          <a:p>
            <a:pPr eaLnBrk="1" hangingPunct="1"/>
            <a:r>
              <a:rPr lang="en-GB" altLang="en-US"/>
              <a:t>Apostrophes of Possession</a:t>
            </a:r>
          </a:p>
        </p:txBody>
      </p:sp>
      <p:sp>
        <p:nvSpPr>
          <p:cNvPr id="26628" name="Content Placeholder 21">
            <a:extLst>
              <a:ext uri="{FF2B5EF4-FFF2-40B4-BE49-F238E27FC236}">
                <a16:creationId xmlns:a16="http://schemas.microsoft.com/office/drawing/2014/main" id="{BE89E5DD-69C3-44EB-93EA-B794076BFE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3675" y="1611313"/>
            <a:ext cx="6223000" cy="347662"/>
          </a:xfrm>
        </p:spPr>
        <p:txBody>
          <a:bodyPr/>
          <a:lstStyle/>
          <a:p>
            <a:pPr algn="ctr" eaLnBrk="1" hangingPunct="1"/>
            <a:r>
              <a:rPr lang="en-GB" altLang="en-US" sz="2000"/>
              <a:t>The Statue of Liberty is probably one of America’s most famous landmarks.</a:t>
            </a:r>
            <a:endParaRPr lang="en-GB" altLang="en-US" sz="2000" b="1"/>
          </a:p>
        </p:txBody>
      </p:sp>
      <p:pic>
        <p:nvPicPr>
          <p:cNvPr id="26629" name="Picture 3">
            <a:extLst>
              <a:ext uri="{FF2B5EF4-FFF2-40B4-BE49-F238E27FC236}">
                <a16:creationId xmlns:a16="http://schemas.microsoft.com/office/drawing/2014/main" id="{6A7403A4-0282-4A13-9D00-010C7FC146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4"/>
          <a:stretch>
            <a:fillRect/>
          </a:stretch>
        </p:blipFill>
        <p:spPr bwMode="auto">
          <a:xfrm>
            <a:off x="755650" y="2371725"/>
            <a:ext cx="7632700" cy="372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1261</TotalTime>
  <Words>587</Words>
  <Application>Microsoft Office PowerPoint</Application>
  <PresentationFormat>On-screen Show (4:3)</PresentationFormat>
  <Paragraphs>55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Twinkl SemiBold</vt:lpstr>
      <vt:lpstr>Arial</vt:lpstr>
      <vt:lpstr>Twinkl</vt:lpstr>
      <vt:lpstr>Calibri</vt:lpstr>
      <vt:lpstr>Sassoon Infant Md</vt:lpstr>
      <vt:lpstr>Sassoon Infant Rg</vt:lpstr>
      <vt:lpstr>BPreplay</vt:lpstr>
      <vt:lpstr>Office Theme</vt:lpstr>
      <vt:lpstr>1_Office Theme</vt:lpstr>
      <vt:lpstr>Warm up - Where Is Everything?</vt:lpstr>
      <vt:lpstr>Warm up - Add a Preposition</vt:lpstr>
      <vt:lpstr>LC: Can I use apostrophes to show possession?</vt:lpstr>
      <vt:lpstr>PowerPoint Presentation</vt:lpstr>
      <vt:lpstr>Apostrophes</vt:lpstr>
      <vt:lpstr>Showing Possession</vt:lpstr>
      <vt:lpstr>Showing Possession</vt:lpstr>
      <vt:lpstr>Look Out For…</vt:lpstr>
      <vt:lpstr>Apostrophes of Possession</vt:lpstr>
      <vt:lpstr>Apostrophes of Possession</vt:lpstr>
      <vt:lpstr>Apostrophes of Possession</vt:lpstr>
      <vt:lpstr>Apostrophes of Possession</vt:lpstr>
      <vt:lpstr>Apostrophes of Possession</vt:lpstr>
      <vt:lpstr>Apostrophes of Possession</vt:lpstr>
      <vt:lpstr>Apostrophes of Possession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Julie Lawson</cp:lastModifiedBy>
  <cp:revision>141</cp:revision>
  <dcterms:created xsi:type="dcterms:W3CDTF">2014-10-01T16:09:27Z</dcterms:created>
  <dcterms:modified xsi:type="dcterms:W3CDTF">2021-02-02T10:50:26Z</dcterms:modified>
</cp:coreProperties>
</file>