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312" r:id="rId13"/>
    <p:sldId id="313" r:id="rId14"/>
    <p:sldId id="299" r:id="rId15"/>
    <p:sldId id="314" r:id="rId16"/>
    <p:sldId id="300" r:id="rId17"/>
    <p:sldId id="301" r:id="rId18"/>
    <p:sldId id="304" r:id="rId19"/>
    <p:sldId id="316" r:id="rId20"/>
    <p:sldId id="317" r:id="rId21"/>
    <p:sldId id="308" r:id="rId22"/>
    <p:sldId id="318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07A8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362" autoAdjust="0"/>
    <p:restoredTop sz="94694"/>
  </p:normalViewPr>
  <p:slideViewPr>
    <p:cSldViewPr snapToGrid="0" snapToObjects="1">
      <p:cViewPr varScale="1">
        <p:scale>
          <a:sx n="110" d="100"/>
          <a:sy n="110" d="100"/>
        </p:scale>
        <p:origin x="1520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27/02/2021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27/02/2021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510394371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0.png"/><Relationship Id="rId5" Type="http://schemas.openxmlformats.org/officeDocument/2006/relationships/image" Target="../media/image11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3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2.emf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3.emf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3.emf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3.emf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D176B67-705A-6D41-A1E3-8F4E0900199A}"/>
              </a:ext>
            </a:extLst>
          </p:cNvPr>
          <p:cNvSpPr/>
          <p:nvPr/>
        </p:nvSpPr>
        <p:spPr>
          <a:xfrm>
            <a:off x="688693" y="2170666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Year 1 Maths – Lesson 3</a:t>
            </a:r>
          </a:p>
          <a:p>
            <a:r>
              <a:rPr lang="en-GB" dirty="0"/>
              <a:t>(Measurement)</a:t>
            </a:r>
          </a:p>
          <a:p>
            <a:endParaRPr lang="en-GB" dirty="0"/>
          </a:p>
          <a:p>
            <a:r>
              <a:rPr lang="en-GB" dirty="0"/>
              <a:t>LC: Can you measure length?</a:t>
            </a:r>
          </a:p>
          <a:p>
            <a:endParaRPr lang="en-GB" dirty="0"/>
          </a:p>
          <a:p>
            <a:r>
              <a:rPr lang="en-GB" dirty="0"/>
              <a:t>Video link for slides:</a:t>
            </a:r>
          </a:p>
          <a:p>
            <a:r>
              <a:rPr lang="en-GB" dirty="0">
                <a:hlinkClick r:id="rId2"/>
              </a:rPr>
              <a:t>https://vimeo.com/510394371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omic Sans MS" panose="030F0702030302020204" pitchFamily="66" charset="0"/>
              </a:rPr>
              <a:t>What comes next: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				short, shorter, ________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comes next: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                  long, longer, _________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 What word is 15?   fifty     fifteen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do we call this?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568" y="4736369"/>
            <a:ext cx="3895437" cy="804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519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omic Sans MS" panose="030F0702030302020204" pitchFamily="66" charset="0"/>
              </a:rPr>
              <a:t>What comes next: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				short, shorter, ________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comes next: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                  long, longer, _________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 What word is 15?   fifty     fifteen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do we call this?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23047" y="758334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shortest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568" y="4736369"/>
            <a:ext cx="3895437" cy="80484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997776" y="2003022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longest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176845" y="4131502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ruler</a:t>
            </a:r>
          </a:p>
        </p:txBody>
      </p:sp>
      <p:sp>
        <p:nvSpPr>
          <p:cNvPr id="3" name="Oval 2"/>
          <p:cNvSpPr/>
          <p:nvPr/>
        </p:nvSpPr>
        <p:spPr>
          <a:xfrm>
            <a:off x="5654097" y="2873674"/>
            <a:ext cx="1660663" cy="586853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43165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768784" y="45912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Measure length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075" y="2716500"/>
            <a:ext cx="6888073" cy="142315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86893" y="2475368"/>
            <a:ext cx="2387394" cy="4327313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1181936" y="1705970"/>
            <a:ext cx="0" cy="1569492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991936" y="1705970"/>
            <a:ext cx="0" cy="1569492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8396" y="529882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knife is 9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61523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11111E-6 L -0.14809 -0.3041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13" y="-1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3808" y="39430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Measure and compare length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075" y="2716500"/>
            <a:ext cx="6888073" cy="14231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43493" y="3455577"/>
            <a:ext cx="2581614" cy="22333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89528" y="2423352"/>
            <a:ext cx="2932591" cy="43467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5955" y="2804148"/>
            <a:ext cx="3056032" cy="3635013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1191470" y="1978925"/>
            <a:ext cx="0" cy="1151488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1039490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494553" y="1182179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3309150" y="1978925"/>
            <a:ext cx="0" cy="1151488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320091" y="4877230"/>
            <a:ext cx="10029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 cm</a:t>
            </a:r>
          </a:p>
        </p:txBody>
      </p:sp>
      <p:cxnSp>
        <p:nvCxnSpPr>
          <p:cNvPr id="15" name="Straight Connector 14"/>
          <p:cNvCxnSpPr/>
          <p:nvPr/>
        </p:nvCxnSpPr>
        <p:spPr>
          <a:xfrm>
            <a:off x="3720857" y="1978925"/>
            <a:ext cx="0" cy="1151488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115800" y="4877230"/>
            <a:ext cx="11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 cm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453892" y="1978925"/>
            <a:ext cx="0" cy="1151488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6645241" y="4877230"/>
            <a:ext cx="12633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decel="50000" autoRev="1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7 -2.59259E-6 L 0.02969 -0.2942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4" y="-1472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de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7 L -0.2375 -0.2743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75" y="-13727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4" presetClass="path" presetSubtype="0" de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9 3.33333E-6 L -0.56997 -0.2706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264" y="-13542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97680" y="2971992"/>
            <a:ext cx="4874562" cy="10071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272" y="3219708"/>
            <a:ext cx="4874562" cy="100714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690825" y="35343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is longer?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 rot="5400000">
            <a:off x="4132479" y="1240798"/>
            <a:ext cx="1379597" cy="389047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 rot="5400000">
            <a:off x="1158941" y="5123910"/>
            <a:ext cx="734524" cy="8433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 rot="5400000">
            <a:off x="1158941" y="4859675"/>
            <a:ext cx="734524" cy="84334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 rot="5400000">
            <a:off x="1158941" y="4595442"/>
            <a:ext cx="734524" cy="8433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 rot="5400000">
            <a:off x="1158941" y="4331209"/>
            <a:ext cx="734524" cy="84334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 rot="5400000">
            <a:off x="1158941" y="4066976"/>
            <a:ext cx="734524" cy="84334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 rot="5400000">
            <a:off x="1158941" y="3802743"/>
            <a:ext cx="734524" cy="84334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 rot="5400000">
            <a:off x="1158941" y="3538510"/>
            <a:ext cx="734524" cy="84334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 rot="5400000">
            <a:off x="1158941" y="3274277"/>
            <a:ext cx="734524" cy="84334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 rot="5400000">
            <a:off x="1158941" y="3010044"/>
            <a:ext cx="734524" cy="84334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 rot="5400000">
            <a:off x="1158941" y="2745811"/>
            <a:ext cx="734524" cy="843342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947874" y="447432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red</a:t>
            </a:r>
            <a:r>
              <a:rPr lang="en-GB" sz="3200" dirty="0">
                <a:latin typeface="Comic Sans MS" panose="030F0702030302020204" pitchFamily="66" charset="0"/>
              </a:rPr>
              <a:t> tower is 9 cm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345523" y="507282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</a:t>
            </a:r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yellow</a:t>
            </a:r>
            <a:r>
              <a:rPr lang="en-GB" sz="3200" dirty="0">
                <a:latin typeface="Comic Sans MS" panose="030F0702030302020204" pitchFamily="66" charset="0"/>
              </a:rPr>
              <a:t> tower is 10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97680" y="2971992"/>
            <a:ext cx="4874562" cy="10071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272" y="3219708"/>
            <a:ext cx="4874562" cy="100714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676880" y="38174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is longer?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5123910"/>
            <a:ext cx="734524" cy="8433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4859675"/>
            <a:ext cx="734524" cy="84334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4595442"/>
            <a:ext cx="734524" cy="8433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4331209"/>
            <a:ext cx="734524" cy="84334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4066976"/>
            <a:ext cx="734524" cy="84334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3802743"/>
            <a:ext cx="734524" cy="84334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3538510"/>
            <a:ext cx="734524" cy="84334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3274277"/>
            <a:ext cx="734524" cy="84334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3010044"/>
            <a:ext cx="734524" cy="84334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2745811"/>
            <a:ext cx="734524" cy="84334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111" y="2386471"/>
            <a:ext cx="1159942" cy="122979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850" y="2386471"/>
            <a:ext cx="1159942" cy="122979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589" y="2386471"/>
            <a:ext cx="1159942" cy="122979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5328" y="2386471"/>
            <a:ext cx="1159942" cy="122979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067" y="2386471"/>
            <a:ext cx="1159942" cy="122979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63061" y="2474448"/>
            <a:ext cx="734524" cy="843342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2239582" y="432744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red</a:t>
            </a:r>
            <a:r>
              <a:rPr lang="en-GB" sz="3200" dirty="0">
                <a:latin typeface="Comic Sans MS" panose="030F0702030302020204" pitchFamily="66" charset="0"/>
              </a:rPr>
              <a:t> tower is 10 cm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257350" y="498895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</a:t>
            </a:r>
            <a:r>
              <a:rPr lang="en-GB" sz="3200" dirty="0">
                <a:solidFill>
                  <a:srgbClr val="F907A8"/>
                </a:solidFill>
                <a:latin typeface="Comic Sans MS" panose="030F0702030302020204" pitchFamily="66" charset="0"/>
              </a:rPr>
              <a:t>pink</a:t>
            </a:r>
            <a:r>
              <a:rPr lang="en-GB" sz="3200" dirty="0">
                <a:latin typeface="Comic Sans MS" panose="030F0702030302020204" pitchFamily="66" charset="0"/>
              </a:rPr>
              <a:t> tower is 10 cm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62283" y="1449313"/>
            <a:ext cx="1371025" cy="946806"/>
          </a:xfrm>
          <a:prstGeom prst="rect">
            <a:avLst/>
          </a:prstGeom>
        </p:spPr>
      </p:pic>
      <p:sp>
        <p:nvSpPr>
          <p:cNvPr id="30" name="Rounded Rectangular Callout 29"/>
          <p:cNvSpPr/>
          <p:nvPr/>
        </p:nvSpPr>
        <p:spPr>
          <a:xfrm>
            <a:off x="3536888" y="1409090"/>
            <a:ext cx="2741042" cy="799927"/>
          </a:xfrm>
          <a:prstGeom prst="wedgeRoundRectCallout">
            <a:avLst>
              <a:gd name="adj1" fmla="val 64603"/>
              <a:gd name="adj2" fmla="val 27310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3500185" y="1439781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They are the same length!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2506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30" grpId="0" animBg="1"/>
      <p:bldP spid="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97680" y="2971992"/>
            <a:ext cx="4874562" cy="10071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272" y="3219708"/>
            <a:ext cx="4874562" cy="100714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690825" y="39650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is longer?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5123910"/>
            <a:ext cx="734524" cy="8433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4859675"/>
            <a:ext cx="734524" cy="84334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4595442"/>
            <a:ext cx="734524" cy="8433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4331209"/>
            <a:ext cx="734524" cy="84334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4066976"/>
            <a:ext cx="734524" cy="84334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3802743"/>
            <a:ext cx="734524" cy="84334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3538510"/>
            <a:ext cx="734524" cy="84334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3274277"/>
            <a:ext cx="734524" cy="84334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3010044"/>
            <a:ext cx="734524" cy="84334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2745811"/>
            <a:ext cx="734524" cy="843342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2952111" y="2386471"/>
            <a:ext cx="4130869" cy="1229795"/>
            <a:chOff x="2952111" y="2386471"/>
            <a:chExt cx="4130869" cy="1229795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52111" y="2386471"/>
              <a:ext cx="1159942" cy="1229795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49850" y="2386471"/>
              <a:ext cx="1159942" cy="1229795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7589" y="2386471"/>
              <a:ext cx="1159942" cy="1229795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45328" y="2386471"/>
              <a:ext cx="1159942" cy="1229795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43067" y="2386471"/>
              <a:ext cx="1159942" cy="1229795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23038" y="2386471"/>
              <a:ext cx="1159942" cy="1229795"/>
            </a:xfrm>
            <a:prstGeom prst="rect">
              <a:avLst/>
            </a:prstGeom>
          </p:spPr>
        </p:pic>
      </p:grpSp>
      <p:sp>
        <p:nvSpPr>
          <p:cNvPr id="28" name="TextBox 27"/>
          <p:cNvSpPr txBox="1"/>
          <p:nvPr/>
        </p:nvSpPr>
        <p:spPr>
          <a:xfrm>
            <a:off x="2147067" y="432252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red</a:t>
            </a:r>
            <a:r>
              <a:rPr lang="en-GB" sz="3200" dirty="0">
                <a:latin typeface="Comic Sans MS" panose="030F0702030302020204" pitchFamily="66" charset="0"/>
              </a:rPr>
              <a:t> tower is 9 cm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257350" y="493310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</a:t>
            </a:r>
            <a:r>
              <a:rPr lang="en-GB" sz="3200" dirty="0">
                <a:solidFill>
                  <a:srgbClr val="F907A8"/>
                </a:solidFill>
                <a:latin typeface="Comic Sans MS" panose="030F0702030302020204" pitchFamily="66" charset="0"/>
              </a:rPr>
              <a:t>pink</a:t>
            </a:r>
            <a:r>
              <a:rPr lang="en-GB" sz="3200" dirty="0">
                <a:latin typeface="Comic Sans MS" panose="030F0702030302020204" pitchFamily="66" charset="0"/>
              </a:rPr>
              <a:t> tower is 12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12818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4504" y="530583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87023" y="544852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97680" y="2971992"/>
            <a:ext cx="4874562" cy="10071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272" y="3219708"/>
            <a:ext cx="4874562" cy="100714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26516" y="403301"/>
            <a:ext cx="7800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can you make them the same length?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5123910"/>
            <a:ext cx="734524" cy="8433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4859675"/>
            <a:ext cx="734524" cy="84334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4595442"/>
            <a:ext cx="734524" cy="8433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4331209"/>
            <a:ext cx="734524" cy="84334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4066976"/>
            <a:ext cx="734524" cy="84334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3802743"/>
            <a:ext cx="734524" cy="84334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3538510"/>
            <a:ext cx="734524" cy="84334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3274277"/>
            <a:ext cx="734524" cy="84334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3010044"/>
            <a:ext cx="734524" cy="84334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2745811"/>
            <a:ext cx="734524" cy="84334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111" y="2386471"/>
            <a:ext cx="1159942" cy="122979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850" y="2386471"/>
            <a:ext cx="1159942" cy="122979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589" y="2386471"/>
            <a:ext cx="1159942" cy="122979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5328" y="2386471"/>
            <a:ext cx="1159942" cy="122979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067" y="2386471"/>
            <a:ext cx="1159942" cy="122979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3038" y="2386471"/>
            <a:ext cx="1159942" cy="122979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2021592" y="418668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red</a:t>
            </a:r>
            <a:r>
              <a:rPr lang="en-GB" sz="3200" dirty="0">
                <a:latin typeface="Comic Sans MS" panose="030F0702030302020204" pitchFamily="66" charset="0"/>
              </a:rPr>
              <a:t> tower is 9 cm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184004" y="476535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</a:t>
            </a:r>
            <a:r>
              <a:rPr lang="en-GB" sz="3200" dirty="0">
                <a:solidFill>
                  <a:srgbClr val="F907A8"/>
                </a:solidFill>
                <a:latin typeface="Comic Sans MS" panose="030F0702030302020204" pitchFamily="66" charset="0"/>
              </a:rPr>
              <a:t>pink</a:t>
            </a:r>
            <a:r>
              <a:rPr lang="en-GB" sz="3200" dirty="0">
                <a:latin typeface="Comic Sans MS" panose="030F0702030302020204" pitchFamily="66" charset="0"/>
              </a:rPr>
              <a:t> tower is 12 cm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731" y="1286040"/>
            <a:ext cx="1386858" cy="957740"/>
          </a:xfrm>
          <a:prstGeom prst="rect">
            <a:avLst/>
          </a:prstGeom>
        </p:spPr>
      </p:pic>
      <p:sp>
        <p:nvSpPr>
          <p:cNvPr id="29" name="Rounded Rectangular Callout 28"/>
          <p:cNvSpPr/>
          <p:nvPr/>
        </p:nvSpPr>
        <p:spPr>
          <a:xfrm>
            <a:off x="4226940" y="1447344"/>
            <a:ext cx="2741042" cy="799927"/>
          </a:xfrm>
          <a:prstGeom prst="wedgeRoundRectCallout">
            <a:avLst>
              <a:gd name="adj1" fmla="val -59375"/>
              <a:gd name="adj2" fmla="val 27310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/>
          <p:cNvSpPr txBox="1"/>
          <p:nvPr/>
        </p:nvSpPr>
        <p:spPr>
          <a:xfrm>
            <a:off x="4147589" y="1569987"/>
            <a:ext cx="27371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I can add 3 more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6467160" y="1464046"/>
            <a:ext cx="524085" cy="601727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2474448"/>
            <a:ext cx="734524" cy="84334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2175789"/>
            <a:ext cx="734524" cy="84334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 rot="5400000">
            <a:off x="1158941" y="1904426"/>
            <a:ext cx="734524" cy="843342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2100116" y="420263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red</a:t>
            </a:r>
            <a:r>
              <a:rPr lang="en-GB" sz="3200" dirty="0">
                <a:latin typeface="Comic Sans MS" panose="030F0702030302020204" pitchFamily="66" charset="0"/>
              </a:rPr>
              <a:t> tower is 12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38157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5" grpId="0"/>
      <p:bldP spid="29" grpId="0" animBg="1"/>
      <p:bldP spid="30" grpId="0"/>
      <p:bldP spid="3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|10.2|14.5|8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2|8.3|9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5|6.2|3.1|2|5.7|7.7|1.1|6.5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1|5.2|8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9|4.3|5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5|4.2|7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8|15.7|10.7|1.9|1.5|6|0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terms/"/>
    <ds:schemaRef ds:uri="522d4c35-b548-4432-90ae-af4376e1c4b4"/>
    <ds:schemaRef ds:uri="http://schemas.microsoft.com/office/2006/metadata/properti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5555</TotalTime>
  <Words>256</Words>
  <Application>Microsoft Macintosh PowerPoint</Application>
  <PresentationFormat>On-screen Show (4:3)</PresentationFormat>
  <Paragraphs>59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4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Have a go at question 3 on the worksheet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rachel gregson</cp:lastModifiedBy>
  <cp:revision>230</cp:revision>
  <dcterms:created xsi:type="dcterms:W3CDTF">2019-07-05T11:02:13Z</dcterms:created>
  <dcterms:modified xsi:type="dcterms:W3CDTF">2021-02-27T20:43:01Z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