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79" r:id="rId4"/>
    <p:sldId id="280" r:id="rId5"/>
    <p:sldId id="282" r:id="rId6"/>
    <p:sldId id="283" r:id="rId7"/>
    <p:sldId id="285" r:id="rId8"/>
    <p:sldId id="286" r:id="rId9"/>
    <p:sldId id="284" r:id="rId10"/>
  </p:sldIdLst>
  <p:sldSz cx="9144000" cy="6858000" type="screen4x3"/>
  <p:notesSz cx="6858000" cy="9144000"/>
  <p:embeddedFontLst>
    <p:embeddedFont>
      <p:font typeface="Twinkl" panose="020B0604020202020204" charset="0"/>
      <p:regular r:id="rId13"/>
      <p:bold r:id="rId14"/>
    </p:embeddedFont>
    <p:embeddedFont>
      <p:font typeface="Calibri" panose="020F0502020204030204" pitchFamily="34" charset="0"/>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Kerekes" initials="CK"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AD1BE"/>
    <a:srgbClr val="ACDDFC"/>
    <a:srgbClr val="18A0DB"/>
    <a:srgbClr val="DE1E5A"/>
    <a:srgbClr val="BC0105"/>
    <a:srgbClr val="4DB1E3"/>
    <a:srgbClr val="80C1E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05" autoAdjust="0"/>
    <p:restoredTop sz="94660"/>
  </p:normalViewPr>
  <p:slideViewPr>
    <p:cSldViewPr snapToGrid="0" showGuides="1">
      <p:cViewPr varScale="1">
        <p:scale>
          <a:sx n="83" d="100"/>
          <a:sy n="83" d="100"/>
        </p:scale>
        <p:origin x="1622" y="6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history/world-history-history-subjects-key-stage-2/ks2-history-ancient-mayan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ks2-history/world-history-history-subjects-key-stage-2/ks2-history-ancient-mayan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ks2-history/world-history-history-subjects-key-stage-2/ks2-history-ancient-mayans" TargetMode="External"/><Relationship Id="rId2" Type="http://schemas.openxmlformats.org/officeDocument/2006/relationships/image" Target="../media/image5.tif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twinkl.co.uk/resources/ks2-history/world-history-history-subjects-key-stage-2/ks2-history-ancient-mayans"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history/world-history-history-subjects-key-stage-2/ks2-history-ancient-mayan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ks2-history/world-history-history-subjects-key-stage-2/ks2-history-ancient-mayan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F2JTKYrHbK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9E7A48FE-6ACA-4729-AE28-3D7629FDFB45}"/>
              </a:ext>
            </a:extLst>
          </p:cNvPr>
          <p:cNvSpPr/>
          <p:nvPr/>
        </p:nvSpPr>
        <p:spPr>
          <a:xfrm>
            <a:off x="4084320" y="5498592"/>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478895"/>
            <a:ext cx="9144000" cy="994306"/>
          </a:xfrm>
        </p:spPr>
        <p:txBody>
          <a:bodyPr/>
          <a:lstStyle/>
          <a:p>
            <a:r>
              <a:rPr lang="en-GB" sz="3600" dirty="0">
                <a:latin typeface="+mn-lt"/>
              </a:rPr>
              <a:t>The New Seven Wonders of the World</a:t>
            </a:r>
          </a:p>
        </p:txBody>
      </p:sp>
      <p:sp>
        <p:nvSpPr>
          <p:cNvPr id="7" name="TextBox 6">
            <a:extLst>
              <a:ext uri="{FF2B5EF4-FFF2-40B4-BE49-F238E27FC236}">
                <a16:creationId xmlns:a16="http://schemas.microsoft.com/office/drawing/2014/main" id="{EE733621-A82B-4B1B-954C-9343D87E2297}"/>
              </a:ext>
            </a:extLst>
          </p:cNvPr>
          <p:cNvSpPr txBox="1"/>
          <p:nvPr/>
        </p:nvSpPr>
        <p:spPr>
          <a:xfrm>
            <a:off x="604007" y="1467244"/>
            <a:ext cx="7520338" cy="923330"/>
          </a:xfrm>
          <a:prstGeom prst="rect">
            <a:avLst/>
          </a:prstGeom>
          <a:noFill/>
        </p:spPr>
        <p:txBody>
          <a:bodyPr wrap="square">
            <a:spAutoFit/>
          </a:bodyPr>
          <a:lstStyle/>
          <a:p>
            <a:pPr marL="0" lvl="0" indent="0" algn="just" rtl="0">
              <a:spcBef>
                <a:spcPts val="0"/>
              </a:spcBef>
              <a:spcAft>
                <a:spcPts val="0"/>
              </a:spcAft>
              <a:buClr>
                <a:schemeClr val="dk1"/>
              </a:buClr>
              <a:buFont typeface="Arial"/>
              <a:buNone/>
            </a:pPr>
            <a:r>
              <a:rPr lang="en-GB" dirty="0">
                <a:solidFill>
                  <a:srgbClr val="1C1C1C"/>
                </a:solidFill>
              </a:rPr>
              <a:t>The ancient world had seven significant places, known as ‘The Seven Wonders of the World’. In 2000, a campaign was started to choose seven wonders of the modern world. </a:t>
            </a:r>
          </a:p>
        </p:txBody>
      </p:sp>
      <p:grpSp>
        <p:nvGrpSpPr>
          <p:cNvPr id="5" name="Group 4">
            <a:extLst>
              <a:ext uri="{FF2B5EF4-FFF2-40B4-BE49-F238E27FC236}">
                <a16:creationId xmlns:a16="http://schemas.microsoft.com/office/drawing/2014/main" id="{CA23AC35-A6F9-41C3-AEED-E203F77E01DC}"/>
              </a:ext>
            </a:extLst>
          </p:cNvPr>
          <p:cNvGrpSpPr/>
          <p:nvPr/>
        </p:nvGrpSpPr>
        <p:grpSpPr>
          <a:xfrm>
            <a:off x="681318" y="2486812"/>
            <a:ext cx="7972598" cy="3081525"/>
            <a:chOff x="687897" y="3243506"/>
            <a:chExt cx="7972598" cy="3081525"/>
          </a:xfrm>
        </p:grpSpPr>
        <p:grpSp>
          <p:nvGrpSpPr>
            <p:cNvPr id="8" name="Group 7">
              <a:extLst>
                <a:ext uri="{FF2B5EF4-FFF2-40B4-BE49-F238E27FC236}">
                  <a16:creationId xmlns:a16="http://schemas.microsoft.com/office/drawing/2014/main" id="{915C1959-7F82-4086-B333-ECABCA31F385}"/>
                </a:ext>
              </a:extLst>
            </p:cNvPr>
            <p:cNvGrpSpPr/>
            <p:nvPr/>
          </p:nvGrpSpPr>
          <p:grpSpPr>
            <a:xfrm>
              <a:off x="687897" y="3243506"/>
              <a:ext cx="7972598" cy="3081525"/>
              <a:chOff x="704675" y="2985525"/>
              <a:chExt cx="7972598" cy="3081525"/>
            </a:xfrm>
          </p:grpSpPr>
          <p:sp>
            <p:nvSpPr>
              <p:cNvPr id="9" name="Rectangle 8">
                <a:extLst>
                  <a:ext uri="{FF2B5EF4-FFF2-40B4-BE49-F238E27FC236}">
                    <a16:creationId xmlns:a16="http://schemas.microsoft.com/office/drawing/2014/main" id="{5D88DA47-4A17-431C-9EC9-0BEFFA08F007}"/>
                  </a:ext>
                </a:extLst>
              </p:cNvPr>
              <p:cNvSpPr/>
              <p:nvPr/>
            </p:nvSpPr>
            <p:spPr>
              <a:xfrm>
                <a:off x="704675" y="2985525"/>
                <a:ext cx="7751428" cy="308152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A3554653-8C88-4852-90BB-019F609A5BEF}"/>
                  </a:ext>
                </a:extLst>
              </p:cNvPr>
              <p:cNvSpPr txBox="1"/>
              <p:nvPr/>
            </p:nvSpPr>
            <p:spPr>
              <a:xfrm>
                <a:off x="741287" y="3026512"/>
                <a:ext cx="7935986" cy="2462213"/>
              </a:xfrm>
              <a:prstGeom prst="rect">
                <a:avLst/>
              </a:prstGeom>
              <a:noFill/>
            </p:spPr>
            <p:txBody>
              <a:bodyPr wrap="square">
                <a:spAutoFit/>
              </a:bodyPr>
              <a:lstStyle/>
              <a:p>
                <a:pPr marL="0" lvl="0" indent="0" algn="l" rtl="0">
                  <a:spcBef>
                    <a:spcPts val="0"/>
                  </a:spcBef>
                  <a:spcAft>
                    <a:spcPts val="0"/>
                  </a:spcAft>
                  <a:buNone/>
                </a:pPr>
                <a:r>
                  <a:rPr lang="en-GB" sz="1800" dirty="0">
                    <a:solidFill>
                      <a:srgbClr val="1C1C1C"/>
                    </a:solidFill>
                  </a:rPr>
                  <a:t>Over 100 million votes were cast. The final seven places chosen were: </a:t>
                </a:r>
              </a:p>
              <a:p>
                <a:pPr marL="565150" lvl="0" indent="-285750" algn="l" rtl="0">
                  <a:spcBef>
                    <a:spcPts val="1200"/>
                  </a:spcBef>
                  <a:spcAft>
                    <a:spcPts val="0"/>
                  </a:spcAft>
                  <a:buClr>
                    <a:srgbClr val="1C1C1C"/>
                  </a:buClr>
                  <a:buSzPts val="1800"/>
                  <a:buChar char="•"/>
                </a:pPr>
                <a:r>
                  <a:rPr lang="en-GB" sz="1800" dirty="0" err="1">
                    <a:solidFill>
                      <a:srgbClr val="1C1C1C"/>
                    </a:solidFill>
                  </a:rPr>
                  <a:t>Chichén</a:t>
                </a:r>
                <a:r>
                  <a:rPr lang="en-GB" sz="1800" dirty="0">
                    <a:solidFill>
                      <a:srgbClr val="1C1C1C"/>
                    </a:solidFill>
                  </a:rPr>
                  <a:t> </a:t>
                </a:r>
                <a:r>
                  <a:rPr lang="en-GB" sz="1800" dirty="0" err="1">
                    <a:solidFill>
                      <a:srgbClr val="1C1C1C"/>
                    </a:solidFill>
                  </a:rPr>
                  <a:t>Itzá</a:t>
                </a:r>
                <a:r>
                  <a:rPr lang="en-GB" sz="1800" dirty="0">
                    <a:solidFill>
                      <a:srgbClr val="1C1C1C"/>
                    </a:solidFill>
                  </a:rPr>
                  <a:t>, Mexico;</a:t>
                </a:r>
              </a:p>
              <a:p>
                <a:pPr marL="565150" lvl="0" indent="-285750" algn="l" rtl="0">
                  <a:spcBef>
                    <a:spcPts val="0"/>
                  </a:spcBef>
                  <a:spcAft>
                    <a:spcPts val="0"/>
                  </a:spcAft>
                  <a:buClr>
                    <a:srgbClr val="1C1C1C"/>
                  </a:buClr>
                  <a:buSzPts val="1800"/>
                  <a:buChar char="•"/>
                </a:pPr>
                <a:r>
                  <a:rPr lang="en-GB" sz="1800" dirty="0">
                    <a:solidFill>
                      <a:srgbClr val="1C1C1C"/>
                    </a:solidFill>
                  </a:rPr>
                  <a:t>Machu Picchu, Peru;</a:t>
                </a:r>
              </a:p>
              <a:p>
                <a:pPr marL="565150" lvl="0" indent="-285750" algn="l" rtl="0">
                  <a:spcBef>
                    <a:spcPts val="0"/>
                  </a:spcBef>
                  <a:spcAft>
                    <a:spcPts val="0"/>
                  </a:spcAft>
                  <a:buClr>
                    <a:srgbClr val="1C1C1C"/>
                  </a:buClr>
                  <a:buSzPts val="1800"/>
                  <a:buChar char="•"/>
                </a:pPr>
                <a:r>
                  <a:rPr lang="en-GB" sz="1800" dirty="0">
                    <a:solidFill>
                      <a:srgbClr val="1C1C1C"/>
                    </a:solidFill>
                  </a:rPr>
                  <a:t>Christ the Redeemer, Brazil;</a:t>
                </a:r>
              </a:p>
              <a:p>
                <a:pPr marL="565150" lvl="0" indent="-285750" algn="l" rtl="0">
                  <a:spcBef>
                    <a:spcPts val="0"/>
                  </a:spcBef>
                  <a:spcAft>
                    <a:spcPts val="0"/>
                  </a:spcAft>
                  <a:buClr>
                    <a:srgbClr val="1C1C1C"/>
                  </a:buClr>
                  <a:buSzPts val="1800"/>
                  <a:buChar char="•"/>
                </a:pPr>
                <a:r>
                  <a:rPr lang="en-GB" sz="1800" dirty="0">
                    <a:solidFill>
                      <a:srgbClr val="1C1C1C"/>
                    </a:solidFill>
                  </a:rPr>
                  <a:t>The Colosseum, Italy;</a:t>
                </a:r>
              </a:p>
              <a:p>
                <a:pPr marL="565150" lvl="0" indent="-285750" algn="l" rtl="0">
                  <a:spcBef>
                    <a:spcPts val="0"/>
                  </a:spcBef>
                  <a:spcAft>
                    <a:spcPts val="0"/>
                  </a:spcAft>
                  <a:buClr>
                    <a:srgbClr val="1C1C1C"/>
                  </a:buClr>
                  <a:buSzPts val="1800"/>
                  <a:buChar char="•"/>
                </a:pPr>
                <a:r>
                  <a:rPr lang="en-GB" sz="1800" dirty="0">
                    <a:solidFill>
                      <a:srgbClr val="1C1C1C"/>
                    </a:solidFill>
                  </a:rPr>
                  <a:t>Petra, Jordan;</a:t>
                </a:r>
              </a:p>
              <a:p>
                <a:pPr marL="565150" lvl="0" indent="-285750" algn="l" rtl="0">
                  <a:spcBef>
                    <a:spcPts val="0"/>
                  </a:spcBef>
                  <a:spcAft>
                    <a:spcPts val="0"/>
                  </a:spcAft>
                  <a:buClr>
                    <a:srgbClr val="1C1C1C"/>
                  </a:buClr>
                  <a:buSzPts val="1800"/>
                  <a:buChar char="•"/>
                </a:pPr>
                <a:r>
                  <a:rPr lang="en-GB" sz="1800" dirty="0">
                    <a:solidFill>
                      <a:srgbClr val="1C1C1C"/>
                    </a:solidFill>
                  </a:rPr>
                  <a:t>Taj Mahal, India;</a:t>
                </a:r>
              </a:p>
              <a:p>
                <a:pPr marL="565150" lvl="0" indent="-285750" algn="l" rtl="0">
                  <a:spcBef>
                    <a:spcPts val="0"/>
                  </a:spcBef>
                  <a:spcAft>
                    <a:spcPts val="0"/>
                  </a:spcAft>
                  <a:buClr>
                    <a:srgbClr val="1C1C1C"/>
                  </a:buClr>
                  <a:buSzPts val="1800"/>
                  <a:buChar char="•"/>
                </a:pPr>
                <a:r>
                  <a:rPr lang="en-GB" sz="1800" dirty="0">
                    <a:solidFill>
                      <a:srgbClr val="1C1C1C"/>
                    </a:solidFill>
                  </a:rPr>
                  <a:t>The Great Wall, China.</a:t>
                </a:r>
                <a:endParaRPr lang="en-GB" dirty="0"/>
              </a:p>
            </p:txBody>
          </p:sp>
        </p:grpSp>
        <p:sp>
          <p:nvSpPr>
            <p:cNvPr id="12" name="TextBox 11">
              <a:extLst>
                <a:ext uri="{FF2B5EF4-FFF2-40B4-BE49-F238E27FC236}">
                  <a16:creationId xmlns:a16="http://schemas.microsoft.com/office/drawing/2014/main" id="{CED32CE5-38B0-4200-96C3-5B939ECA01F7}"/>
                </a:ext>
              </a:extLst>
            </p:cNvPr>
            <p:cNvSpPr txBox="1"/>
            <p:nvPr/>
          </p:nvSpPr>
          <p:spPr>
            <a:xfrm>
              <a:off x="731087" y="5817790"/>
              <a:ext cx="7714816" cy="369332"/>
            </a:xfrm>
            <a:prstGeom prst="rect">
              <a:avLst/>
            </a:prstGeom>
            <a:noFill/>
          </p:spPr>
          <p:txBody>
            <a:bodyPr wrap="square">
              <a:spAutoFit/>
            </a:bodyPr>
            <a:lstStyle/>
            <a:p>
              <a:pPr marL="0" lvl="0" indent="0" algn="l" rtl="0">
                <a:spcBef>
                  <a:spcPts val="0"/>
                </a:spcBef>
                <a:spcAft>
                  <a:spcPts val="0"/>
                </a:spcAft>
                <a:buNone/>
              </a:pPr>
              <a:r>
                <a:rPr lang="en-GB" sz="1800" dirty="0">
                  <a:solidFill>
                    <a:srgbClr val="1C1C1C"/>
                  </a:solidFill>
                </a:rPr>
                <a:t>Today, we are going to find out about </a:t>
              </a:r>
              <a:r>
                <a:rPr lang="en-GB" sz="1800" dirty="0" err="1">
                  <a:solidFill>
                    <a:srgbClr val="1C1C1C"/>
                  </a:solidFill>
                </a:rPr>
                <a:t>Chichén</a:t>
              </a:r>
              <a:r>
                <a:rPr lang="en-GB" sz="1800" dirty="0">
                  <a:solidFill>
                    <a:srgbClr val="1C1C1C"/>
                  </a:solidFill>
                </a:rPr>
                <a:t> </a:t>
              </a:r>
              <a:r>
                <a:rPr lang="en-GB" sz="1800" dirty="0" err="1">
                  <a:solidFill>
                    <a:srgbClr val="1C1C1C"/>
                  </a:solidFill>
                </a:rPr>
                <a:t>Itzá</a:t>
              </a:r>
              <a:r>
                <a:rPr lang="en-GB" sz="1800" dirty="0">
                  <a:solidFill>
                    <a:srgbClr val="1C1C1C"/>
                  </a:solidFill>
                </a:rPr>
                <a:t> in Mexico. </a:t>
              </a:r>
              <a:endParaRPr lang="en-GB" dirty="0"/>
            </a:p>
          </p:txBody>
        </p:sp>
      </p:grpSp>
      <p:sp>
        <p:nvSpPr>
          <p:cNvPr id="6" name="Rectangle 5">
            <a:hlinkClick r:id="rId2"/>
            <a:extLst>
              <a:ext uri="{FF2B5EF4-FFF2-40B4-BE49-F238E27FC236}">
                <a16:creationId xmlns:a16="http://schemas.microsoft.com/office/drawing/2014/main" id="{316B57B6-BFFA-4D59-BA27-62EFB1D3A2E7}"/>
              </a:ext>
            </a:extLst>
          </p:cNvPr>
          <p:cNvSpPr/>
          <p:nvPr/>
        </p:nvSpPr>
        <p:spPr>
          <a:xfrm>
            <a:off x="8166236" y="6175248"/>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62A79-7AB9-4DB1-BFFC-8FB04BE4DE1B}"/>
              </a:ext>
            </a:extLst>
          </p:cNvPr>
          <p:cNvSpPr>
            <a:spLocks noGrp="1"/>
          </p:cNvSpPr>
          <p:nvPr>
            <p:ph type="title"/>
          </p:nvPr>
        </p:nvSpPr>
        <p:spPr>
          <a:xfrm>
            <a:off x="461962" y="421735"/>
            <a:ext cx="8220075" cy="994306"/>
          </a:xfrm>
        </p:spPr>
        <p:txBody>
          <a:bodyPr/>
          <a:lstStyle/>
          <a:p>
            <a:r>
              <a:rPr lang="en-GB" b="1" i="0" u="none" strike="noStrike" dirty="0">
                <a:solidFill>
                  <a:srgbClr val="000000"/>
                </a:solidFill>
                <a:effectLst/>
                <a:latin typeface="+mn-lt"/>
              </a:rPr>
              <a:t>Where Is Mexico?</a:t>
            </a:r>
            <a:endParaRPr lang="en-GB" dirty="0">
              <a:latin typeface="+mn-lt"/>
            </a:endParaRPr>
          </a:p>
        </p:txBody>
      </p:sp>
      <p:sp>
        <p:nvSpPr>
          <p:cNvPr id="5" name="TextBox 4">
            <a:extLst>
              <a:ext uri="{FF2B5EF4-FFF2-40B4-BE49-F238E27FC236}">
                <a16:creationId xmlns:a16="http://schemas.microsoft.com/office/drawing/2014/main" id="{93EEF14B-0FEF-40D7-8DF5-883DFBA24A6C}"/>
              </a:ext>
            </a:extLst>
          </p:cNvPr>
          <p:cNvSpPr txBox="1"/>
          <p:nvPr/>
        </p:nvSpPr>
        <p:spPr>
          <a:xfrm>
            <a:off x="1104405" y="1246956"/>
            <a:ext cx="4051883" cy="369332"/>
          </a:xfrm>
          <a:prstGeom prst="rect">
            <a:avLst/>
          </a:prstGeom>
          <a:noFill/>
        </p:spPr>
        <p:txBody>
          <a:bodyPr wrap="square">
            <a:spAutoFit/>
          </a:bodyPr>
          <a:lstStyle/>
          <a:p>
            <a:pPr marL="0" lvl="0" indent="0" algn="l" rtl="0">
              <a:spcBef>
                <a:spcPts val="0"/>
              </a:spcBef>
              <a:spcAft>
                <a:spcPts val="0"/>
              </a:spcAft>
              <a:buNone/>
            </a:pPr>
            <a:r>
              <a:rPr lang="en-GB" sz="1800" dirty="0"/>
              <a:t>Mexico is in North America.  </a:t>
            </a:r>
          </a:p>
        </p:txBody>
      </p:sp>
      <p:pic>
        <p:nvPicPr>
          <p:cNvPr id="9" name="Picture 8">
            <a:extLst>
              <a:ext uri="{FF2B5EF4-FFF2-40B4-BE49-F238E27FC236}">
                <a16:creationId xmlns:a16="http://schemas.microsoft.com/office/drawing/2014/main" id="{2E47F235-83AE-4B41-BE7C-69AFEDD5288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04405" y="1751293"/>
            <a:ext cx="6842721" cy="4536611"/>
          </a:xfrm>
          <a:prstGeom prst="rect">
            <a:avLst/>
          </a:prstGeom>
          <a:ln w="19050">
            <a:solidFill>
              <a:schemeClr val="accent6">
                <a:lumMod val="20000"/>
                <a:lumOff val="80000"/>
              </a:schemeClr>
            </a:solidFill>
          </a:ln>
        </p:spPr>
      </p:pic>
      <p:cxnSp>
        <p:nvCxnSpPr>
          <p:cNvPr id="6" name="Straight Arrow Connector 5">
            <a:extLst>
              <a:ext uri="{FF2B5EF4-FFF2-40B4-BE49-F238E27FC236}">
                <a16:creationId xmlns:a16="http://schemas.microsoft.com/office/drawing/2014/main" id="{442072DE-EB94-45BC-B686-29CCCE843599}"/>
              </a:ext>
            </a:extLst>
          </p:cNvPr>
          <p:cNvCxnSpPr>
            <a:cxnSpLocks/>
            <a:stCxn id="5" idx="2"/>
          </p:cNvCxnSpPr>
          <p:nvPr/>
        </p:nvCxnSpPr>
        <p:spPr>
          <a:xfrm flipH="1">
            <a:off x="2401123" y="1616288"/>
            <a:ext cx="729224" cy="2232086"/>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hlinkClick r:id="rId3"/>
            <a:extLst>
              <a:ext uri="{FF2B5EF4-FFF2-40B4-BE49-F238E27FC236}">
                <a16:creationId xmlns:a16="http://schemas.microsoft.com/office/drawing/2014/main" id="{B598616F-D1F9-4164-BB36-38122F943071}"/>
              </a:ext>
            </a:extLst>
          </p:cNvPr>
          <p:cNvSpPr/>
          <p:nvPr/>
        </p:nvSpPr>
        <p:spPr>
          <a:xfrm>
            <a:off x="8166236" y="6175248"/>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41508867"/>
      </p:ext>
    </p:extLst>
  </p:cSld>
  <p:clrMapOvr>
    <a:masterClrMapping/>
  </p:clrMapOvr>
  <mc:AlternateContent xmlns:mc="http://schemas.openxmlformats.org/markup-compatibility/2006" xmlns:p14="http://schemas.microsoft.com/office/powerpoint/2010/main">
    <mc:Choice Requires="p14">
      <p:transition p14:dur="4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5297-61A8-4667-AFE4-A67791187429}"/>
              </a:ext>
            </a:extLst>
          </p:cNvPr>
          <p:cNvSpPr>
            <a:spLocks noGrp="1"/>
          </p:cNvSpPr>
          <p:nvPr>
            <p:ph type="title"/>
          </p:nvPr>
        </p:nvSpPr>
        <p:spPr/>
        <p:txBody>
          <a:bodyPr/>
          <a:lstStyle/>
          <a:p>
            <a:r>
              <a:rPr lang="en-GB" dirty="0"/>
              <a:t>What Is </a:t>
            </a:r>
            <a:r>
              <a:rPr lang="en-GB" dirty="0" err="1"/>
              <a:t>Chichén</a:t>
            </a:r>
            <a:r>
              <a:rPr lang="en-GB" dirty="0"/>
              <a:t> </a:t>
            </a:r>
            <a:r>
              <a:rPr lang="en-GB" dirty="0" err="1"/>
              <a:t>Itzá</a:t>
            </a:r>
            <a:r>
              <a:rPr lang="en-GB" dirty="0"/>
              <a:t>?</a:t>
            </a:r>
          </a:p>
        </p:txBody>
      </p:sp>
      <p:grpSp>
        <p:nvGrpSpPr>
          <p:cNvPr id="9" name="Group 8">
            <a:extLst>
              <a:ext uri="{FF2B5EF4-FFF2-40B4-BE49-F238E27FC236}">
                <a16:creationId xmlns:a16="http://schemas.microsoft.com/office/drawing/2014/main" id="{725CA6B1-155C-4876-98CE-C6DA35F58615}"/>
              </a:ext>
            </a:extLst>
          </p:cNvPr>
          <p:cNvGrpSpPr/>
          <p:nvPr/>
        </p:nvGrpSpPr>
        <p:grpSpPr>
          <a:xfrm>
            <a:off x="664879" y="2147678"/>
            <a:ext cx="6900301" cy="4022876"/>
            <a:chOff x="737241" y="2279247"/>
            <a:chExt cx="6900301" cy="4022876"/>
          </a:xfrm>
        </p:grpSpPr>
        <p:sp>
          <p:nvSpPr>
            <p:cNvPr id="6" name="Rectangle 5">
              <a:extLst>
                <a:ext uri="{FF2B5EF4-FFF2-40B4-BE49-F238E27FC236}">
                  <a16:creationId xmlns:a16="http://schemas.microsoft.com/office/drawing/2014/main" id="{2619820E-5959-444A-9490-CB8B143A8AD6}"/>
                </a:ext>
              </a:extLst>
            </p:cNvPr>
            <p:cNvSpPr/>
            <p:nvPr/>
          </p:nvSpPr>
          <p:spPr>
            <a:xfrm>
              <a:off x="737241" y="2496078"/>
              <a:ext cx="6900301" cy="380604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Google Shape;47;p9">
              <a:extLst>
                <a:ext uri="{FF2B5EF4-FFF2-40B4-BE49-F238E27FC236}">
                  <a16:creationId xmlns:a16="http://schemas.microsoft.com/office/drawing/2014/main" id="{221C1627-E0E6-437B-B721-E1552FB44C2D}"/>
                </a:ext>
              </a:extLst>
            </p:cNvPr>
            <p:cNvSpPr txBox="1">
              <a:spLocks/>
            </p:cNvSpPr>
            <p:nvPr/>
          </p:nvSpPr>
          <p:spPr>
            <a:xfrm>
              <a:off x="850150" y="2279247"/>
              <a:ext cx="3998143" cy="151410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spcBef>
                  <a:spcPts val="0"/>
                </a:spcBef>
                <a:buFont typeface="Arial" panose="020B0604020202020204" pitchFamily="34" charset="0"/>
                <a:buNone/>
              </a:pPr>
              <a:endParaRPr lang="en-GB" dirty="0"/>
            </a:p>
            <a:p>
              <a:pPr marL="0" indent="0">
                <a:lnSpc>
                  <a:spcPct val="115000"/>
                </a:lnSpc>
                <a:spcBef>
                  <a:spcPts val="0"/>
                </a:spcBef>
                <a:buFont typeface="Arial" panose="020B0604020202020204" pitchFamily="34" charset="0"/>
                <a:buNone/>
              </a:pPr>
              <a:r>
                <a:rPr lang="en-GB" dirty="0"/>
                <a:t>It was built on the Yucatán Peninsula of Mexico. It was once a busy city  for the Maya people as it was vital for trade. </a:t>
              </a:r>
            </a:p>
            <a:p>
              <a:pPr marL="0" indent="0">
                <a:lnSpc>
                  <a:spcPct val="115000"/>
                </a:lnSpc>
                <a:spcBef>
                  <a:spcPts val="0"/>
                </a:spcBef>
                <a:buFont typeface="Arial" panose="020B0604020202020204" pitchFamily="34" charset="0"/>
                <a:buNone/>
              </a:pPr>
              <a:endParaRPr lang="en-GB" dirty="0"/>
            </a:p>
            <a:p>
              <a:pPr marL="0" indent="0">
                <a:lnSpc>
                  <a:spcPct val="115000"/>
                </a:lnSpc>
                <a:spcBef>
                  <a:spcPts val="0"/>
                </a:spcBef>
                <a:buFont typeface="Arial" panose="020B0604020202020204" pitchFamily="34" charset="0"/>
                <a:buNone/>
              </a:pPr>
              <a:r>
                <a:rPr lang="en-GB" dirty="0"/>
                <a:t>‘</a:t>
              </a:r>
              <a:r>
                <a:rPr lang="en-GB" dirty="0" err="1"/>
                <a:t>Chichén</a:t>
              </a:r>
              <a:r>
                <a:rPr lang="en-GB" dirty="0"/>
                <a:t> </a:t>
              </a:r>
              <a:r>
                <a:rPr lang="en-GB" dirty="0" err="1"/>
                <a:t>Itzá</a:t>
              </a:r>
              <a:r>
                <a:rPr lang="en-GB" dirty="0"/>
                <a:t>’ means at the mouth of the well of </a:t>
              </a:r>
              <a:r>
                <a:rPr lang="en-GB" dirty="0" err="1"/>
                <a:t>Itzá</a:t>
              </a:r>
              <a:r>
                <a:rPr lang="en-GB" dirty="0"/>
                <a:t>. Two large sinkholes nearby would have provided much needed water, which is why it is believed to have been built where                it was.</a:t>
              </a:r>
            </a:p>
            <a:p>
              <a:pPr marL="0" indent="0">
                <a:spcBef>
                  <a:spcPts val="0"/>
                </a:spcBef>
                <a:buFont typeface="Arial" panose="020B0604020202020204" pitchFamily="34" charset="0"/>
                <a:buNone/>
              </a:pPr>
              <a:endParaRPr lang="en-GB" dirty="0"/>
            </a:p>
          </p:txBody>
        </p:sp>
      </p:grpSp>
      <p:pic>
        <p:nvPicPr>
          <p:cNvPr id="7" name="Google Shape;58;p10">
            <a:extLst>
              <a:ext uri="{FF2B5EF4-FFF2-40B4-BE49-F238E27FC236}">
                <a16:creationId xmlns:a16="http://schemas.microsoft.com/office/drawing/2014/main" id="{3A6C56E7-7B61-4C66-A1FE-C48338664409}"/>
              </a:ext>
            </a:extLst>
          </p:cNvPr>
          <p:cNvPicPr preferRelativeResize="0"/>
          <p:nvPr/>
        </p:nvPicPr>
        <p:blipFill>
          <a:blip r:embed="rId2">
            <a:alphaModFix/>
          </a:blip>
          <a:stretch>
            <a:fillRect/>
          </a:stretch>
        </p:blipFill>
        <p:spPr>
          <a:xfrm>
            <a:off x="4837338" y="3080937"/>
            <a:ext cx="3708026" cy="2710031"/>
          </a:xfrm>
          <a:prstGeom prst="rect">
            <a:avLst/>
          </a:prstGeom>
          <a:noFill/>
          <a:ln w="19050">
            <a:solidFill>
              <a:schemeClr val="accent6">
                <a:lumMod val="20000"/>
                <a:lumOff val="80000"/>
              </a:schemeClr>
            </a:solidFill>
          </a:ln>
        </p:spPr>
      </p:pic>
      <p:sp>
        <p:nvSpPr>
          <p:cNvPr id="13" name="TextBox 12">
            <a:extLst>
              <a:ext uri="{FF2B5EF4-FFF2-40B4-BE49-F238E27FC236}">
                <a16:creationId xmlns:a16="http://schemas.microsoft.com/office/drawing/2014/main" id="{21710DF1-0E57-492C-8C93-FC650E867FF9}"/>
              </a:ext>
            </a:extLst>
          </p:cNvPr>
          <p:cNvSpPr txBox="1"/>
          <p:nvPr/>
        </p:nvSpPr>
        <p:spPr>
          <a:xfrm>
            <a:off x="777788" y="1510700"/>
            <a:ext cx="6622931" cy="707501"/>
          </a:xfrm>
          <a:prstGeom prst="rect">
            <a:avLst/>
          </a:prstGeom>
          <a:noFill/>
        </p:spPr>
        <p:txBody>
          <a:bodyPr wrap="square">
            <a:spAutoFit/>
          </a:bodyPr>
          <a:lstStyle/>
          <a:p>
            <a:pPr marL="0" indent="0">
              <a:lnSpc>
                <a:spcPct val="115000"/>
              </a:lnSpc>
              <a:spcBef>
                <a:spcPts val="0"/>
              </a:spcBef>
              <a:buFont typeface="Arial" panose="020B0604020202020204" pitchFamily="34" charset="0"/>
              <a:buNone/>
            </a:pPr>
            <a:r>
              <a:rPr lang="en-GB" dirty="0" err="1"/>
              <a:t>Chichén</a:t>
            </a:r>
            <a:r>
              <a:rPr lang="en-GB" dirty="0"/>
              <a:t> </a:t>
            </a:r>
            <a:r>
              <a:rPr lang="en-GB" dirty="0" err="1"/>
              <a:t>Itzá</a:t>
            </a:r>
            <a:r>
              <a:rPr lang="en-GB" dirty="0"/>
              <a:t> is an ancient city built by the Maya people over 1500 years ago. Around AD 600, it became an important area. </a:t>
            </a:r>
          </a:p>
        </p:txBody>
      </p:sp>
      <p:sp>
        <p:nvSpPr>
          <p:cNvPr id="15" name="Rectangle 14">
            <a:hlinkClick r:id="rId3"/>
            <a:extLst>
              <a:ext uri="{FF2B5EF4-FFF2-40B4-BE49-F238E27FC236}">
                <a16:creationId xmlns:a16="http://schemas.microsoft.com/office/drawing/2014/main" id="{2375EBFD-D35D-4FEA-AB01-25BB228AE9A3}"/>
              </a:ext>
            </a:extLst>
          </p:cNvPr>
          <p:cNvSpPr/>
          <p:nvPr/>
        </p:nvSpPr>
        <p:spPr>
          <a:xfrm>
            <a:off x="8166236" y="6175248"/>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899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5297-61A8-4667-AFE4-A67791187429}"/>
              </a:ext>
            </a:extLst>
          </p:cNvPr>
          <p:cNvSpPr>
            <a:spLocks noGrp="1"/>
          </p:cNvSpPr>
          <p:nvPr>
            <p:ph type="title"/>
          </p:nvPr>
        </p:nvSpPr>
        <p:spPr/>
        <p:txBody>
          <a:bodyPr/>
          <a:lstStyle/>
          <a:p>
            <a:r>
              <a:rPr lang="en-GB" dirty="0"/>
              <a:t>The Kukulkan Pyramid</a:t>
            </a:r>
          </a:p>
        </p:txBody>
      </p:sp>
      <p:grpSp>
        <p:nvGrpSpPr>
          <p:cNvPr id="9" name="Group 8">
            <a:extLst>
              <a:ext uri="{FF2B5EF4-FFF2-40B4-BE49-F238E27FC236}">
                <a16:creationId xmlns:a16="http://schemas.microsoft.com/office/drawing/2014/main" id="{725CA6B1-155C-4876-98CE-C6DA35F58615}"/>
              </a:ext>
            </a:extLst>
          </p:cNvPr>
          <p:cNvGrpSpPr/>
          <p:nvPr/>
        </p:nvGrpSpPr>
        <p:grpSpPr>
          <a:xfrm>
            <a:off x="638565" y="1934055"/>
            <a:ext cx="6900301" cy="3999676"/>
            <a:chOff x="737241" y="2302447"/>
            <a:chExt cx="6900301" cy="3999676"/>
          </a:xfrm>
        </p:grpSpPr>
        <p:sp>
          <p:nvSpPr>
            <p:cNvPr id="6" name="Rectangle 5">
              <a:extLst>
                <a:ext uri="{FF2B5EF4-FFF2-40B4-BE49-F238E27FC236}">
                  <a16:creationId xmlns:a16="http://schemas.microsoft.com/office/drawing/2014/main" id="{2619820E-5959-444A-9490-CB8B143A8AD6}"/>
                </a:ext>
              </a:extLst>
            </p:cNvPr>
            <p:cNvSpPr/>
            <p:nvPr/>
          </p:nvSpPr>
          <p:spPr>
            <a:xfrm>
              <a:off x="737241" y="2302447"/>
              <a:ext cx="6900301" cy="399967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Google Shape;47;p9">
              <a:extLst>
                <a:ext uri="{FF2B5EF4-FFF2-40B4-BE49-F238E27FC236}">
                  <a16:creationId xmlns:a16="http://schemas.microsoft.com/office/drawing/2014/main" id="{221C1627-E0E6-437B-B721-E1552FB44C2D}"/>
                </a:ext>
              </a:extLst>
            </p:cNvPr>
            <p:cNvSpPr txBox="1">
              <a:spLocks/>
            </p:cNvSpPr>
            <p:nvPr/>
          </p:nvSpPr>
          <p:spPr>
            <a:xfrm>
              <a:off x="829344" y="2385995"/>
              <a:ext cx="3998143" cy="151410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spcBef>
                  <a:spcPts val="0"/>
                </a:spcBef>
                <a:buFont typeface="Arial" panose="020B0604020202020204" pitchFamily="34" charset="0"/>
                <a:buNone/>
              </a:pPr>
              <a:r>
                <a:rPr lang="en-GB" dirty="0"/>
                <a:t>The Maya people were great architects. </a:t>
              </a:r>
              <a:r>
                <a:rPr lang="en-GB" dirty="0" err="1"/>
                <a:t>Chichén</a:t>
              </a:r>
              <a:r>
                <a:rPr lang="en-GB" dirty="0"/>
                <a:t> </a:t>
              </a:r>
              <a:r>
                <a:rPr lang="en-GB" dirty="0" err="1"/>
                <a:t>Itzá</a:t>
              </a:r>
              <a:r>
                <a:rPr lang="en-GB" dirty="0"/>
                <a:t> demonstrates the vision of the world that the Maya people had, shown in the artwork and stone monuments that are still there today. </a:t>
              </a:r>
            </a:p>
          </p:txBody>
        </p:sp>
      </p:grpSp>
      <p:sp>
        <p:nvSpPr>
          <p:cNvPr id="15" name="Rectangle 14">
            <a:hlinkClick r:id="rId2"/>
            <a:extLst>
              <a:ext uri="{FF2B5EF4-FFF2-40B4-BE49-F238E27FC236}">
                <a16:creationId xmlns:a16="http://schemas.microsoft.com/office/drawing/2014/main" id="{2375EBFD-D35D-4FEA-AB01-25BB228AE9A3}"/>
              </a:ext>
            </a:extLst>
          </p:cNvPr>
          <p:cNvSpPr/>
          <p:nvPr/>
        </p:nvSpPr>
        <p:spPr>
          <a:xfrm>
            <a:off x="8166236" y="6175248"/>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Google Shape;65;p11">
            <a:extLst>
              <a:ext uri="{FF2B5EF4-FFF2-40B4-BE49-F238E27FC236}">
                <a16:creationId xmlns:a16="http://schemas.microsoft.com/office/drawing/2014/main" id="{3B52BC51-279D-40E3-A7E9-35C0AF6DBC49}"/>
              </a:ext>
            </a:extLst>
          </p:cNvPr>
          <p:cNvPicPr preferRelativeResize="0"/>
          <p:nvPr/>
        </p:nvPicPr>
        <p:blipFill>
          <a:blip r:embed="rId3">
            <a:alphaModFix/>
          </a:blip>
          <a:stretch>
            <a:fillRect/>
          </a:stretch>
        </p:blipFill>
        <p:spPr>
          <a:xfrm>
            <a:off x="4847223" y="1620256"/>
            <a:ext cx="3599001" cy="2699256"/>
          </a:xfrm>
          <a:prstGeom prst="rect">
            <a:avLst/>
          </a:prstGeom>
          <a:noFill/>
          <a:ln w="19050">
            <a:solidFill>
              <a:schemeClr val="accent6">
                <a:lumMod val="20000"/>
                <a:lumOff val="80000"/>
              </a:schemeClr>
            </a:solidFill>
          </a:ln>
        </p:spPr>
      </p:pic>
      <p:sp>
        <p:nvSpPr>
          <p:cNvPr id="12" name="TextBox 11">
            <a:extLst>
              <a:ext uri="{FF2B5EF4-FFF2-40B4-BE49-F238E27FC236}">
                <a16:creationId xmlns:a16="http://schemas.microsoft.com/office/drawing/2014/main" id="{21092918-AB01-4F67-9DBD-0F27EABFF60B}"/>
              </a:ext>
            </a:extLst>
          </p:cNvPr>
          <p:cNvSpPr txBox="1"/>
          <p:nvPr/>
        </p:nvSpPr>
        <p:spPr>
          <a:xfrm>
            <a:off x="730668" y="4454322"/>
            <a:ext cx="6522501" cy="1344599"/>
          </a:xfrm>
          <a:prstGeom prst="rect">
            <a:avLst/>
          </a:prstGeom>
          <a:noFill/>
        </p:spPr>
        <p:txBody>
          <a:bodyPr wrap="square">
            <a:spAutoFit/>
          </a:bodyPr>
          <a:lstStyle/>
          <a:p>
            <a:pPr marL="0" indent="0">
              <a:lnSpc>
                <a:spcPct val="115000"/>
              </a:lnSpc>
              <a:spcBef>
                <a:spcPts val="0"/>
              </a:spcBef>
              <a:buFont typeface="Arial" panose="020B0604020202020204" pitchFamily="34" charset="0"/>
              <a:buNone/>
            </a:pPr>
            <a:r>
              <a:rPr lang="en-GB" dirty="0"/>
              <a:t>Within the Great North Platform area of the city, is the most recognised temple in </a:t>
            </a:r>
            <a:r>
              <a:rPr lang="en-GB" dirty="0" err="1"/>
              <a:t>Chichén</a:t>
            </a:r>
            <a:r>
              <a:rPr lang="en-GB" dirty="0"/>
              <a:t> </a:t>
            </a:r>
            <a:r>
              <a:rPr lang="en-GB" dirty="0" err="1"/>
              <a:t>Itzá</a:t>
            </a:r>
            <a:r>
              <a:rPr lang="en-GB" dirty="0"/>
              <a:t> - El Castillo (The Castle), also known as the Temple of Kukulkan or the Kukulkan Pyramid. This stands at 24 metres high.</a:t>
            </a:r>
          </a:p>
        </p:txBody>
      </p:sp>
    </p:spTree>
    <p:extLst>
      <p:ext uri="{BB962C8B-B14F-4D97-AF65-F5344CB8AC3E}">
        <p14:creationId xmlns:p14="http://schemas.microsoft.com/office/powerpoint/2010/main" val="244418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D5297-61A8-4667-AFE4-A67791187429}"/>
              </a:ext>
            </a:extLst>
          </p:cNvPr>
          <p:cNvSpPr>
            <a:spLocks noGrp="1"/>
          </p:cNvSpPr>
          <p:nvPr>
            <p:ph type="title"/>
          </p:nvPr>
        </p:nvSpPr>
        <p:spPr/>
        <p:txBody>
          <a:bodyPr/>
          <a:lstStyle/>
          <a:p>
            <a:r>
              <a:rPr lang="en-GB" dirty="0"/>
              <a:t>The Kukulkan Pyramid</a:t>
            </a:r>
          </a:p>
        </p:txBody>
      </p:sp>
      <p:grpSp>
        <p:nvGrpSpPr>
          <p:cNvPr id="9" name="Group 8">
            <a:extLst>
              <a:ext uri="{FF2B5EF4-FFF2-40B4-BE49-F238E27FC236}">
                <a16:creationId xmlns:a16="http://schemas.microsoft.com/office/drawing/2014/main" id="{725CA6B1-155C-4876-98CE-C6DA35F58615}"/>
              </a:ext>
            </a:extLst>
          </p:cNvPr>
          <p:cNvGrpSpPr/>
          <p:nvPr/>
        </p:nvGrpSpPr>
        <p:grpSpPr>
          <a:xfrm>
            <a:off x="638565" y="1295949"/>
            <a:ext cx="6900301" cy="3427355"/>
            <a:chOff x="737241" y="2302447"/>
            <a:chExt cx="6900301" cy="3427355"/>
          </a:xfrm>
        </p:grpSpPr>
        <p:sp>
          <p:nvSpPr>
            <p:cNvPr id="6" name="Rectangle 5">
              <a:extLst>
                <a:ext uri="{FF2B5EF4-FFF2-40B4-BE49-F238E27FC236}">
                  <a16:creationId xmlns:a16="http://schemas.microsoft.com/office/drawing/2014/main" id="{2619820E-5959-444A-9490-CB8B143A8AD6}"/>
                </a:ext>
              </a:extLst>
            </p:cNvPr>
            <p:cNvSpPr/>
            <p:nvPr/>
          </p:nvSpPr>
          <p:spPr>
            <a:xfrm>
              <a:off x="737241" y="2302447"/>
              <a:ext cx="6900301" cy="3427355"/>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Google Shape;47;p9">
              <a:extLst>
                <a:ext uri="{FF2B5EF4-FFF2-40B4-BE49-F238E27FC236}">
                  <a16:creationId xmlns:a16="http://schemas.microsoft.com/office/drawing/2014/main" id="{221C1627-E0E6-437B-B721-E1552FB44C2D}"/>
                </a:ext>
              </a:extLst>
            </p:cNvPr>
            <p:cNvSpPr txBox="1">
              <a:spLocks/>
            </p:cNvSpPr>
            <p:nvPr/>
          </p:nvSpPr>
          <p:spPr>
            <a:xfrm>
              <a:off x="829344" y="2385995"/>
              <a:ext cx="4532066" cy="151410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spcBef>
                  <a:spcPts val="0"/>
                </a:spcBef>
                <a:buFont typeface="Arial" panose="020B0604020202020204" pitchFamily="34" charset="0"/>
                <a:buNone/>
              </a:pPr>
              <a:r>
                <a:rPr lang="en-GB" dirty="0" err="1"/>
                <a:t>Kukulkán</a:t>
              </a:r>
              <a:r>
                <a:rPr lang="en-GB" dirty="0"/>
                <a:t> was the most important of the gods that the Maya people worshipped. The name means ‘feathered serpent’. </a:t>
              </a:r>
            </a:p>
            <a:p>
              <a:pPr marL="0" indent="0">
                <a:lnSpc>
                  <a:spcPct val="115000"/>
                </a:lnSpc>
                <a:spcBef>
                  <a:spcPts val="0"/>
                </a:spcBef>
                <a:buFont typeface="Arial" panose="020B0604020202020204" pitchFamily="34" charset="0"/>
                <a:buNone/>
              </a:pPr>
              <a:endParaRPr lang="en-GB" dirty="0"/>
            </a:p>
            <a:p>
              <a:pPr marL="0" indent="0">
                <a:lnSpc>
                  <a:spcPct val="115000"/>
                </a:lnSpc>
                <a:spcBef>
                  <a:spcPts val="0"/>
                </a:spcBef>
                <a:buFont typeface="Arial" panose="020B0604020202020204" pitchFamily="34" charset="0"/>
                <a:buNone/>
              </a:pPr>
              <a:r>
                <a:rPr lang="en-GB" dirty="0"/>
                <a:t>During the spring equinox (around 20</a:t>
              </a:r>
              <a:r>
                <a:rPr lang="en-GB" baseline="30000" dirty="0"/>
                <a:t>th</a:t>
              </a:r>
              <a:r>
                <a:rPr lang="en-GB" dirty="0"/>
                <a:t> March) and the autumn equinox (22</a:t>
              </a:r>
              <a:r>
                <a:rPr lang="en-GB" baseline="30000" dirty="0"/>
                <a:t>nd</a:t>
              </a:r>
              <a:r>
                <a:rPr lang="en-GB" dirty="0"/>
                <a:t> September), the sun’s rays create a shadow across the Kukulkan Pyramid, which gives the impression of a snake slithering down the staircase. </a:t>
              </a:r>
            </a:p>
          </p:txBody>
        </p:sp>
      </p:grpSp>
      <p:sp>
        <p:nvSpPr>
          <p:cNvPr id="15" name="Rectangle 14">
            <a:hlinkClick r:id="rId2"/>
            <a:extLst>
              <a:ext uri="{FF2B5EF4-FFF2-40B4-BE49-F238E27FC236}">
                <a16:creationId xmlns:a16="http://schemas.microsoft.com/office/drawing/2014/main" id="{2375EBFD-D35D-4FEA-AB01-25BB228AE9A3}"/>
              </a:ext>
            </a:extLst>
          </p:cNvPr>
          <p:cNvSpPr/>
          <p:nvPr/>
        </p:nvSpPr>
        <p:spPr>
          <a:xfrm>
            <a:off x="8166236" y="6175248"/>
            <a:ext cx="975360" cy="6827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a:extLst>
              <a:ext uri="{FF2B5EF4-FFF2-40B4-BE49-F238E27FC236}">
                <a16:creationId xmlns:a16="http://schemas.microsoft.com/office/drawing/2014/main" id="{89D31FFA-960F-416E-B53C-A76F3B8921A1}"/>
              </a:ext>
            </a:extLst>
          </p:cNvPr>
          <p:cNvGrpSpPr/>
          <p:nvPr/>
        </p:nvGrpSpPr>
        <p:grpSpPr>
          <a:xfrm>
            <a:off x="629774" y="4889751"/>
            <a:ext cx="7875661" cy="1344599"/>
            <a:chOff x="629774" y="4889751"/>
            <a:chExt cx="7875661" cy="1344599"/>
          </a:xfrm>
        </p:grpSpPr>
        <p:sp>
          <p:nvSpPr>
            <p:cNvPr id="7" name="Rectangle 6">
              <a:extLst>
                <a:ext uri="{FF2B5EF4-FFF2-40B4-BE49-F238E27FC236}">
                  <a16:creationId xmlns:a16="http://schemas.microsoft.com/office/drawing/2014/main" id="{C6D3F802-0D71-4E72-9669-B8CEDBC0CFCD}"/>
                </a:ext>
              </a:extLst>
            </p:cNvPr>
            <p:cNvSpPr/>
            <p:nvPr/>
          </p:nvSpPr>
          <p:spPr>
            <a:xfrm>
              <a:off x="629774" y="4889751"/>
              <a:ext cx="7875661" cy="1344599"/>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21092918-AB01-4F67-9DBD-0F27EABFF60B}"/>
                </a:ext>
              </a:extLst>
            </p:cNvPr>
            <p:cNvSpPr txBox="1"/>
            <p:nvPr/>
          </p:nvSpPr>
          <p:spPr>
            <a:xfrm>
              <a:off x="730668" y="4889751"/>
              <a:ext cx="7774767" cy="1344599"/>
            </a:xfrm>
            <a:prstGeom prst="rect">
              <a:avLst/>
            </a:prstGeom>
            <a:noFill/>
          </p:spPr>
          <p:txBody>
            <a:bodyPr wrap="square">
              <a:spAutoFit/>
            </a:bodyPr>
            <a:lstStyle/>
            <a:p>
              <a:pPr>
                <a:lnSpc>
                  <a:spcPct val="115000"/>
                </a:lnSpc>
              </a:pPr>
              <a:r>
                <a:rPr lang="en-GB" dirty="0"/>
                <a:t>It has 91 steps on each of its four sides which, when combined with the final step on top, makes 365 steps. This totals one step for each day of the year. This would have been deliberate as the Maya people were skilled astronomers and the Solar System was extremely important to them.</a:t>
              </a:r>
            </a:p>
          </p:txBody>
        </p:sp>
      </p:grpSp>
      <p:pic>
        <p:nvPicPr>
          <p:cNvPr id="5" name="Google Shape;72;p12">
            <a:extLst>
              <a:ext uri="{FF2B5EF4-FFF2-40B4-BE49-F238E27FC236}">
                <a16:creationId xmlns:a16="http://schemas.microsoft.com/office/drawing/2014/main" id="{300B3FFD-F563-4258-880B-643E598785AB}"/>
              </a:ext>
            </a:extLst>
          </p:cNvPr>
          <p:cNvPicPr preferRelativeResize="0"/>
          <p:nvPr/>
        </p:nvPicPr>
        <p:blipFill>
          <a:blip r:embed="rId3">
            <a:alphaModFix/>
          </a:blip>
          <a:stretch>
            <a:fillRect/>
          </a:stretch>
        </p:blipFill>
        <p:spPr>
          <a:xfrm>
            <a:off x="5045646" y="1799208"/>
            <a:ext cx="3459789" cy="2277687"/>
          </a:xfrm>
          <a:prstGeom prst="rect">
            <a:avLst/>
          </a:prstGeom>
          <a:solidFill>
            <a:schemeClr val="accent6">
              <a:lumMod val="20000"/>
              <a:lumOff val="80000"/>
            </a:schemeClr>
          </a:solidFill>
          <a:ln w="19050">
            <a:solidFill>
              <a:schemeClr val="accent6">
                <a:lumMod val="20000"/>
                <a:lumOff val="80000"/>
              </a:schemeClr>
            </a:solidFill>
          </a:ln>
        </p:spPr>
      </p:pic>
    </p:spTree>
    <p:extLst>
      <p:ext uri="{BB962C8B-B14F-4D97-AF65-F5344CB8AC3E}">
        <p14:creationId xmlns:p14="http://schemas.microsoft.com/office/powerpoint/2010/main" val="2992625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5105" y="735106"/>
            <a:ext cx="7811735" cy="5632311"/>
          </a:xfrm>
          <a:prstGeom prst="rect">
            <a:avLst/>
          </a:prstGeom>
          <a:noFill/>
        </p:spPr>
        <p:txBody>
          <a:bodyPr wrap="square" rtlCol="0">
            <a:spAutoFit/>
          </a:bodyPr>
          <a:lstStyle/>
          <a:p>
            <a:r>
              <a:rPr lang="en-GB" b="1" u="sng" dirty="0" smtClean="0"/>
              <a:t>Today’s Art Activity</a:t>
            </a:r>
          </a:p>
          <a:p>
            <a:endParaRPr lang="en-GB" b="1" u="sng" dirty="0" smtClean="0"/>
          </a:p>
          <a:p>
            <a:r>
              <a:rPr lang="en-GB" dirty="0" smtClean="0"/>
              <a:t>Have a go at drawing the </a:t>
            </a:r>
            <a:r>
              <a:rPr lang="en-GB" dirty="0" err="1" smtClean="0"/>
              <a:t>Kukulkan</a:t>
            </a:r>
            <a:r>
              <a:rPr lang="en-GB" dirty="0" smtClean="0"/>
              <a:t> pyramid. You can use this YouTube drawing video to help you if you want to. (</a:t>
            </a:r>
            <a:r>
              <a:rPr lang="en-GB" u="sng" dirty="0" smtClean="0">
                <a:hlinkClick r:id="rId2"/>
              </a:rPr>
              <a:t>https</a:t>
            </a:r>
            <a:r>
              <a:rPr lang="en-GB" u="sng" dirty="0">
                <a:hlinkClick r:id="rId2"/>
              </a:rPr>
              <a:t>://www.youtube.com/watch?v=F2JTKYrHbKY</a:t>
            </a:r>
            <a:r>
              <a:rPr lang="en-GB" u="sng" dirty="0"/>
              <a:t> )</a:t>
            </a:r>
            <a:r>
              <a:rPr lang="en-GB" dirty="0" smtClean="0"/>
              <a:t> </a:t>
            </a:r>
          </a:p>
          <a:p>
            <a:r>
              <a:rPr lang="en-GB" dirty="0" smtClean="0"/>
              <a:t>or just sketch from the picture on the following page. </a:t>
            </a:r>
          </a:p>
          <a:p>
            <a:endParaRPr lang="en-GB" dirty="0"/>
          </a:p>
          <a:p>
            <a:r>
              <a:rPr lang="en-GB" dirty="0" smtClean="0"/>
              <a:t>TIPS</a:t>
            </a:r>
          </a:p>
          <a:p>
            <a:pPr marL="285750" indent="-285750">
              <a:buFont typeface="Arial" panose="020B0604020202020204" pitchFamily="34" charset="0"/>
              <a:buChar char="•"/>
            </a:pPr>
            <a:r>
              <a:rPr lang="en-GB" dirty="0" smtClean="0"/>
              <a:t>Try to mark out the rough size you want the pyramid to be first</a:t>
            </a:r>
          </a:p>
          <a:p>
            <a:pPr marL="285750" indent="-285750">
              <a:buFont typeface="Arial" panose="020B0604020202020204" pitchFamily="34" charset="0"/>
              <a:buChar char="•"/>
            </a:pPr>
            <a:r>
              <a:rPr lang="en-GB" dirty="0" smtClean="0"/>
              <a:t>Sketch the rough shape of the pyramid VERY lightly until you are happy with it</a:t>
            </a:r>
          </a:p>
          <a:p>
            <a:pPr marL="285750" indent="-285750">
              <a:buFont typeface="Arial" panose="020B0604020202020204" pitchFamily="34" charset="0"/>
              <a:buChar char="•"/>
            </a:pPr>
            <a:r>
              <a:rPr lang="en-GB" dirty="0" smtClean="0"/>
              <a:t>You can then fill in the details</a:t>
            </a:r>
          </a:p>
          <a:p>
            <a:pPr marL="285750" indent="-285750">
              <a:buFont typeface="Arial" panose="020B0604020202020204" pitchFamily="34" charset="0"/>
              <a:buChar char="•"/>
            </a:pPr>
            <a:r>
              <a:rPr lang="en-GB" dirty="0" smtClean="0"/>
              <a:t>Concentrate on drawing what you SEE rather than what you THINK you see</a:t>
            </a:r>
          </a:p>
          <a:p>
            <a:pPr marL="285750" indent="-285750">
              <a:buFont typeface="Arial" panose="020B0604020202020204" pitchFamily="34" charset="0"/>
              <a:buChar char="•"/>
            </a:pPr>
            <a:r>
              <a:rPr lang="en-GB" dirty="0" smtClean="0"/>
              <a:t>You will need to focus on the perspective carefully to make your pyramid look 3D</a:t>
            </a:r>
          </a:p>
          <a:p>
            <a:pPr marL="285750" indent="-285750">
              <a:buFont typeface="Arial" panose="020B0604020202020204" pitchFamily="34" charset="0"/>
              <a:buChar char="•"/>
            </a:pPr>
            <a:r>
              <a:rPr lang="en-GB" dirty="0" smtClean="0"/>
              <a:t>You can add shading and/or colour if you wish</a:t>
            </a:r>
          </a:p>
          <a:p>
            <a:pPr marL="285750" indent="-285750">
              <a:buFont typeface="Arial" panose="020B0604020202020204" pitchFamily="34" charset="0"/>
              <a:buChar char="•"/>
            </a:pPr>
            <a:endParaRPr lang="en-GB" dirty="0"/>
          </a:p>
          <a:p>
            <a:r>
              <a:rPr lang="en-GB" dirty="0" smtClean="0"/>
              <a:t>Have fun! </a:t>
            </a:r>
            <a:r>
              <a:rPr lang="en-GB" dirty="0">
                <a:latin typeface="Times New Roman"/>
                <a:cs typeface="Times New Roman"/>
              </a:rPr>
              <a:t>☺</a:t>
            </a:r>
            <a:endParaRPr lang="en-GB" dirty="0" smtClean="0"/>
          </a:p>
          <a:p>
            <a:endParaRPr lang="en-GB" dirty="0"/>
          </a:p>
        </p:txBody>
      </p:sp>
    </p:spTree>
    <p:extLst>
      <p:ext uri="{BB962C8B-B14F-4D97-AF65-F5344CB8AC3E}">
        <p14:creationId xmlns:p14="http://schemas.microsoft.com/office/powerpoint/2010/main" val="17893310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177" r="16729"/>
          <a:stretch/>
        </p:blipFill>
        <p:spPr bwMode="auto">
          <a:xfrm>
            <a:off x="179292" y="175112"/>
            <a:ext cx="8767483" cy="65572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86537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10688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124</TotalTime>
  <Words>536</Words>
  <Application>Microsoft Office PowerPoint</Application>
  <PresentationFormat>On-screen Show (4:3)</PresentationFormat>
  <Paragraphs>41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Twinkl</vt:lpstr>
      <vt:lpstr>Arial</vt:lpstr>
      <vt:lpstr>Times New Roman</vt:lpstr>
      <vt:lpstr>Calibri</vt:lpstr>
      <vt:lpstr>Office Theme</vt:lpstr>
      <vt:lpstr>PowerPoint Presentation</vt:lpstr>
      <vt:lpstr>The New Seven Wonders of the World</vt:lpstr>
      <vt:lpstr>Where Is Mexico?</vt:lpstr>
      <vt:lpstr>What Is Chichén Itzá?</vt:lpstr>
      <vt:lpstr>The Kukulkan Pyramid</vt:lpstr>
      <vt:lpstr>The Kukulkan Pyramid</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StaffLaws</cp:lastModifiedBy>
  <cp:revision>22</cp:revision>
  <dcterms:created xsi:type="dcterms:W3CDTF">2020-04-13T12:09:49Z</dcterms:created>
  <dcterms:modified xsi:type="dcterms:W3CDTF">2021-01-17T18:52:07Z</dcterms:modified>
</cp:coreProperties>
</file>