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E4FD55-2DA0-5929-FEEF-7BE92FAD8922}" v="12" dt="2021-02-08T20:20:02.3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Harrison" userId="S::rachel.harrison@bramhopeprimaryschool.co.uk::1ceaffb2-cd00-4957-9443-572dfb74df9c" providerId="AD" clId="Web-{06E4FD55-2DA0-5929-FEEF-7BE92FAD8922}"/>
    <pc:docChg chg="modSld">
      <pc:chgData name="Rachel Harrison" userId="S::rachel.harrison@bramhopeprimaryschool.co.uk::1ceaffb2-cd00-4957-9443-572dfb74df9c" providerId="AD" clId="Web-{06E4FD55-2DA0-5929-FEEF-7BE92FAD8922}" dt="2021-02-08T20:20:02.323" v="4" actId="20577"/>
      <pc:docMkLst>
        <pc:docMk/>
      </pc:docMkLst>
      <pc:sldChg chg="modSp">
        <pc:chgData name="Rachel Harrison" userId="S::rachel.harrison@bramhopeprimaryschool.co.uk::1ceaffb2-cd00-4957-9443-572dfb74df9c" providerId="AD" clId="Web-{06E4FD55-2DA0-5929-FEEF-7BE92FAD8922}" dt="2021-02-08T20:20:02.323" v="4" actId="20577"/>
        <pc:sldMkLst>
          <pc:docMk/>
          <pc:sldMk cId="0" sldId="258"/>
        </pc:sldMkLst>
        <pc:spChg chg="mod">
          <ac:chgData name="Rachel Harrison" userId="S::rachel.harrison@bramhopeprimaryschool.co.uk::1ceaffb2-cd00-4957-9443-572dfb74df9c" providerId="AD" clId="Web-{06E4FD55-2DA0-5929-FEEF-7BE92FAD8922}" dt="2021-02-08T20:20:02.323" v="4" actId="20577"/>
          <ac:spMkLst>
            <pc:docMk/>
            <pc:sldMk cId="0" sldId="258"/>
            <ac:spMk id="3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06E4FD55-2DA0-5929-FEEF-7BE92FAD8922}" dt="2021-02-08T20:19:57.260" v="3" actId="20577"/>
        <pc:sldMkLst>
          <pc:docMk/>
          <pc:sldMk cId="0" sldId="262"/>
        </pc:sldMkLst>
        <pc:spChg chg="mod">
          <ac:chgData name="Rachel Harrison" userId="S::rachel.harrison@bramhopeprimaryschool.co.uk::1ceaffb2-cd00-4957-9443-572dfb74df9c" providerId="AD" clId="Web-{06E4FD55-2DA0-5929-FEEF-7BE92FAD8922}" dt="2021-02-08T20:19:57.260" v="3" actId="20577"/>
          <ac:spMkLst>
            <pc:docMk/>
            <pc:sldMk cId="0" sldId="262"/>
            <ac:spMk id="5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F0B54-D1ED-4AEE-8139-C97599000CB7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267C4-ACA0-43E2-9EF8-8691718DCEF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westgategalleries.co.uk/images/_lib/roald-dahl-charlie-the-chocolate-factory-6001802-0-1345029697000.jpg"/>
          <p:cNvPicPr>
            <a:picLocks noChangeAspect="1" noChangeArrowheads="1"/>
          </p:cNvPicPr>
          <p:nvPr/>
        </p:nvPicPr>
        <p:blipFill>
          <a:blip r:embed="rId2" cstate="print"/>
          <a:srcRect b="16000"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58888" y="5157788"/>
            <a:ext cx="6911975" cy="1508125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>
                <a:latin typeface="Candara" pitchFamily="34" charset="0"/>
              </a:rPr>
              <a:t>Charlie and the Chocolate Factory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b="1" dirty="0">
                <a:latin typeface="Candara" pitchFamily="34" charset="0"/>
              </a:rPr>
              <a:t>Character descriptions continued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 b="1" dirty="0">
              <a:latin typeface="Candara" pitchFamily="34" charset="0"/>
            </a:endParaRPr>
          </a:p>
        </p:txBody>
      </p:sp>
      <p:pic>
        <p:nvPicPr>
          <p:cNvPr id="37892" name="Content Placeholder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620713"/>
            <a:ext cx="548005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www.westgategalleries.co.uk/images/_lib/roald-dahl-charlie-the-chocolate-factory-6001802-0-1345029697000.jpg"/>
          <p:cNvPicPr>
            <a:picLocks noChangeAspect="1" noChangeArrowheads="1"/>
          </p:cNvPicPr>
          <p:nvPr/>
        </p:nvPicPr>
        <p:blipFill>
          <a:blip r:embed="rId2" cstate="print"/>
          <a:srcRect b="16000"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58888" y="5157788"/>
            <a:ext cx="6911975" cy="90805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5400000" scaled="0"/>
            <a:tileRect/>
          </a:gra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91440" tIns="45720" rIns="91440" bIns="45720" anchor="t">
            <a:spAutoFit/>
          </a:bodyPr>
          <a:lstStyle/>
          <a:p>
            <a:pPr algn="ctr">
              <a:defRPr/>
            </a:pPr>
            <a:r>
              <a:rPr lang="en-GB" sz="2500" b="1" dirty="0">
                <a:latin typeface="Candara"/>
              </a:rPr>
              <a:t>LC Can you write a character description?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800" b="1" dirty="0">
              <a:latin typeface="Candara" pitchFamily="34" charset="0"/>
            </a:endParaRPr>
          </a:p>
        </p:txBody>
      </p:sp>
      <p:pic>
        <p:nvPicPr>
          <p:cNvPr id="38916" name="Content Placeholder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8175" y="620713"/>
            <a:ext cx="5480050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0" y="274638"/>
            <a:ext cx="3754760" cy="1143000"/>
          </a:xfrm>
          <a:solidFill>
            <a:schemeClr val="bg1">
              <a:lumMod val="75000"/>
            </a:schemeClr>
          </a:solidFill>
        </p:spPr>
        <p:txBody>
          <a:bodyPr/>
          <a:lstStyle/>
          <a:p>
            <a:r>
              <a:rPr lang="en-GB" sz="2500" b="1" dirty="0"/>
              <a:t>Using a gingerbread for a character profile plan</a:t>
            </a:r>
            <a:endParaRPr lang="en-US" sz="2500" b="1" dirty="0"/>
          </a:p>
        </p:txBody>
      </p:sp>
      <p:pic>
        <p:nvPicPr>
          <p:cNvPr id="4" name="Picture 5" descr="Printable Blank Person, Cartoon Child | Free Download Clip Art ... -  ClipArt Best - ClipArt Bes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980728"/>
            <a:ext cx="3960440" cy="5322167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771800" y="2852936"/>
            <a:ext cx="13681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Inside the gingerbread we write vocabulary linked to: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Personality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Behaviour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868144" y="3140968"/>
            <a:ext cx="158417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/>
              <a:t>On the outside of the gingerbread we write vocabulary linked to: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Physical Looks</a:t>
            </a:r>
          </a:p>
          <a:p>
            <a:pPr algn="ctr"/>
            <a:r>
              <a:rPr lang="en-GB" dirty="0"/>
              <a:t>&amp;</a:t>
            </a:r>
          </a:p>
          <a:p>
            <a:pPr algn="ctr"/>
            <a:r>
              <a:rPr lang="en-GB" dirty="0"/>
              <a:t>Appearance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79512" y="18864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Yesterday we looked at....</a:t>
            </a:r>
            <a:endParaRPr lang="en-US" b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www.westgategalleries.co.uk/images/_lib/roald-dahl-charlie-the-chocolate-factory-6001802-0-1345029697000.jpg"/>
          <p:cNvPicPr>
            <a:picLocks noChangeAspect="1" noChangeArrowheads="1"/>
          </p:cNvPicPr>
          <p:nvPr/>
        </p:nvPicPr>
        <p:blipFill>
          <a:blip r:embed="rId2" cstate="print"/>
          <a:srcRect b="16000"/>
          <a:stretch>
            <a:fillRect/>
          </a:stretch>
        </p:blipFill>
        <p:spPr bwMode="auto">
          <a:xfrm>
            <a:off x="0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971600" y="3789040"/>
            <a:ext cx="7560840" cy="2862322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3000" b="1"/>
              <a:t>Today, your task is to write a character </a:t>
            </a:r>
            <a:r>
              <a:rPr lang="en-GB" sz="3000" b="1" dirty="0"/>
              <a:t>description of one of your chosen characters. </a:t>
            </a:r>
          </a:p>
          <a:p>
            <a:pPr algn="ctr"/>
            <a:endParaRPr lang="en-GB" sz="3000" b="1" dirty="0"/>
          </a:p>
          <a:p>
            <a:pPr algn="ctr"/>
            <a:r>
              <a:rPr lang="en-GB" sz="3000" b="1" dirty="0"/>
              <a:t>This may be one of the children from the story book, Willy </a:t>
            </a:r>
            <a:r>
              <a:rPr lang="en-GB" sz="3000" b="1" dirty="0" err="1"/>
              <a:t>Wonka</a:t>
            </a:r>
            <a:r>
              <a:rPr lang="en-GB" sz="3000" b="1" dirty="0"/>
              <a:t> or your own </a:t>
            </a:r>
          </a:p>
          <a:p>
            <a:pPr algn="ctr"/>
            <a:r>
              <a:rPr lang="en-GB" sz="3000" b="1" dirty="0"/>
              <a:t>6</a:t>
            </a:r>
            <a:r>
              <a:rPr lang="en-GB" sz="3000" b="1" baseline="30000" dirty="0"/>
              <a:t>th</a:t>
            </a:r>
            <a:r>
              <a:rPr lang="en-GB" sz="3000" b="1" dirty="0"/>
              <a:t> Golden Ticket winner!</a:t>
            </a:r>
            <a:endParaRPr lang="en-US" sz="3000" b="1" dirty="0"/>
          </a:p>
        </p:txBody>
      </p:sp>
      <p:pic>
        <p:nvPicPr>
          <p:cNvPr id="4" name="Picture 3" descr="A group of people posing for a photo&#10;&#10;Description automatically generated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548680"/>
            <a:ext cx="7379635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://www.westgategalleries.co.uk/images/_lib/roald-dahl-charlie-the-chocolate-factory-6001802-0-1345029697000.jpg"/>
          <p:cNvPicPr>
            <a:picLocks noChangeAspect="1" noChangeArrowheads="1"/>
          </p:cNvPicPr>
          <p:nvPr/>
        </p:nvPicPr>
        <p:blipFill>
          <a:blip r:embed="rId2" cstate="print"/>
          <a:srcRect b="16000"/>
          <a:stretch>
            <a:fillRect/>
          </a:stretch>
        </p:blipFill>
        <p:spPr bwMode="auto">
          <a:xfrm>
            <a:off x="-180528" y="0"/>
            <a:ext cx="9159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1258888" y="333375"/>
            <a:ext cx="6911975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800" u="sng" dirty="0">
                <a:solidFill>
                  <a:srgbClr val="0000FF"/>
                </a:solidFill>
                <a:cs typeface="Calibri" pitchFamily="34" charset="0"/>
              </a:rPr>
              <a:t> </a:t>
            </a:r>
            <a:r>
              <a:rPr lang="en-GB" sz="2800" b="1" u="sng" dirty="0">
                <a:solidFill>
                  <a:schemeClr val="tx1"/>
                </a:solidFill>
                <a:cs typeface="Calibri" pitchFamily="34" charset="0"/>
              </a:rPr>
              <a:t>Task:  </a:t>
            </a:r>
            <a:r>
              <a:rPr lang="en-GB" sz="2800" b="1" dirty="0">
                <a:solidFill>
                  <a:schemeClr val="tx1"/>
                </a:solidFill>
                <a:cs typeface="Calibri" pitchFamily="34" charset="0"/>
              </a:rPr>
              <a:t>LC: Can write a character description?</a:t>
            </a:r>
            <a:endParaRPr lang="en-GB" sz="2800" b="1" dirty="0">
              <a:solidFill>
                <a:schemeClr val="tx1"/>
              </a:solidFill>
              <a:latin typeface="Candara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3528" y="1700808"/>
            <a:ext cx="8568952" cy="50167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eaLnBrk="0" hangingPunct="0">
              <a:defRPr/>
            </a:pPr>
            <a:r>
              <a:rPr lang="en-GB" sz="2800" b="1" u="sng" dirty="0">
                <a:solidFill>
                  <a:schemeClr val="tx1"/>
                </a:solidFill>
                <a:cs typeface="Calibri" pitchFamily="34" charset="0"/>
              </a:rPr>
              <a:t>Success Criteria: </a:t>
            </a:r>
          </a:p>
          <a:p>
            <a:pPr eaLnBrk="0" hangingPunct="0">
              <a:defRPr/>
            </a:pPr>
            <a:endParaRPr lang="en-GB" sz="2800" dirty="0">
              <a:solidFill>
                <a:schemeClr val="tx1"/>
              </a:solidFill>
              <a:cs typeface="Calibri" pitchFamily="34" charset="0"/>
            </a:endParaRPr>
          </a:p>
          <a:p>
            <a:pPr eaLnBrk="0" hangingPunct="0">
              <a:defRPr/>
            </a:pPr>
            <a:r>
              <a:rPr lang="en-GB" sz="2800" dirty="0">
                <a:solidFill>
                  <a:schemeClr val="tx1"/>
                </a:solidFill>
                <a:cs typeface="Calibri" pitchFamily="34" charset="0"/>
              </a:rPr>
              <a:t>Writer's Toolkit</a:t>
            </a:r>
          </a:p>
          <a:p>
            <a:pPr eaLnBrk="0" hangingPunct="0">
              <a:defRPr/>
            </a:pPr>
            <a:endParaRPr lang="en-GB" sz="2800" dirty="0">
              <a:solidFill>
                <a:srgbClr val="0000FF"/>
              </a:solidFill>
              <a:cs typeface="Calibri" pitchFamily="34" charset="0"/>
            </a:endParaRPr>
          </a:p>
          <a:p>
            <a:pPr eaLnBrk="0" hangingPunct="0">
              <a:defRPr/>
            </a:pPr>
            <a:endParaRPr lang="en-GB" sz="2800" dirty="0">
              <a:solidFill>
                <a:srgbClr val="0000FF"/>
              </a:solidFill>
              <a:cs typeface="Calibri" pitchFamily="34" charset="0"/>
            </a:endParaRPr>
          </a:p>
          <a:p>
            <a:pPr eaLnBrk="0" hangingPunct="0">
              <a:defRPr/>
            </a:pPr>
            <a:endParaRPr lang="en-US" sz="400" dirty="0"/>
          </a:p>
          <a:p>
            <a:r>
              <a:rPr lang="en-GB" sz="2200" dirty="0"/>
              <a:t>-Adjectives (personality and appearance)</a:t>
            </a:r>
            <a:endParaRPr lang="en-US" sz="2200" dirty="0"/>
          </a:p>
          <a:p>
            <a:r>
              <a:rPr lang="en-GB" sz="2200" dirty="0"/>
              <a:t>-Commas in a list (between a list of describing adjectives) </a:t>
            </a:r>
            <a:endParaRPr lang="en-US" sz="2200" dirty="0"/>
          </a:p>
          <a:p>
            <a:r>
              <a:rPr lang="en-GB" sz="2200" dirty="0"/>
              <a:t>- Similes (to support your description)</a:t>
            </a:r>
            <a:endParaRPr lang="en-US" sz="2200" dirty="0"/>
          </a:p>
          <a:p>
            <a:pPr>
              <a:buFontTx/>
              <a:buChar char="-"/>
            </a:pPr>
            <a:r>
              <a:rPr lang="en-GB" sz="2200" dirty="0"/>
              <a:t>Verbs &amp; adverbs (if these help to describe actions of your character)</a:t>
            </a:r>
          </a:p>
          <a:p>
            <a:pPr>
              <a:buFontTx/>
              <a:buChar char="-"/>
            </a:pPr>
            <a:endParaRPr lang="en-GB" sz="2200" dirty="0"/>
          </a:p>
          <a:p>
            <a:pPr>
              <a:buFontTx/>
              <a:buChar char="-"/>
            </a:pPr>
            <a:endParaRPr lang="en-GB" sz="2200" dirty="0"/>
          </a:p>
          <a:p>
            <a:pPr>
              <a:buFontTx/>
              <a:buChar char="-"/>
            </a:pPr>
            <a:endParaRPr lang="en-GB" sz="2200" dirty="0"/>
          </a:p>
          <a:p>
            <a:r>
              <a:rPr lang="en-GB" sz="2200" dirty="0"/>
              <a:t> </a:t>
            </a:r>
            <a:endParaRPr lang="en-US" sz="2200" dirty="0"/>
          </a:p>
        </p:txBody>
      </p:sp>
      <p:pic>
        <p:nvPicPr>
          <p:cNvPr id="6" name="Picture 5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060848"/>
            <a:ext cx="3773722" cy="14312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153</Words>
  <Application>Microsoft Office PowerPoint</Application>
  <PresentationFormat>On-screen Show (4:3)</PresentationFormat>
  <Paragraphs>34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Using a gingerbread for a character profile plan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DARREN FOGARTY</dc:creator>
  <cp:lastModifiedBy>DARREN FOGARTY</cp:lastModifiedBy>
  <cp:revision>5</cp:revision>
  <dcterms:created xsi:type="dcterms:W3CDTF">2021-02-03T11:03:27Z</dcterms:created>
  <dcterms:modified xsi:type="dcterms:W3CDTF">2021-02-08T20:20:02Z</dcterms:modified>
</cp:coreProperties>
</file>