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70" r:id="rId6"/>
    <p:sldId id="277" r:id="rId7"/>
    <p:sldId id="278" r:id="rId8"/>
    <p:sldId id="279" r:id="rId9"/>
    <p:sldId id="280" r:id="rId10"/>
    <p:sldId id="288" r:id="rId11"/>
    <p:sldId id="259" r:id="rId12"/>
    <p:sldId id="261" r:id="rId13"/>
    <p:sldId id="290" r:id="rId14"/>
    <p:sldId id="263" r:id="rId15"/>
    <p:sldId id="262" r:id="rId16"/>
    <p:sldId id="264" r:id="rId17"/>
    <p:sldId id="272" r:id="rId18"/>
    <p:sldId id="281" r:id="rId19"/>
    <p:sldId id="282" r:id="rId20"/>
    <p:sldId id="283" r:id="rId21"/>
    <p:sldId id="289" r:id="rId22"/>
    <p:sldId id="284" r:id="rId23"/>
    <p:sldId id="287" r:id="rId24"/>
    <p:sldId id="291" r:id="rId25"/>
    <p:sldId id="27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3DCA1-5430-4BDF-9B07-139ABF186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BB22E-B5F7-4550-80FB-ED8A82019D1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E84D03-C4ED-42C3-B186-DCBB41BB9D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1E9146-B262-4996-BE8A-89A46528BE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5646B-9569-4FDF-AA04-3ABFEAE7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F72114-576F-4D4C-B11F-07EB2A060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B78D0855-E39E-4CA8-8736-D7A9992C3B3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658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74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0SNi5yCtvU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145715"/>
            <a:ext cx="4775075" cy="1409929"/>
          </a:xfrm>
        </p:spPr>
        <p:txBody>
          <a:bodyPr>
            <a:normAutofit fontScale="92500" lnSpcReduction="10000"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Toolkit: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Week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C17433-2852-4B1B-B33A-F4512F621693}"/>
              </a:ext>
            </a:extLst>
          </p:cNvPr>
          <p:cNvSpPr txBox="1"/>
          <p:nvPr/>
        </p:nvSpPr>
        <p:spPr>
          <a:xfrm>
            <a:off x="5789988" y="1899820"/>
            <a:ext cx="5452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i="0" u="sng" dirty="0">
                <a:effectLst/>
                <a:latin typeface="OpenSans"/>
              </a:rPr>
              <a:t>LC: Can I describe the life process of asexual plants?</a:t>
            </a:r>
            <a:endParaRPr lang="en-GB" sz="2400" u="sng" dirty="0"/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01C02-7287-4D9C-A0D6-C09471514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scientifically this week we are: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630F7-A2A1-4034-9D25-A6FA71EC9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545A5E"/>
                </a:solidFill>
                <a:effectLst/>
                <a:latin typeface="OpenSans"/>
              </a:rPr>
              <a:t>Planning different types of scientific enquiries to answer questions.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545A5E"/>
                </a:solidFill>
                <a:effectLst/>
                <a:latin typeface="OpenSans"/>
              </a:rPr>
              <a:t>Identifying scientific evidence that has been used to support or refute ideas or arguments.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561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7E5A0-F044-477C-A875-A774EF73C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1300" y="1328394"/>
            <a:ext cx="10058400" cy="1371600"/>
          </a:xfrm>
        </p:spPr>
        <p:txBody>
          <a:bodyPr/>
          <a:lstStyle/>
          <a:p>
            <a:r>
              <a:rPr lang="en-GB" dirty="0"/>
              <a:t>Mosses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1547FA8-010A-4551-9DC7-2B5530F01E42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30754" t="44730" r="49336" b="27583"/>
          <a:stretch/>
        </p:blipFill>
        <p:spPr bwMode="auto">
          <a:xfrm>
            <a:off x="733425" y="1104900"/>
            <a:ext cx="3849395" cy="37389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3EBB0D-D5D3-4821-AE70-FB029B2DA1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1" t="17639" r="42031" b="40831"/>
          <a:stretch/>
        </p:blipFill>
        <p:spPr>
          <a:xfrm>
            <a:off x="4791075" y="3419725"/>
            <a:ext cx="6667500" cy="284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113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B5EF2-69B7-4EB3-BEE9-FDF217821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Liverworts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154E4-1154-4A10-86D9-2FB21FAB25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B9D09F-89F1-4593-ACE7-24D7ED4FA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06" t="29370" r="33203" b="28056"/>
          <a:stretch/>
        </p:blipFill>
        <p:spPr>
          <a:xfrm>
            <a:off x="6648450" y="3024944"/>
            <a:ext cx="4714875" cy="31904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DD778D-E192-498E-A8A8-4A2BA45E73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31" t="42362" r="34141" b="11117"/>
          <a:stretch/>
        </p:blipFill>
        <p:spPr>
          <a:xfrm>
            <a:off x="828675" y="2014193"/>
            <a:ext cx="5695950" cy="440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66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F5DFD-0D25-4D7E-9380-36049F903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Conifers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4A491-A511-499A-A9BB-90BF118FA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B440E1-55C7-4916-AAA8-72DA4535D9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06" t="29370" r="28282" b="11528"/>
          <a:stretch/>
        </p:blipFill>
        <p:spPr>
          <a:xfrm>
            <a:off x="6819900" y="540883"/>
            <a:ext cx="3467100" cy="56745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43FF2C-B69F-4530-96C4-458A574582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06" t="30666" r="50938" b="32222"/>
          <a:stretch/>
        </p:blipFill>
        <p:spPr>
          <a:xfrm>
            <a:off x="1362075" y="2103119"/>
            <a:ext cx="4619625" cy="425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183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BC254-B506-450E-9FE2-DEE9B4B4B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/>
              <a:t>The plants this week follow a different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75B02F-542A-4C04-BA78-1AA303DFA5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700" b="0" i="0">
                <a:effectLst/>
              </a:rPr>
              <a:t>Some plants can also reproduce without an egg cell being </a:t>
            </a:r>
            <a:r>
              <a:rPr lang="en-US" sz="1700" b="0" i="0" err="1">
                <a:effectLst/>
              </a:rPr>
              <a:t>fertilised</a:t>
            </a:r>
            <a:r>
              <a:rPr lang="en-US" sz="1700" b="0" i="0">
                <a:effectLst/>
              </a:rPr>
              <a:t> to produce a seed. Instead, these plants produce an identical copy of themselves. This type of reproduction is known as asexual reproduction.</a:t>
            </a:r>
          </a:p>
          <a:p>
            <a:pPr>
              <a:lnSpc>
                <a:spcPct val="100000"/>
              </a:lnSpc>
            </a:pPr>
            <a:r>
              <a:rPr lang="en-US" sz="1700" b="0" i="0">
                <a:effectLst/>
              </a:rPr>
              <a:t>Plants can reproduce asexually in a number of different ways. Some plants produce bulbs, like daffodils and snowdrops. Others, like potatoes produce tubers. These sit under the soil and develop into new plants the next year.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1700" b="0" i="0">
              <a:effectLst/>
            </a:endParaRPr>
          </a:p>
        </p:txBody>
      </p:sp>
      <p:pic>
        <p:nvPicPr>
          <p:cNvPr id="1026" name="Picture 2" descr="Tulip Bulbs And Daffodil Bulbs Stock Photo, Picture And Royalty Free Image.  Image 5866021.">
            <a:extLst>
              <a:ext uri="{FF2B5EF4-FFF2-40B4-BE49-F238E27FC236}">
                <a16:creationId xmlns:a16="http://schemas.microsoft.com/office/drawing/2014/main" id="{0B00C383-F348-49C8-AEB5-29C3E669A4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0" r="3069" b="-1"/>
          <a:stretch/>
        </p:blipFill>
        <p:spPr bwMode="auto">
          <a:xfrm>
            <a:off x="6461760" y="2103120"/>
            <a:ext cx="4663440" cy="374904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416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7FC6B-363D-4034-8063-6B9AD089C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https://www.youtube.com/watch?v=K0SNi5yCtvU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91046-16CB-42FB-B217-7D244526DB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Click the link for further explanation of the previous slide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CD61F7-8D85-4A4E-B198-F0F0CC81DDD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26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>
            <a:extLst>
              <a:ext uri="{FF2B5EF4-FFF2-40B4-BE49-F238E27FC236}">
                <a16:creationId xmlns:a16="http://schemas.microsoft.com/office/drawing/2014/main" id="{05DF33B8-78D8-42D9-91CF-860AAB0D7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549323"/>
            <a:ext cx="3600450" cy="403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>
            <a:extLst>
              <a:ext uri="{FF2B5EF4-FFF2-40B4-BE49-F238E27FC236}">
                <a16:creationId xmlns:a16="http://schemas.microsoft.com/office/drawing/2014/main" id="{F06CD7F5-A648-487E-9CFF-7B8695F5DB86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95826" y="3132186"/>
            <a:ext cx="5972175" cy="3006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02" name="Text Box 10">
            <a:extLst>
              <a:ext uri="{FF2B5EF4-FFF2-40B4-BE49-F238E27FC236}">
                <a16:creationId xmlns:a16="http://schemas.microsoft.com/office/drawing/2014/main" id="{3973A1FB-9CD9-4A7E-AC66-4DB0EA3C22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4941936"/>
            <a:ext cx="25923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+mj-lt"/>
              </a:rPr>
              <a:t>Runners</a:t>
            </a:r>
            <a:r>
              <a:rPr lang="en-GB" altLang="en-US">
                <a:latin typeface="+mj-lt"/>
              </a:rPr>
              <a:t> </a:t>
            </a:r>
          </a:p>
        </p:txBody>
      </p:sp>
      <p:sp>
        <p:nvSpPr>
          <p:cNvPr id="8203" name="Text Box 11">
            <a:extLst>
              <a:ext uri="{FF2B5EF4-FFF2-40B4-BE49-F238E27FC236}">
                <a16:creationId xmlns:a16="http://schemas.microsoft.com/office/drawing/2014/main" id="{E0F8D48D-66AC-469F-88AB-958C084DC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1175" y="1557386"/>
            <a:ext cx="259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+mj-lt"/>
              </a:rPr>
              <a:t>Parent plant</a:t>
            </a:r>
          </a:p>
        </p:txBody>
      </p:sp>
      <p:sp>
        <p:nvSpPr>
          <p:cNvPr id="8204" name="Text Box 12">
            <a:extLst>
              <a:ext uri="{FF2B5EF4-FFF2-40B4-BE49-F238E27FC236}">
                <a16:creationId xmlns:a16="http://schemas.microsoft.com/office/drawing/2014/main" id="{3F58CB6F-BCC4-4324-987F-12D6F149E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8525" y="2422573"/>
            <a:ext cx="2592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+mj-lt"/>
              </a:rPr>
              <a:t>New offspring</a:t>
            </a:r>
          </a:p>
        </p:txBody>
      </p:sp>
      <p:sp>
        <p:nvSpPr>
          <p:cNvPr id="8205" name="Line 13">
            <a:extLst>
              <a:ext uri="{FF2B5EF4-FFF2-40B4-BE49-F238E27FC236}">
                <a16:creationId xmlns:a16="http://schemas.microsoft.com/office/drawing/2014/main" id="{A496A5D2-6A3A-4B6C-BAE2-E64B83657F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24339" y="1846310"/>
            <a:ext cx="1366837" cy="0"/>
          </a:xfrm>
          <a:prstGeom prst="line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07" name="Line 15">
            <a:extLst>
              <a:ext uri="{FF2B5EF4-FFF2-40B4-BE49-F238E27FC236}">
                <a16:creationId xmlns:a16="http://schemas.microsoft.com/office/drawing/2014/main" id="{DABC054A-8B30-437B-A7BD-260CEDE9D12B}"/>
              </a:ext>
            </a:extLst>
          </p:cNvPr>
          <p:cNvSpPr>
            <a:spLocks noChangeShapeType="1"/>
          </p:cNvSpPr>
          <p:nvPr/>
        </p:nvSpPr>
        <p:spPr bwMode="auto">
          <a:xfrm>
            <a:off x="5591176" y="1846311"/>
            <a:ext cx="1368425" cy="1800225"/>
          </a:xfrm>
          <a:prstGeom prst="line">
            <a:avLst/>
          </a:pr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09" name="Line 17">
            <a:extLst>
              <a:ext uri="{FF2B5EF4-FFF2-40B4-BE49-F238E27FC236}">
                <a16:creationId xmlns:a16="http://schemas.microsoft.com/office/drawing/2014/main" id="{3917DB75-EDAD-4B7D-BDB2-824AD3F441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48075" y="2925811"/>
            <a:ext cx="4248150" cy="1008063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10" name="Line 18">
            <a:extLst>
              <a:ext uri="{FF2B5EF4-FFF2-40B4-BE49-F238E27FC236}">
                <a16:creationId xmlns:a16="http://schemas.microsoft.com/office/drawing/2014/main" id="{9DC0B560-0677-4D75-B6C7-AA42E2CCB929}"/>
              </a:ext>
            </a:extLst>
          </p:cNvPr>
          <p:cNvSpPr>
            <a:spLocks noChangeShapeType="1"/>
          </p:cNvSpPr>
          <p:nvPr/>
        </p:nvSpPr>
        <p:spPr bwMode="auto">
          <a:xfrm>
            <a:off x="7896226" y="2925811"/>
            <a:ext cx="1439863" cy="15843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11" name="Line 19">
            <a:extLst>
              <a:ext uri="{FF2B5EF4-FFF2-40B4-BE49-F238E27FC236}">
                <a16:creationId xmlns:a16="http://schemas.microsoft.com/office/drawing/2014/main" id="{292C06E5-B238-4828-B410-01A1D99C193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59150" y="4797473"/>
            <a:ext cx="2952750" cy="360362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12" name="Line 20">
            <a:extLst>
              <a:ext uri="{FF2B5EF4-FFF2-40B4-BE49-F238E27FC236}">
                <a16:creationId xmlns:a16="http://schemas.microsoft.com/office/drawing/2014/main" id="{605FE4BF-2494-4D1B-B0EE-DB6E9849F10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216276" y="4365673"/>
            <a:ext cx="142875" cy="792162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8213" name="Line 21">
            <a:extLst>
              <a:ext uri="{FF2B5EF4-FFF2-40B4-BE49-F238E27FC236}">
                <a16:creationId xmlns:a16="http://schemas.microsoft.com/office/drawing/2014/main" id="{5C67D626-E278-41FA-AE41-6CE88F830F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59151" y="4222799"/>
            <a:ext cx="504825" cy="935037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E8BCA0-5E7B-4AD4-BB02-2ADAD66C8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76496"/>
            <a:ext cx="10058400" cy="13716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752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>
            <a:extLst>
              <a:ext uri="{FF2B5EF4-FFF2-40B4-BE49-F238E27FC236}">
                <a16:creationId xmlns:a16="http://schemas.microsoft.com/office/drawing/2014/main" id="{3B93DC7E-13A7-45E1-9CA5-09252B8567D4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83362" y="1341438"/>
            <a:ext cx="3617913" cy="42148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5" name="Picture 7">
            <a:extLst>
              <a:ext uri="{FF2B5EF4-FFF2-40B4-BE49-F238E27FC236}">
                <a16:creationId xmlns:a16="http://schemas.microsoft.com/office/drawing/2014/main" id="{CAB09959-625C-4639-B6AF-A153B16D8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249" y="3754438"/>
            <a:ext cx="3103562" cy="31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CA30CFC2-1938-4F97-B0CD-A339ECB97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936" y="1268413"/>
            <a:ext cx="3011488" cy="317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7" name="Text Box 9">
            <a:extLst>
              <a:ext uri="{FF2B5EF4-FFF2-40B4-BE49-F238E27FC236}">
                <a16:creationId xmlns:a16="http://schemas.microsoft.com/office/drawing/2014/main" id="{71D03095-E76F-47B8-96C1-33256FB65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6686" y="1700213"/>
            <a:ext cx="16573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+mj-lt"/>
              </a:rPr>
              <a:t>Parent plant</a:t>
            </a:r>
          </a:p>
        </p:txBody>
      </p:sp>
      <p:sp>
        <p:nvSpPr>
          <p:cNvPr id="12298" name="Line 10">
            <a:extLst>
              <a:ext uri="{FF2B5EF4-FFF2-40B4-BE49-F238E27FC236}">
                <a16:creationId xmlns:a16="http://schemas.microsoft.com/office/drawing/2014/main" id="{4DA6EEF1-EDB1-4DF2-913F-BA9F4767569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47187" y="2133601"/>
            <a:ext cx="1152525" cy="142875"/>
          </a:xfrm>
          <a:prstGeom prst="line">
            <a:avLst/>
          </a:prstGeom>
          <a:noFill/>
          <a:ln w="38100">
            <a:solidFill>
              <a:srgbClr val="99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1" name="Line 13">
            <a:extLst>
              <a:ext uri="{FF2B5EF4-FFF2-40B4-BE49-F238E27FC236}">
                <a16:creationId xmlns:a16="http://schemas.microsoft.com/office/drawing/2014/main" id="{891159D9-A60F-435B-A151-1AC663E5BD85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9212" y="2205039"/>
            <a:ext cx="1008063" cy="287337"/>
          </a:xfrm>
          <a:prstGeom prst="line">
            <a:avLst/>
          </a:prstGeom>
          <a:noFill/>
          <a:ln w="38100">
            <a:solidFill>
              <a:srgbClr val="99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2" name="Text Box 14">
            <a:extLst>
              <a:ext uri="{FF2B5EF4-FFF2-40B4-BE49-F238E27FC236}">
                <a16:creationId xmlns:a16="http://schemas.microsoft.com/office/drawing/2014/main" id="{EBD8BDCC-3A57-4F7D-B3A3-AB7595373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8706" y="4787552"/>
            <a:ext cx="177868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>
                <a:latin typeface="+mj-lt"/>
              </a:rPr>
              <a:t>Young tubers</a:t>
            </a:r>
          </a:p>
        </p:txBody>
      </p:sp>
      <p:sp>
        <p:nvSpPr>
          <p:cNvPr id="12303" name="Line 15">
            <a:extLst>
              <a:ext uri="{FF2B5EF4-FFF2-40B4-BE49-F238E27FC236}">
                <a16:creationId xmlns:a16="http://schemas.microsoft.com/office/drawing/2014/main" id="{A6D10198-4E0F-4382-ACD3-ECE92E7721B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63537" y="5300664"/>
            <a:ext cx="720725" cy="730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4" name="Line 16">
            <a:extLst>
              <a:ext uri="{FF2B5EF4-FFF2-40B4-BE49-F238E27FC236}">
                <a16:creationId xmlns:a16="http://schemas.microsoft.com/office/drawing/2014/main" id="{FFD3D46B-BCEE-449A-BF8E-DDE1DA8B031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579437" y="3860800"/>
            <a:ext cx="504825" cy="1512888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5" name="Line 17">
            <a:extLst>
              <a:ext uri="{FF2B5EF4-FFF2-40B4-BE49-F238E27FC236}">
                <a16:creationId xmlns:a16="http://schemas.microsoft.com/office/drawing/2014/main" id="{B294F6D7-7AE8-410B-BC96-5514621F632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99937" y="4868864"/>
            <a:ext cx="1584325" cy="5048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6" name="Line 18">
            <a:extLst>
              <a:ext uri="{FF2B5EF4-FFF2-40B4-BE49-F238E27FC236}">
                <a16:creationId xmlns:a16="http://schemas.microsoft.com/office/drawing/2014/main" id="{4C5F9F56-22A7-4161-B092-FD680C279A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84262" y="3644900"/>
            <a:ext cx="142875" cy="1728788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7" name="Text Box 19">
            <a:extLst>
              <a:ext uri="{FF2B5EF4-FFF2-40B4-BE49-F238E27FC236}">
                <a16:creationId xmlns:a16="http://schemas.microsoft.com/office/drawing/2014/main" id="{907BB41C-888B-49DF-8E60-35FC9A0CE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899" y="5661025"/>
            <a:ext cx="35290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+mj-lt"/>
              </a:rPr>
              <a:t>Stems growing underground</a:t>
            </a:r>
          </a:p>
        </p:txBody>
      </p:sp>
      <p:sp>
        <p:nvSpPr>
          <p:cNvPr id="12308" name="Line 20">
            <a:extLst>
              <a:ext uri="{FF2B5EF4-FFF2-40B4-BE49-F238E27FC236}">
                <a16:creationId xmlns:a16="http://schemas.microsoft.com/office/drawing/2014/main" id="{DA801982-146E-4C9D-9AF0-EC3E4B1E97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1425" y="4868864"/>
            <a:ext cx="71437" cy="865187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09" name="Line 21">
            <a:extLst>
              <a:ext uri="{FF2B5EF4-FFF2-40B4-BE49-F238E27FC236}">
                <a16:creationId xmlns:a16="http://schemas.microsoft.com/office/drawing/2014/main" id="{4D2981FE-3183-4BFF-BA7B-F5B936EF3D4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1424" y="4508500"/>
            <a:ext cx="3816350" cy="122555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12310" name="Line 22">
            <a:extLst>
              <a:ext uri="{FF2B5EF4-FFF2-40B4-BE49-F238E27FC236}">
                <a16:creationId xmlns:a16="http://schemas.microsoft.com/office/drawing/2014/main" id="{B0A8A64F-E5A9-4549-97A7-7CF82DC387C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1424" y="5229226"/>
            <a:ext cx="1008062" cy="504825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EB30350-3944-460F-8E18-4FCF8073D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500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AC1FC0FB-03AB-49BA-BAB8-D9571A3386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5400" dirty="0">
                <a:solidFill>
                  <a:schemeClr val="tx1"/>
                </a:solidFill>
              </a:rPr>
              <a:t>Asexual reproduction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533B4FC-50FE-4F85-B9B8-9A50DF9C6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6072" y="1803077"/>
            <a:ext cx="8229600" cy="4525962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z="3600" dirty="0">
                <a:latin typeface="+mj-lt"/>
              </a:rPr>
              <a:t>Gardeners use asexual reproduction to create new plants that are </a:t>
            </a:r>
            <a:r>
              <a:rPr lang="en-GB" altLang="en-US" sz="3600" b="1" dirty="0">
                <a:latin typeface="+mj-lt"/>
              </a:rPr>
              <a:t>identical </a:t>
            </a:r>
            <a:r>
              <a:rPr lang="en-GB" altLang="en-US" sz="3600" dirty="0">
                <a:latin typeface="+mj-lt"/>
              </a:rPr>
              <a:t>to the parent plants</a:t>
            </a:r>
          </a:p>
          <a:p>
            <a:r>
              <a:rPr lang="en-GB" altLang="en-US" sz="3600" dirty="0">
                <a:latin typeface="+mj-lt"/>
              </a:rPr>
              <a:t>They </a:t>
            </a:r>
            <a:r>
              <a:rPr lang="en-GB" altLang="en-US" sz="3600" b="1" dirty="0">
                <a:latin typeface="+mj-lt"/>
              </a:rPr>
              <a:t>cannot</a:t>
            </a:r>
            <a:r>
              <a:rPr lang="en-GB" altLang="en-US" sz="3600" dirty="0">
                <a:latin typeface="+mj-lt"/>
              </a:rPr>
              <a:t> create </a:t>
            </a:r>
            <a:r>
              <a:rPr lang="en-GB" altLang="en-US" sz="3600" b="1" dirty="0">
                <a:latin typeface="+mj-lt"/>
              </a:rPr>
              <a:t>new varieties</a:t>
            </a:r>
            <a:r>
              <a:rPr lang="en-GB" altLang="en-US" sz="3600" dirty="0">
                <a:latin typeface="+mj-lt"/>
              </a:rPr>
              <a:t> this way</a:t>
            </a:r>
          </a:p>
          <a:p>
            <a:r>
              <a:rPr lang="en-GB" altLang="en-US" sz="3600" b="1" dirty="0">
                <a:latin typeface="+mj-lt"/>
              </a:rPr>
              <a:t>But</a:t>
            </a:r>
            <a:r>
              <a:rPr lang="en-GB" altLang="en-US" sz="3600" dirty="0">
                <a:latin typeface="+mj-lt"/>
              </a:rPr>
              <a:t> they can produce required plants </a:t>
            </a:r>
            <a:r>
              <a:rPr lang="en-GB" altLang="en-US" sz="3600" b="1" dirty="0">
                <a:latin typeface="+mj-lt"/>
              </a:rPr>
              <a:t>much quicker</a:t>
            </a:r>
            <a:r>
              <a:rPr lang="en-GB" altLang="en-US" sz="3600" dirty="0">
                <a:latin typeface="+mj-lt"/>
              </a:rPr>
              <a:t> than growing them from </a:t>
            </a:r>
            <a:r>
              <a:rPr lang="en-GB" altLang="en-US" sz="3600" b="1" dirty="0">
                <a:latin typeface="+mj-lt"/>
              </a:rPr>
              <a:t>seeds</a:t>
            </a:r>
            <a:r>
              <a:rPr lang="en-GB" altLang="en-US" sz="3600" dirty="0">
                <a:latin typeface="+mj-lt"/>
              </a:rPr>
              <a:t> produced in sexual reproduction</a:t>
            </a:r>
          </a:p>
        </p:txBody>
      </p:sp>
    </p:spTree>
    <p:extLst>
      <p:ext uri="{BB962C8B-B14F-4D97-AF65-F5344CB8AC3E}">
        <p14:creationId xmlns:p14="http://schemas.microsoft.com/office/powerpoint/2010/main" val="2193765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>
            <a:extLst>
              <a:ext uri="{FF2B5EF4-FFF2-40B4-BE49-F238E27FC236}">
                <a16:creationId xmlns:a16="http://schemas.microsoft.com/office/drawing/2014/main" id="{5C70CE60-8022-4971-9AA0-45EADBE971A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64707" y="1417638"/>
            <a:ext cx="4495800" cy="5805487"/>
          </a:xfrm>
        </p:spPr>
        <p:txBody>
          <a:bodyPr/>
          <a:lstStyle/>
          <a:p>
            <a:r>
              <a:rPr lang="en-GB" altLang="en-US" dirty="0">
                <a:latin typeface="+mj-lt"/>
              </a:rPr>
              <a:t>The most common way for gardeners to create new plants asexually is by </a:t>
            </a:r>
            <a:r>
              <a:rPr lang="en-GB" altLang="en-US" b="1" dirty="0">
                <a:latin typeface="+mj-lt"/>
              </a:rPr>
              <a:t>taking cuttings</a:t>
            </a:r>
            <a:r>
              <a:rPr lang="en-GB" altLang="en-US" dirty="0">
                <a:latin typeface="+mj-lt"/>
              </a:rPr>
              <a:t> and </a:t>
            </a:r>
            <a:r>
              <a:rPr lang="en-GB" altLang="en-US" b="1" dirty="0">
                <a:latin typeface="+mj-lt"/>
              </a:rPr>
              <a:t>growing</a:t>
            </a:r>
            <a:r>
              <a:rPr lang="en-GB" altLang="en-US" dirty="0">
                <a:latin typeface="+mj-lt"/>
              </a:rPr>
              <a:t> them </a:t>
            </a:r>
          </a:p>
          <a:p>
            <a:r>
              <a:rPr lang="en-GB" altLang="en-US" dirty="0">
                <a:latin typeface="+mj-lt"/>
              </a:rPr>
              <a:t>These cuttings will develop their own </a:t>
            </a:r>
            <a:r>
              <a:rPr lang="en-GB" altLang="en-US" b="1" dirty="0">
                <a:latin typeface="+mj-lt"/>
              </a:rPr>
              <a:t>roots</a:t>
            </a:r>
            <a:r>
              <a:rPr lang="en-GB" altLang="en-US" dirty="0">
                <a:latin typeface="+mj-lt"/>
              </a:rPr>
              <a:t> and grow into an </a:t>
            </a:r>
            <a:r>
              <a:rPr lang="en-GB" altLang="en-US" b="1" dirty="0">
                <a:latin typeface="+mj-lt"/>
              </a:rPr>
              <a:t>identical new plant</a:t>
            </a:r>
          </a:p>
        </p:txBody>
      </p:sp>
      <p:pic>
        <p:nvPicPr>
          <p:cNvPr id="16390" name="Picture 6">
            <a:extLst>
              <a:ext uri="{FF2B5EF4-FFF2-40B4-BE49-F238E27FC236}">
                <a16:creationId xmlns:a16="http://schemas.microsoft.com/office/drawing/2014/main" id="{EBFE4088-19D6-474F-A3AE-7CA53E50C810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37687" y="1052097"/>
            <a:ext cx="2992438" cy="3743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1" name="Picture 7">
            <a:extLst>
              <a:ext uri="{FF2B5EF4-FFF2-40B4-BE49-F238E27FC236}">
                <a16:creationId xmlns:a16="http://schemas.microsoft.com/office/drawing/2014/main" id="{881BC808-B9AD-4541-87BB-24BCB4C7D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318" y="3296113"/>
            <a:ext cx="3695700" cy="277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F17A4B0-7B45-496E-8F38-90AD20FBA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647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363B5FE-75E6-4C96-A0C1-6A4ED62A21E8}"/>
              </a:ext>
            </a:extLst>
          </p:cNvPr>
          <p:cNvSpPr txBox="1"/>
          <p:nvPr/>
        </p:nvSpPr>
        <p:spPr>
          <a:xfrm>
            <a:off x="314324" y="323850"/>
            <a:ext cx="4438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Botanical drawings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2C6797-8D25-4512-A2AD-4FA98CD453D3}"/>
              </a:ext>
            </a:extLst>
          </p:cNvPr>
          <p:cNvSpPr txBox="1"/>
          <p:nvPr/>
        </p:nvSpPr>
        <p:spPr>
          <a:xfrm>
            <a:off x="6375184" y="731836"/>
            <a:ext cx="488170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What can you see in the illustration?</a:t>
            </a:r>
          </a:p>
          <a:p>
            <a:pPr marL="342900" indent="-342900">
              <a:buAutoNum type="arabicPeriod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2. Do you think that this illustration represents the plant at a single moment in time?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3. Why do you think so many different structures have been included in the picture?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4. What do you think the artist has had to do to the plant in order to see and draw all the structures?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C6D02-622A-4B6F-A7AD-4ADE0760AA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43" t="15694" r="36017" b="7223"/>
          <a:stretch/>
        </p:blipFill>
        <p:spPr>
          <a:xfrm>
            <a:off x="1200150" y="990600"/>
            <a:ext cx="3552825" cy="528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1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363B5FE-75E6-4C96-A0C1-6A4ED62A21E8}"/>
              </a:ext>
            </a:extLst>
          </p:cNvPr>
          <p:cNvSpPr txBox="1"/>
          <p:nvPr/>
        </p:nvSpPr>
        <p:spPr>
          <a:xfrm>
            <a:off x="314324" y="323850"/>
            <a:ext cx="4438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Botanical drawings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2C6797-8D25-4512-A2AD-4FA98CD453D3}"/>
              </a:ext>
            </a:extLst>
          </p:cNvPr>
          <p:cNvSpPr txBox="1"/>
          <p:nvPr/>
        </p:nvSpPr>
        <p:spPr>
          <a:xfrm>
            <a:off x="6375184" y="731836"/>
            <a:ext cx="488170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What can you see in the illustration?</a:t>
            </a:r>
          </a:p>
          <a:p>
            <a:pPr marL="342900" indent="-342900">
              <a:buAutoNum type="arabicPeriod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2. Do you think that this illustration represents the plant at a single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moment in time?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3. Why do you think so many different structures have been included in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picture?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4. What do you think the artist has had to do to the plant in order to see and draw all the structures?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94675-F01D-4F6A-951F-8525662605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28" t="10672" r="35468" b="2639"/>
          <a:stretch/>
        </p:blipFill>
        <p:spPr>
          <a:xfrm>
            <a:off x="2084866" y="981075"/>
            <a:ext cx="3220559" cy="511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06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9DCF6-3CF5-4033-98A9-E81242D3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For today’s science you should complete a double page spread covering the required  tasks.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311F1-E3DB-40F8-8BE8-237FBDCBFE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GB" dirty="0"/>
              <a:t>Labelling parts of a flowering plant.</a:t>
            </a:r>
          </a:p>
          <a:p>
            <a:pPr marL="342900" indent="-342900">
              <a:buAutoNum type="arabicPeriod"/>
            </a:pPr>
            <a:r>
              <a:rPr lang="en-GB" dirty="0"/>
              <a:t>Drawing a plant reproduction cycle for a strawberry, potato or a tulip.</a:t>
            </a:r>
          </a:p>
          <a:p>
            <a:pPr marL="342900" indent="-342900">
              <a:buAutoNum type="arabicPeriod"/>
            </a:pPr>
            <a:r>
              <a:rPr lang="en-GB" dirty="0"/>
              <a:t>Plant a cutting optional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8AA607-CCDB-4AEE-9D42-D2184B34A1E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108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E9C35-3414-4D23-911B-334D73F80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585444"/>
            <a:ext cx="10058400" cy="1371600"/>
          </a:xfrm>
        </p:spPr>
        <p:txBody>
          <a:bodyPr/>
          <a:lstStyle/>
          <a:p>
            <a:r>
              <a:rPr lang="en-GB" dirty="0"/>
              <a:t>The lifecycle </a:t>
            </a:r>
            <a:br>
              <a:rPr lang="en-GB" dirty="0"/>
            </a:br>
            <a:r>
              <a:rPr lang="en-GB" dirty="0"/>
              <a:t>of a tulip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3CCBB-2C3D-461A-A822-92F474640A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40C168-C95E-4595-BE5D-4ADE9049903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D009B3-1F22-4525-ACC5-4138D54FB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53" t="14667" r="21016" b="6250"/>
          <a:stretch/>
        </p:blipFill>
        <p:spPr>
          <a:xfrm>
            <a:off x="3657600" y="450676"/>
            <a:ext cx="8001000" cy="597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08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7E269-C29E-4CC3-9C0D-4887132AA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404469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n-GB" dirty="0"/>
              <a:t>Potatoes </a:t>
            </a:r>
            <a:br>
              <a:rPr lang="en-GB" dirty="0"/>
            </a:br>
            <a:r>
              <a:rPr lang="en-GB" dirty="0"/>
              <a:t>follow a </a:t>
            </a:r>
            <a:br>
              <a:rPr lang="en-GB" dirty="0"/>
            </a:br>
            <a:r>
              <a:rPr lang="en-GB" dirty="0"/>
              <a:t>similar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DEB41-B3AF-4739-BA3C-86BF764155B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4AC96-E087-45EC-9954-305F5EE3EB4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107B27-5955-4B40-811F-9926C6F218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38" t="18333" r="18672"/>
          <a:stretch/>
        </p:blipFill>
        <p:spPr>
          <a:xfrm>
            <a:off x="3824441" y="642594"/>
            <a:ext cx="7948459" cy="580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67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1D5C-E980-4DD2-8E83-C4F3CE765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FD12-8824-4CCA-9D8A-DC12E620178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EA2D7C-A50A-45E4-BDC2-03F60B5088F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8F03D0-2214-49DB-AAD0-9EFA77E058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99" t="11249" r="19297" b="9370"/>
          <a:stretch/>
        </p:blipFill>
        <p:spPr>
          <a:xfrm>
            <a:off x="2071687" y="642594"/>
            <a:ext cx="8048626" cy="568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59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36510-ADC3-4B3C-BB5A-2439B8A99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|Task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8F6FE-DFAB-4B12-BA30-B23FF53DDC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Choose one of the life cycles and create a copy in your book.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CD3D3F-F1B6-4A72-BA55-DBC29DC883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7499" t="11249" r="19297" b="9370"/>
          <a:stretch/>
        </p:blipFill>
        <p:spPr>
          <a:xfrm>
            <a:off x="5222875" y="642594"/>
            <a:ext cx="4664075" cy="32950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78C1B4-26BA-4D96-B7B9-544494A198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38" t="18333" r="18672"/>
          <a:stretch/>
        </p:blipFill>
        <p:spPr>
          <a:xfrm>
            <a:off x="6413502" y="1494469"/>
            <a:ext cx="4655343" cy="3400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C1D38A-7A85-42CF-BE6D-E6D349ABC9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453" t="14667" r="21016" b="6250"/>
          <a:stretch/>
        </p:blipFill>
        <p:spPr>
          <a:xfrm>
            <a:off x="7296150" y="3169560"/>
            <a:ext cx="4362450" cy="325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767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67F0B-C8AC-4286-BFBE-FC4E000F6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99" y="213969"/>
            <a:ext cx="11534775" cy="1371600"/>
          </a:xfrm>
        </p:spPr>
        <p:txBody>
          <a:bodyPr/>
          <a:lstStyle/>
          <a:p>
            <a:r>
              <a:rPr lang="en-GB" dirty="0"/>
              <a:t>There are advantages to both sexual and asexual plant reproduction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5F70F-7E3E-4E5D-BBE2-F2E363A9086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561B55-4E5A-4346-B9FC-FFB4E51212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FF228B-ED20-4905-B229-4DE70819EB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93" t="29369" r="30470" b="18889"/>
          <a:stretch/>
        </p:blipFill>
        <p:spPr>
          <a:xfrm>
            <a:off x="1695449" y="1426843"/>
            <a:ext cx="7667626" cy="545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952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70DFC-4FF6-4741-88C9-1BA90C0EF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910" y="0"/>
            <a:ext cx="10058400" cy="1371600"/>
          </a:xfrm>
        </p:spPr>
        <p:txBody>
          <a:bodyPr/>
          <a:lstStyle/>
          <a:p>
            <a:r>
              <a:rPr lang="en-GB" dirty="0"/>
              <a:t>|Task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7D9C9-E959-4B38-A765-E654D024F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729" y="1099942"/>
            <a:ext cx="10953565" cy="50078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400" dirty="0"/>
              <a:t>We are going to plant our own cuttings and predict what might happen.</a:t>
            </a:r>
          </a:p>
          <a:p>
            <a:pPr marL="0" indent="0">
              <a:buNone/>
            </a:pPr>
            <a:r>
              <a:rPr lang="en-US" sz="1400" dirty="0"/>
              <a:t>Method:</a:t>
            </a:r>
          </a:p>
          <a:p>
            <a:pPr marL="0" indent="0">
              <a:buNone/>
            </a:pPr>
            <a:r>
              <a:rPr lang="en-US" sz="1400" dirty="0"/>
              <a:t>1. Place compost in the pot, leaving enough room for watering</a:t>
            </a:r>
          </a:p>
          <a:p>
            <a:pPr marL="0" indent="0">
              <a:buNone/>
            </a:pPr>
            <a:r>
              <a:rPr lang="en-US" sz="1400" dirty="0"/>
              <a:t>2. Using a sharp pair of scissors, cut off a shoot tip from the geranium plant that is</a:t>
            </a:r>
          </a:p>
          <a:p>
            <a:pPr marL="0" indent="0">
              <a:buNone/>
            </a:pPr>
            <a:r>
              <a:rPr lang="en-US" sz="1400" dirty="0"/>
              <a:t>about 5cm long. Cut just below a leaf node (the point where the leaf joins the</a:t>
            </a:r>
          </a:p>
          <a:p>
            <a:pPr marL="0" indent="0">
              <a:buNone/>
            </a:pPr>
            <a:r>
              <a:rPr lang="en-US" sz="1400" dirty="0"/>
              <a:t>stem) as this is where the new roots will grow from</a:t>
            </a:r>
          </a:p>
          <a:p>
            <a:pPr marL="0" indent="0">
              <a:buNone/>
            </a:pPr>
            <a:r>
              <a:rPr lang="en-US" sz="1400" dirty="0"/>
              <a:t>3. Carefully remove all the lower leaves, leaving one or two at the top of the cutting</a:t>
            </a:r>
          </a:p>
          <a:p>
            <a:pPr marL="0" indent="0">
              <a:buNone/>
            </a:pPr>
            <a:r>
              <a:rPr lang="en-US" sz="1400" dirty="0"/>
              <a:t>4. Use a pencil to make a hole in the compost and put the cutting in. Lightly press</a:t>
            </a:r>
          </a:p>
          <a:p>
            <a:pPr marL="0" indent="0">
              <a:buNone/>
            </a:pPr>
            <a:r>
              <a:rPr lang="en-US" sz="1400" dirty="0"/>
              <a:t>the soil back against the stem. (To ensure good growth you can dip the stem into</a:t>
            </a:r>
          </a:p>
          <a:p>
            <a:pPr marL="0" indent="0">
              <a:buNone/>
            </a:pPr>
            <a:r>
              <a:rPr lang="en-US" sz="1400" dirty="0"/>
              <a:t>a rooting powder before potting or use a product like Groovy Roots</a:t>
            </a:r>
          </a:p>
          <a:p>
            <a:pPr marL="0" indent="0">
              <a:buNone/>
            </a:pPr>
            <a:r>
              <a:rPr lang="en-US" sz="1400" dirty="0"/>
              <a:t>(http://www.nugel.co.uk/groovy-roots#g_1_0)</a:t>
            </a:r>
          </a:p>
          <a:p>
            <a:pPr marL="0" indent="0">
              <a:buNone/>
            </a:pPr>
            <a:r>
              <a:rPr lang="en-US" sz="1400" dirty="0"/>
              <a:t>5. Label the cutting with the date and your name</a:t>
            </a:r>
          </a:p>
          <a:p>
            <a:pPr marL="0" indent="0">
              <a:buNone/>
            </a:pPr>
            <a:r>
              <a:rPr lang="en-US" sz="1400" dirty="0"/>
              <a:t>6. Water the cutting</a:t>
            </a:r>
          </a:p>
          <a:p>
            <a:pPr marL="0" indent="0">
              <a:buNone/>
            </a:pPr>
            <a:r>
              <a:rPr lang="en-US" sz="1400" dirty="0"/>
              <a:t>7. Place the pot in a plastic bag and secure with an elastic band to keep the air</a:t>
            </a:r>
          </a:p>
          <a:p>
            <a:pPr marL="0" indent="0">
              <a:buNone/>
            </a:pPr>
            <a:r>
              <a:rPr lang="en-US" sz="1400" dirty="0"/>
              <a:t>around the cutting moist</a:t>
            </a:r>
          </a:p>
          <a:p>
            <a:pPr marL="0" indent="0">
              <a:buNone/>
            </a:pPr>
            <a:r>
              <a:rPr lang="en-US" sz="1400" dirty="0"/>
              <a:t>8. Place the pot on a windowsill in the light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39560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C5993-4134-4315-A07A-4E1C76744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Stem cuttings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743B3-B5AC-4E7F-9B8A-91E23B591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You will need:</a:t>
            </a:r>
          </a:p>
          <a:p>
            <a:pPr marL="0" indent="0">
              <a:buNone/>
            </a:pPr>
            <a:r>
              <a:rPr lang="en-US" dirty="0"/>
              <a:t>• pot</a:t>
            </a:r>
          </a:p>
          <a:p>
            <a:pPr marL="0" indent="0">
              <a:buNone/>
            </a:pPr>
            <a:r>
              <a:rPr lang="en-US" dirty="0"/>
              <a:t>• compost</a:t>
            </a:r>
          </a:p>
          <a:p>
            <a:pPr marL="0" indent="0">
              <a:buNone/>
            </a:pPr>
            <a:r>
              <a:rPr lang="en-US" dirty="0"/>
              <a:t>• scissors</a:t>
            </a:r>
          </a:p>
          <a:p>
            <a:pPr marL="0" indent="0">
              <a:buNone/>
            </a:pPr>
            <a:r>
              <a:rPr lang="en-US" dirty="0"/>
              <a:t>• geranium plant</a:t>
            </a:r>
          </a:p>
          <a:p>
            <a:pPr marL="0" indent="0">
              <a:buNone/>
            </a:pPr>
            <a:r>
              <a:rPr lang="en-US" dirty="0"/>
              <a:t>• pencil</a:t>
            </a:r>
          </a:p>
          <a:p>
            <a:pPr marL="0" indent="0">
              <a:buNone/>
            </a:pPr>
            <a:r>
              <a:rPr lang="en-US" dirty="0"/>
              <a:t>• water</a:t>
            </a:r>
          </a:p>
          <a:p>
            <a:pPr marL="0" indent="0">
              <a:buNone/>
            </a:pPr>
            <a:r>
              <a:rPr lang="en-US" dirty="0"/>
              <a:t>• label</a:t>
            </a:r>
          </a:p>
          <a:p>
            <a:pPr marL="0" indent="0">
              <a:buNone/>
            </a:pPr>
            <a:r>
              <a:rPr lang="en-US" dirty="0"/>
              <a:t>• plastic bag and elastic band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930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7A750-333F-4656-ACEF-E0B53F578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|Optional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3508D-7907-48CE-B880-176411B8C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4019550" cy="384962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Why don’t you create your own botanical drawing using a strawberry or potato plant.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69AC38-9178-40D1-BD17-ADA073E68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766" t="16112" r="35624" b="5833"/>
          <a:stretch/>
        </p:blipFill>
        <p:spPr>
          <a:xfrm>
            <a:off x="7696201" y="457580"/>
            <a:ext cx="3924300" cy="581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952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{1DEE0A58-BEC5-429E-BC8A-4D60E6398231}tf78438558_win32</Template>
  <TotalTime>1512</TotalTime>
  <Words>731</Words>
  <Application>Microsoft Office PowerPoint</Application>
  <PresentationFormat>Widescreen</PresentationFormat>
  <Paragraphs>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Century Gothic</vt:lpstr>
      <vt:lpstr>Garamond</vt:lpstr>
      <vt:lpstr>OpenSans</vt:lpstr>
      <vt:lpstr>SavonVTI</vt:lpstr>
      <vt:lpstr>PowerPoint Presentation</vt:lpstr>
      <vt:lpstr>Working scientifically this week we are:</vt:lpstr>
      <vt:lpstr>Mosses </vt:lpstr>
      <vt:lpstr>Liverworts</vt:lpstr>
      <vt:lpstr>Conifers </vt:lpstr>
      <vt:lpstr>The plants this week follow a different life cycle</vt:lpstr>
      <vt:lpstr>https://www.youtube.com/watch?v=K0SNi5yCtvU </vt:lpstr>
      <vt:lpstr>PowerPoint Presentation</vt:lpstr>
      <vt:lpstr>PowerPoint Presentation</vt:lpstr>
      <vt:lpstr>Asexual reproduction</vt:lpstr>
      <vt:lpstr>PowerPoint Presentation</vt:lpstr>
      <vt:lpstr>PowerPoint Presentation</vt:lpstr>
      <vt:lpstr>PowerPoint Presentation</vt:lpstr>
      <vt:lpstr>For today’s science you should complete a double page spread covering the required  tasks.</vt:lpstr>
      <vt:lpstr>The lifecycle  of a tulip</vt:lpstr>
      <vt:lpstr>Potatoes  follow a  similar life cycle</vt:lpstr>
      <vt:lpstr>PowerPoint Presentation</vt:lpstr>
      <vt:lpstr>|Task </vt:lpstr>
      <vt:lpstr>There are advantages to both sexual and asexual plant reproduction</vt:lpstr>
      <vt:lpstr>|Task</vt:lpstr>
      <vt:lpstr>Stem cuttings</vt:lpstr>
      <vt:lpstr>|Optional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McKeown</dc:creator>
  <cp:lastModifiedBy>Conor McKeown</cp:lastModifiedBy>
  <cp:revision>14</cp:revision>
  <dcterms:created xsi:type="dcterms:W3CDTF">2021-02-21T11:01:35Z</dcterms:created>
  <dcterms:modified xsi:type="dcterms:W3CDTF">2021-03-01T19:43:57Z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