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4" r:id="rId3"/>
    <p:sldId id="275" r:id="rId4"/>
    <p:sldId id="281" r:id="rId5"/>
    <p:sldId id="276" r:id="rId6"/>
    <p:sldId id="282" r:id="rId7"/>
    <p:sldId id="277" r:id="rId8"/>
    <p:sldId id="283" r:id="rId9"/>
    <p:sldId id="278" r:id="rId10"/>
    <p:sldId id="284" r:id="rId11"/>
    <p:sldId id="279" r:id="rId12"/>
    <p:sldId id="286" r:id="rId13"/>
    <p:sldId id="280" r:id="rId14"/>
    <p:sldId id="285" r:id="rId15"/>
    <p:sldId id="287" r:id="rId16"/>
    <p:sldId id="291" r:id="rId17"/>
    <p:sldId id="290" r:id="rId18"/>
    <p:sldId id="293" r:id="rId19"/>
    <p:sldId id="292" r:id="rId20"/>
    <p:sldId id="295" r:id="rId21"/>
    <p:sldId id="294" r:id="rId22"/>
    <p:sldId id="297" r:id="rId23"/>
    <p:sldId id="296" r:id="rId24"/>
    <p:sldId id="299" r:id="rId25"/>
    <p:sldId id="298" r:id="rId26"/>
    <p:sldId id="301" r:id="rId27"/>
    <p:sldId id="300" r:id="rId28"/>
    <p:sldId id="288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204E528-3489-87B4-34A3-881FFB4D8AE4}" v="6" dt="2021-01-10T12:01:20.663"/>
    <p1510:client id="{748AE7B9-89B1-B648-A280-53199B20EE0F}" v="22" dt="2021-01-03T14:01:28.004"/>
    <p1510:client id="{B0C08A64-E82C-1797-FCAD-74587DC39160}" v="7" dt="2021-01-09T13:21:27.32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288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35" Type="http://schemas.microsoft.com/office/2015/10/relationships/revisionInfo" Target="revisionInfo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chel Harrison" userId="S::rachel.harrison@bramhopeprimaryschool.co.uk::1ceaffb2-cd00-4957-9443-572dfb74df9c" providerId="AD" clId="Web-{B0C08A64-E82C-1797-FCAD-74587DC39160}"/>
    <pc:docChg chg="modSld">
      <pc:chgData name="Rachel Harrison" userId="S::rachel.harrison@bramhopeprimaryschool.co.uk::1ceaffb2-cd00-4957-9443-572dfb74df9c" providerId="AD" clId="Web-{B0C08A64-E82C-1797-FCAD-74587DC39160}" dt="2021-01-09T13:21:26.861" v="5" actId="20577"/>
      <pc:docMkLst>
        <pc:docMk/>
      </pc:docMkLst>
      <pc:sldChg chg="modSp">
        <pc:chgData name="Rachel Harrison" userId="S::rachel.harrison@bramhopeprimaryschool.co.uk::1ceaffb2-cd00-4957-9443-572dfb74df9c" providerId="AD" clId="Web-{B0C08A64-E82C-1797-FCAD-74587DC39160}" dt="2021-01-09T13:21:26.861" v="4" actId="20577"/>
        <pc:sldMkLst>
          <pc:docMk/>
          <pc:sldMk cId="0" sldId="288"/>
        </pc:sldMkLst>
        <pc:spChg chg="mod">
          <ac:chgData name="Rachel Harrison" userId="S::rachel.harrison@bramhopeprimaryschool.co.uk::1ceaffb2-cd00-4957-9443-572dfb74df9c" providerId="AD" clId="Web-{B0C08A64-E82C-1797-FCAD-74587DC39160}" dt="2021-01-09T13:21:26.861" v="4" actId="20577"/>
          <ac:spMkLst>
            <pc:docMk/>
            <pc:sldMk cId="0" sldId="288"/>
            <ac:spMk id="3" creationId="{00000000-0000-0000-0000-000000000000}"/>
          </ac:spMkLst>
        </pc:spChg>
      </pc:sldChg>
    </pc:docChg>
  </pc:docChgLst>
  <pc:docChgLst>
    <pc:chgData name="Rachel Harrison" userId="S::rachel.harrison@bramhopeprimaryschool.co.uk::1ceaffb2-cd00-4957-9443-572dfb74df9c" providerId="AD" clId="Web-{3204E528-3489-87B4-34A3-881FFB4D8AE4}"/>
    <pc:docChg chg="modSld">
      <pc:chgData name="Rachel Harrison" userId="S::rachel.harrison@bramhopeprimaryschool.co.uk::1ceaffb2-cd00-4957-9443-572dfb74df9c" providerId="AD" clId="Web-{3204E528-3489-87B4-34A3-881FFB4D8AE4}" dt="2021-01-10T12:01:19.866" v="4" actId="20577"/>
      <pc:docMkLst>
        <pc:docMk/>
      </pc:docMkLst>
      <pc:sldChg chg="modSp">
        <pc:chgData name="Rachel Harrison" userId="S::rachel.harrison@bramhopeprimaryschool.co.uk::1ceaffb2-cd00-4957-9443-572dfb74df9c" providerId="AD" clId="Web-{3204E528-3489-87B4-34A3-881FFB4D8AE4}" dt="2021-01-10T12:01:18.460" v="2" actId="20577"/>
        <pc:sldMkLst>
          <pc:docMk/>
          <pc:sldMk cId="0" sldId="274"/>
        </pc:sldMkLst>
        <pc:spChg chg="mod">
          <ac:chgData name="Rachel Harrison" userId="S::rachel.harrison@bramhopeprimaryschool.co.uk::1ceaffb2-cd00-4957-9443-572dfb74df9c" providerId="AD" clId="Web-{3204E528-3489-87B4-34A3-881FFB4D8AE4}" dt="2021-01-10T12:01:18.460" v="2" actId="20577"/>
          <ac:spMkLst>
            <pc:docMk/>
            <pc:sldMk cId="0" sldId="274"/>
            <ac:spMk id="2" creationId="{00000000-0000-0000-0000-000000000000}"/>
          </ac:spMkLst>
        </pc:spChg>
      </pc:sldChg>
    </pc:docChg>
  </pc:docChgLst>
  <pc:docChgLst>
    <pc:chgData name="Rachel Harrison" userId="S::rachel.harrison@bramhopeprimaryschool.co.uk::1ceaffb2-cd00-4957-9443-572dfb74df9c" providerId="AD" clId="Web-{748AE7B9-89B1-B648-A280-53199B20EE0F}"/>
    <pc:docChg chg="modSld">
      <pc:chgData name="Rachel Harrison" userId="S::rachel.harrison@bramhopeprimaryschool.co.uk::1ceaffb2-cd00-4957-9443-572dfb74df9c" providerId="AD" clId="Web-{748AE7B9-89B1-B648-A280-53199B20EE0F}" dt="2021-01-03T14:01:28.004" v="18" actId="20577"/>
      <pc:docMkLst>
        <pc:docMk/>
      </pc:docMkLst>
      <pc:sldChg chg="modSp">
        <pc:chgData name="Rachel Harrison" userId="S::rachel.harrison@bramhopeprimaryschool.co.uk::1ceaffb2-cd00-4957-9443-572dfb74df9c" providerId="AD" clId="Web-{748AE7B9-89B1-B648-A280-53199B20EE0F}" dt="2021-01-03T14:01:15.223" v="16" actId="20577"/>
        <pc:sldMkLst>
          <pc:docMk/>
          <pc:sldMk cId="0" sldId="260"/>
        </pc:sldMkLst>
        <pc:spChg chg="mod">
          <ac:chgData name="Rachel Harrison" userId="S::rachel.harrison@bramhopeprimaryschool.co.uk::1ceaffb2-cd00-4957-9443-572dfb74df9c" providerId="AD" clId="Web-{748AE7B9-89B1-B648-A280-53199B20EE0F}" dt="2021-01-03T14:01:15.223" v="16" actId="20577"/>
          <ac:spMkLst>
            <pc:docMk/>
            <pc:sldMk cId="0" sldId="260"/>
            <ac:spMk id="2" creationId="{00000000-0000-0000-0000-000000000000}"/>
          </ac:spMkLst>
        </pc:spChg>
        <pc:spChg chg="mod">
          <ac:chgData name="Rachel Harrison" userId="S::rachel.harrison@bramhopeprimaryschool.co.uk::1ceaffb2-cd00-4957-9443-572dfb74df9c" providerId="AD" clId="Web-{748AE7B9-89B1-B648-A280-53199B20EE0F}" dt="2021-01-03T14:01:00.020" v="4" actId="20577"/>
          <ac:spMkLst>
            <pc:docMk/>
            <pc:sldMk cId="0" sldId="260"/>
            <ac:spMk id="6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748AE7B9-89B1-B648-A280-53199B20EE0F}" dt="2021-01-03T14:01:28.004" v="17" actId="20577"/>
        <pc:sldMkLst>
          <pc:docMk/>
          <pc:sldMk cId="0" sldId="273"/>
        </pc:sldMkLst>
        <pc:spChg chg="mod">
          <ac:chgData name="Rachel Harrison" userId="S::rachel.harrison@bramhopeprimaryschool.co.uk::1ceaffb2-cd00-4957-9443-572dfb74df9c" providerId="AD" clId="Web-{748AE7B9-89B1-B648-A280-53199B20EE0F}" dt="2021-01-03T14:01:28.004" v="17" actId="20577"/>
          <ac:spMkLst>
            <pc:docMk/>
            <pc:sldMk cId="0" sldId="273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7090-B664-4FB1-AB55-1D5C70A8F0D3}" type="datetimeFigureOut">
              <a:rPr lang="en-US" smtClean="0"/>
              <a:pPr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7090-B664-4FB1-AB55-1D5C70A8F0D3}" type="datetimeFigureOut">
              <a:rPr lang="en-US" smtClean="0"/>
              <a:pPr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7090-B664-4FB1-AB55-1D5C70A8F0D3}" type="datetimeFigureOut">
              <a:rPr lang="en-US" smtClean="0"/>
              <a:pPr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7090-B664-4FB1-AB55-1D5C70A8F0D3}" type="datetimeFigureOut">
              <a:rPr lang="en-US" smtClean="0"/>
              <a:pPr/>
              <a:t>1/10/2021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7090-B664-4FB1-AB55-1D5C70A8F0D3}" type="datetimeFigureOut">
              <a:rPr lang="en-US" smtClean="0"/>
              <a:pPr/>
              <a:t>1/10/2021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7090-B664-4FB1-AB55-1D5C70A8F0D3}" type="datetimeFigureOut">
              <a:rPr lang="en-US" smtClean="0"/>
              <a:pPr/>
              <a:t>1/10/2021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7090-B664-4FB1-AB55-1D5C70A8F0D3}" type="datetimeFigureOut">
              <a:rPr lang="en-US" smtClean="0"/>
              <a:pPr/>
              <a:t>1/10/2021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7090-B664-4FB1-AB55-1D5C70A8F0D3}" type="datetimeFigureOut">
              <a:rPr lang="en-US" smtClean="0"/>
              <a:pPr/>
              <a:t>1/10/2021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7090-B664-4FB1-AB55-1D5C70A8F0D3}" type="datetimeFigureOut">
              <a:rPr lang="en-US" smtClean="0"/>
              <a:pPr/>
              <a:t>1/10/2021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7090-B664-4FB1-AB55-1D5C70A8F0D3}" type="datetimeFigureOut">
              <a:rPr lang="en-US" smtClean="0"/>
              <a:pPr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37090-B664-4FB1-AB55-1D5C70A8F0D3}" type="datetimeFigureOut">
              <a:rPr lang="en-US" smtClean="0"/>
              <a:pPr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837090-B664-4FB1-AB55-1D5C70A8F0D3}" type="datetimeFigureOut">
              <a:rPr lang="en-US" smtClean="0"/>
              <a:pPr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05DDBD-1304-4482-ADAD-05AA1231D28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knhBaLebVq4" TargetMode="External"/><Relationship Id="rId2" Type="http://schemas.openxmlformats.org/officeDocument/2006/relationships/hyperlink" Target="https://www.youtube.com/watch?v=2TXb8uoSXsU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omqSvfy8CIE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app=desktop&amp;v=Q49YSWKPyVo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684584" y="116632"/>
            <a:ext cx="7772400" cy="1470025"/>
          </a:xfrm>
        </p:spPr>
        <p:txBody>
          <a:bodyPr>
            <a:normAutofit/>
          </a:bodyPr>
          <a:lstStyle/>
          <a:p>
            <a:r>
              <a:rPr lang="en-GB" sz="8000" err="1"/>
              <a:t>ur</a:t>
            </a:r>
            <a:r>
              <a:rPr lang="en-GB" sz="6000"/>
              <a:t> sound</a:t>
            </a:r>
            <a:endParaRPr lang="en-US" sz="6000"/>
          </a:p>
        </p:txBody>
      </p:sp>
      <p:sp>
        <p:nvSpPr>
          <p:cNvPr id="5" name="Rectangle 4"/>
          <p:cNvSpPr/>
          <p:nvPr/>
        </p:nvSpPr>
        <p:spPr>
          <a:xfrm>
            <a:off x="179512" y="1916832"/>
            <a:ext cx="547260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000"/>
              <a:t>Start today’s learning by watching this teaching video:</a:t>
            </a:r>
          </a:p>
          <a:p>
            <a:endParaRPr lang="en-GB"/>
          </a:p>
          <a:p>
            <a:r>
              <a:rPr lang="en-GB"/>
              <a:t> </a:t>
            </a:r>
            <a:endParaRPr lang="en-US"/>
          </a:p>
          <a:p>
            <a:r>
              <a:rPr lang="en-US"/>
              <a:t>                  https://www.youtube.com/watch?v=pcNgbnrvWqo</a:t>
            </a:r>
          </a:p>
        </p:txBody>
      </p:sp>
      <p:pic>
        <p:nvPicPr>
          <p:cNvPr id="6" name="Picture 2" descr="Phonics Poster – ur Words | English phonics, Phonics posters, Teaching  phonic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2348880"/>
            <a:ext cx="2926829" cy="42011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19675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/>
              <a:t>Have a go at reading these ‘ur’ words.</a:t>
            </a:r>
            <a:br>
              <a:rPr lang="en-GB"/>
            </a:br>
            <a:br>
              <a:rPr lang="en-GB"/>
            </a:br>
            <a:r>
              <a:rPr lang="en-GB"/>
              <a:t>Can you identify where the different sounds are to help you to sound out?</a:t>
            </a:r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699792" y="3429000"/>
            <a:ext cx="36004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0"/>
              <a:t> </a:t>
            </a:r>
            <a:r>
              <a:rPr lang="en-GB" sz="20000" err="1"/>
              <a:t>ur</a:t>
            </a:r>
            <a:endParaRPr lang="en-US" sz="200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4941168"/>
            <a:ext cx="8229600" cy="1143000"/>
          </a:xfrm>
        </p:spPr>
        <p:txBody>
          <a:bodyPr>
            <a:noAutofit/>
          </a:bodyPr>
          <a:lstStyle/>
          <a:p>
            <a:r>
              <a:rPr lang="en-GB" sz="15000"/>
              <a:t>fur</a:t>
            </a:r>
            <a:endParaRPr lang="en-US" sz="15000"/>
          </a:p>
        </p:txBody>
      </p:sp>
      <p:pic>
        <p:nvPicPr>
          <p:cNvPr id="1026" name="Picture 2" descr="Plain Long Hair Fur White A356 | Textile Express | Buy Onlin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04664"/>
            <a:ext cx="5544616" cy="41584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4941168"/>
            <a:ext cx="8229600" cy="1143000"/>
          </a:xfrm>
        </p:spPr>
        <p:txBody>
          <a:bodyPr>
            <a:noAutofit/>
          </a:bodyPr>
          <a:lstStyle/>
          <a:p>
            <a:r>
              <a:rPr lang="en-GB" sz="15000">
                <a:solidFill>
                  <a:srgbClr val="FF0000"/>
                </a:solidFill>
              </a:rPr>
              <a:t>f</a:t>
            </a:r>
            <a:r>
              <a:rPr lang="en-GB" sz="15000">
                <a:solidFill>
                  <a:schemeClr val="accent1"/>
                </a:solidFill>
              </a:rPr>
              <a:t>ur</a:t>
            </a:r>
            <a:endParaRPr lang="en-US" sz="15000">
              <a:solidFill>
                <a:schemeClr val="accent1"/>
              </a:solidFill>
            </a:endParaRPr>
          </a:p>
        </p:txBody>
      </p:sp>
      <p:pic>
        <p:nvPicPr>
          <p:cNvPr id="1026" name="Picture 2" descr="Plain Long Hair Fur White A356 | Textile Express | Buy Onlin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04664"/>
            <a:ext cx="5544616" cy="41584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4797152"/>
            <a:ext cx="8229600" cy="1143000"/>
          </a:xfrm>
        </p:spPr>
        <p:txBody>
          <a:bodyPr>
            <a:noAutofit/>
          </a:bodyPr>
          <a:lstStyle/>
          <a:p>
            <a:r>
              <a:rPr lang="en-GB" sz="14000"/>
              <a:t>turn</a:t>
            </a:r>
            <a:endParaRPr lang="en-US" sz="14000"/>
          </a:p>
        </p:txBody>
      </p:sp>
      <p:pic>
        <p:nvPicPr>
          <p:cNvPr id="29698" name="Picture 2" descr="Traffic - Left turn only sign | Stocksig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16632"/>
            <a:ext cx="4320480" cy="43318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4797152"/>
            <a:ext cx="8229600" cy="1143000"/>
          </a:xfrm>
        </p:spPr>
        <p:txBody>
          <a:bodyPr>
            <a:noAutofit/>
          </a:bodyPr>
          <a:lstStyle/>
          <a:p>
            <a:r>
              <a:rPr lang="en-GB" sz="14000">
                <a:solidFill>
                  <a:srgbClr val="FF0000"/>
                </a:solidFill>
              </a:rPr>
              <a:t>t</a:t>
            </a:r>
            <a:r>
              <a:rPr lang="en-GB" sz="14000">
                <a:solidFill>
                  <a:schemeClr val="accent1"/>
                </a:solidFill>
              </a:rPr>
              <a:t>ur</a:t>
            </a:r>
            <a:r>
              <a:rPr lang="en-GB" sz="14000">
                <a:solidFill>
                  <a:srgbClr val="00B050"/>
                </a:solidFill>
              </a:rPr>
              <a:t>n</a:t>
            </a:r>
            <a:endParaRPr lang="en-US" sz="14000">
              <a:solidFill>
                <a:srgbClr val="00B050"/>
              </a:solidFill>
            </a:endParaRPr>
          </a:p>
        </p:txBody>
      </p:sp>
      <p:pic>
        <p:nvPicPr>
          <p:cNvPr id="29698" name="Picture 2" descr="Traffic - Left turn only sign | Stocksig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16632"/>
            <a:ext cx="4320480" cy="43318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25144"/>
            <a:ext cx="8229600" cy="1143000"/>
          </a:xfrm>
        </p:spPr>
        <p:txBody>
          <a:bodyPr>
            <a:noAutofit/>
          </a:bodyPr>
          <a:lstStyle/>
          <a:p>
            <a:r>
              <a:rPr lang="en-GB" sz="14000"/>
              <a:t>curl</a:t>
            </a:r>
            <a:endParaRPr lang="en-US" sz="14000"/>
          </a:p>
        </p:txBody>
      </p:sp>
      <p:pic>
        <p:nvPicPr>
          <p:cNvPr id="30722" name="Picture 2" descr="Curl Training 101: The Key to Clumping | Curly hair styles, Curly hair  styles naturally, Curly girl hairstyl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404664"/>
            <a:ext cx="2736304" cy="412192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25144"/>
            <a:ext cx="8229600" cy="1143000"/>
          </a:xfrm>
        </p:spPr>
        <p:txBody>
          <a:bodyPr>
            <a:noAutofit/>
          </a:bodyPr>
          <a:lstStyle/>
          <a:p>
            <a:r>
              <a:rPr lang="en-GB" sz="14000">
                <a:solidFill>
                  <a:srgbClr val="FF0000"/>
                </a:solidFill>
              </a:rPr>
              <a:t>c</a:t>
            </a:r>
            <a:r>
              <a:rPr lang="en-GB" sz="14000">
                <a:solidFill>
                  <a:schemeClr val="accent1"/>
                </a:solidFill>
              </a:rPr>
              <a:t>ur</a:t>
            </a:r>
            <a:r>
              <a:rPr lang="en-GB" sz="14000">
                <a:solidFill>
                  <a:srgbClr val="00B050"/>
                </a:solidFill>
              </a:rPr>
              <a:t>l</a:t>
            </a:r>
            <a:endParaRPr lang="en-US" sz="14000">
              <a:solidFill>
                <a:srgbClr val="00B050"/>
              </a:solidFill>
            </a:endParaRPr>
          </a:p>
        </p:txBody>
      </p:sp>
      <p:pic>
        <p:nvPicPr>
          <p:cNvPr id="30722" name="Picture 2" descr="Curl Training 101: The Key to Clumping | Curly hair styles, Curly hair  styles naturally, Curly girl hairstyl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404664"/>
            <a:ext cx="2736304" cy="412192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5157192"/>
            <a:ext cx="8229600" cy="1143000"/>
          </a:xfrm>
        </p:spPr>
        <p:txBody>
          <a:bodyPr>
            <a:noAutofit/>
          </a:bodyPr>
          <a:lstStyle/>
          <a:p>
            <a:r>
              <a:rPr lang="en-GB" sz="12000"/>
              <a:t>hurt</a:t>
            </a:r>
            <a:endParaRPr lang="en-US" sz="12000"/>
          </a:p>
        </p:txBody>
      </p:sp>
      <p:pic>
        <p:nvPicPr>
          <p:cNvPr id="31746" name="Picture 2" descr="Twisted Ankle Clipart | Clipart Panda - Free Clipart Imag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260648"/>
            <a:ext cx="4680520" cy="445667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5157192"/>
            <a:ext cx="8229600" cy="1143000"/>
          </a:xfrm>
        </p:spPr>
        <p:txBody>
          <a:bodyPr>
            <a:noAutofit/>
          </a:bodyPr>
          <a:lstStyle/>
          <a:p>
            <a:r>
              <a:rPr lang="en-GB" sz="12000">
                <a:solidFill>
                  <a:srgbClr val="FF0000"/>
                </a:solidFill>
              </a:rPr>
              <a:t>h</a:t>
            </a:r>
            <a:r>
              <a:rPr lang="en-GB" sz="12000">
                <a:solidFill>
                  <a:schemeClr val="accent1"/>
                </a:solidFill>
              </a:rPr>
              <a:t>ur</a:t>
            </a:r>
            <a:r>
              <a:rPr lang="en-GB" sz="12000">
                <a:solidFill>
                  <a:srgbClr val="00B050"/>
                </a:solidFill>
              </a:rPr>
              <a:t>t</a:t>
            </a:r>
            <a:endParaRPr lang="en-US" sz="12000">
              <a:solidFill>
                <a:srgbClr val="00B050"/>
              </a:solidFill>
            </a:endParaRPr>
          </a:p>
        </p:txBody>
      </p:sp>
      <p:pic>
        <p:nvPicPr>
          <p:cNvPr id="31746" name="Picture 2" descr="Twisted Ankle Clipart | Clipart Panda - Free Clipart Imag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260648"/>
            <a:ext cx="4680520" cy="445667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5229200"/>
            <a:ext cx="8229600" cy="1143000"/>
          </a:xfrm>
        </p:spPr>
        <p:txBody>
          <a:bodyPr>
            <a:noAutofit/>
          </a:bodyPr>
          <a:lstStyle/>
          <a:p>
            <a:r>
              <a:rPr lang="en-GB" sz="12000"/>
              <a:t>surf</a:t>
            </a:r>
            <a:endParaRPr lang="en-US" sz="12000"/>
          </a:p>
        </p:txBody>
      </p:sp>
      <p:pic>
        <p:nvPicPr>
          <p:cNvPr id="32770" name="Picture 2" descr="Mount Surf Festival - Papamoa Beach Reso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1" y="332656"/>
            <a:ext cx="7376427" cy="43204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5229200"/>
            <a:ext cx="8229600" cy="1143000"/>
          </a:xfrm>
        </p:spPr>
        <p:txBody>
          <a:bodyPr>
            <a:noAutofit/>
          </a:bodyPr>
          <a:lstStyle/>
          <a:p>
            <a:r>
              <a:rPr lang="en-GB" sz="12000">
                <a:solidFill>
                  <a:srgbClr val="FF0000"/>
                </a:solidFill>
              </a:rPr>
              <a:t>s</a:t>
            </a:r>
            <a:r>
              <a:rPr lang="en-GB" sz="12000">
                <a:solidFill>
                  <a:schemeClr val="tx2">
                    <a:lumMod val="60000"/>
                    <a:lumOff val="40000"/>
                  </a:schemeClr>
                </a:solidFill>
              </a:rPr>
              <a:t>ur</a:t>
            </a:r>
            <a:r>
              <a:rPr lang="en-GB" sz="12000">
                <a:solidFill>
                  <a:srgbClr val="00B050"/>
                </a:solidFill>
              </a:rPr>
              <a:t>f</a:t>
            </a:r>
            <a:endParaRPr lang="en-US" sz="12000">
              <a:solidFill>
                <a:srgbClr val="00B050"/>
              </a:solidFill>
            </a:endParaRPr>
          </a:p>
        </p:txBody>
      </p:sp>
      <p:pic>
        <p:nvPicPr>
          <p:cNvPr id="32770" name="Picture 2" descr="Mount Surf Festival - Papamoa Beach Reso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1" y="332656"/>
            <a:ext cx="7376427" cy="43204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5013176"/>
            <a:ext cx="8229600" cy="1143000"/>
          </a:xfrm>
        </p:spPr>
        <p:txBody>
          <a:bodyPr>
            <a:noAutofit/>
          </a:bodyPr>
          <a:lstStyle/>
          <a:p>
            <a:r>
              <a:rPr lang="en-GB" sz="12000"/>
              <a:t>church</a:t>
            </a:r>
            <a:endParaRPr lang="en-US" sz="12000"/>
          </a:p>
        </p:txBody>
      </p:sp>
      <p:pic>
        <p:nvPicPr>
          <p:cNvPr id="33794" name="Picture 2" descr="Church of St Mary Magdalene, Battlefield, Shropshire | The Churches  Conservation Trus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332656"/>
            <a:ext cx="6762750" cy="45053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5013176"/>
            <a:ext cx="8229600" cy="1143000"/>
          </a:xfrm>
        </p:spPr>
        <p:txBody>
          <a:bodyPr>
            <a:noAutofit/>
          </a:bodyPr>
          <a:lstStyle/>
          <a:p>
            <a:r>
              <a:rPr lang="en-GB" sz="12000">
                <a:solidFill>
                  <a:srgbClr val="FF0000"/>
                </a:solidFill>
              </a:rPr>
              <a:t>ch</a:t>
            </a:r>
            <a:r>
              <a:rPr lang="en-GB" sz="12000">
                <a:solidFill>
                  <a:srgbClr val="0070C0"/>
                </a:solidFill>
              </a:rPr>
              <a:t>ur</a:t>
            </a:r>
            <a:r>
              <a:rPr lang="en-GB" sz="12000">
                <a:solidFill>
                  <a:srgbClr val="00B050"/>
                </a:solidFill>
              </a:rPr>
              <a:t>ch</a:t>
            </a:r>
            <a:endParaRPr lang="en-US" sz="12000">
              <a:solidFill>
                <a:srgbClr val="00B050"/>
              </a:solidFill>
            </a:endParaRPr>
          </a:p>
        </p:txBody>
      </p:sp>
      <p:pic>
        <p:nvPicPr>
          <p:cNvPr id="33794" name="Picture 2" descr="Church of St Mary Magdalene, Battlefield, Shropshire | The Churches  Conservation Trus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332656"/>
            <a:ext cx="6762750" cy="45053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/>
              <a:t>Now have a go at spelling these words. 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Remember to really sound out each sound</a:t>
            </a:r>
          </a:p>
          <a:p>
            <a:r>
              <a:rPr lang="en-GB"/>
              <a:t>Remember cursive letter formations</a:t>
            </a:r>
          </a:p>
          <a:p>
            <a:r>
              <a:rPr lang="en-GB"/>
              <a:t>Think about your pencil grip</a:t>
            </a:r>
          </a:p>
          <a:p>
            <a:r>
              <a:rPr lang="en-GB"/>
              <a:t>Have a try at joining the digraph ‘</a:t>
            </a:r>
            <a:r>
              <a:rPr lang="en-GB" err="1"/>
              <a:t>ur</a:t>
            </a:r>
            <a:r>
              <a:rPr lang="en-GB"/>
              <a:t>’</a:t>
            </a:r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611560" y="4365104"/>
            <a:ext cx="5886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/>
          </a:p>
          <a:p>
            <a:r>
              <a:rPr lang="en-GB"/>
              <a:t>u</a:t>
            </a:r>
            <a:endParaRPr lang="en-US"/>
          </a:p>
          <a:p>
            <a:endParaRPr lang="en-GB"/>
          </a:p>
          <a:p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71600" y="4653136"/>
            <a:ext cx="51845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>
                <a:hlinkClick r:id="rId2"/>
              </a:rPr>
              <a:t>https://www.youtube.com/watch?v=2TXb8uoSXsU</a:t>
            </a:r>
            <a:endParaRPr lang="en-US"/>
          </a:p>
          <a:p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11560" y="5085184"/>
            <a:ext cx="5472608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500"/>
              <a:t>r</a:t>
            </a:r>
            <a:r>
              <a:rPr lang="en-US"/>
              <a:t>    </a:t>
            </a:r>
            <a:r>
              <a:rPr lang="en-US">
                <a:hlinkClick r:id="rId3"/>
              </a:rPr>
              <a:t>https://www.youtube.com/watch?v=knhBaLebVq4</a:t>
            </a:r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323528" y="5949280"/>
            <a:ext cx="73448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 ‘</a:t>
            </a:r>
            <a:r>
              <a:rPr lang="en-US" err="1"/>
              <a:t>ur</a:t>
            </a:r>
            <a:r>
              <a:rPr lang="en-US"/>
              <a:t>’ </a:t>
            </a:r>
            <a:r>
              <a:rPr lang="en-US">
                <a:hlinkClick r:id="rId4"/>
              </a:rPr>
              <a:t>https://www.youtube.com/watch?v=omqSvfy8CIE</a:t>
            </a:r>
            <a:endParaRPr lang="en-US"/>
          </a:p>
          <a:p>
            <a:r>
              <a:rPr lang="en-GB"/>
              <a:t>          (but include the ‘u’ entry also)</a:t>
            </a:r>
            <a:endParaRPr 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lain Long Hair Fur White A356 | Textile Express | Buy Onlin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844824"/>
            <a:ext cx="5544616" cy="4158462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Can you spell this word?</a:t>
            </a:r>
            <a:endParaRPr 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4941168"/>
            <a:ext cx="8229600" cy="1143000"/>
          </a:xfrm>
        </p:spPr>
        <p:txBody>
          <a:bodyPr>
            <a:noAutofit/>
          </a:bodyPr>
          <a:lstStyle/>
          <a:p>
            <a:r>
              <a:rPr lang="en-GB" sz="15000"/>
              <a:t>fur</a:t>
            </a:r>
            <a:endParaRPr lang="en-US" sz="15000"/>
          </a:p>
        </p:txBody>
      </p:sp>
      <p:pic>
        <p:nvPicPr>
          <p:cNvPr id="1026" name="Picture 2" descr="Plain Long Hair Fur White A356 | Textile Express | Buy Onlin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04664"/>
            <a:ext cx="5544616" cy="41584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Traffic - Left turn only sign | Stocksig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1844824"/>
            <a:ext cx="4320480" cy="4331880"/>
          </a:xfrm>
          <a:prstGeom prst="rect">
            <a:avLst/>
          </a:prstGeom>
          <a:noFill/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Can you spell this word?</a:t>
            </a:r>
            <a:endParaRPr 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4797152"/>
            <a:ext cx="8229600" cy="1143000"/>
          </a:xfrm>
        </p:spPr>
        <p:txBody>
          <a:bodyPr>
            <a:noAutofit/>
          </a:bodyPr>
          <a:lstStyle/>
          <a:p>
            <a:r>
              <a:rPr lang="en-GB" sz="14000"/>
              <a:t>turn</a:t>
            </a:r>
            <a:endParaRPr lang="en-US" sz="14000"/>
          </a:p>
        </p:txBody>
      </p:sp>
      <p:pic>
        <p:nvPicPr>
          <p:cNvPr id="29698" name="Picture 2" descr="Traffic - Left turn only sign | Stocksig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16632"/>
            <a:ext cx="4320480" cy="43318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url Training 101: The Key to Clumping | Curly hair styles, Curly hair  styles naturally, Curly girl hairstyl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2736077"/>
            <a:ext cx="2736304" cy="4121923"/>
          </a:xfrm>
          <a:prstGeom prst="rect">
            <a:avLst/>
          </a:prstGeom>
          <a:noFill/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Can you spell this word?</a:t>
            </a:r>
            <a:endParaRPr 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25144"/>
            <a:ext cx="8229600" cy="1143000"/>
          </a:xfrm>
        </p:spPr>
        <p:txBody>
          <a:bodyPr>
            <a:noAutofit/>
          </a:bodyPr>
          <a:lstStyle/>
          <a:p>
            <a:r>
              <a:rPr lang="en-GB" sz="14000"/>
              <a:t>curl</a:t>
            </a:r>
            <a:endParaRPr lang="en-US" sz="14000"/>
          </a:p>
        </p:txBody>
      </p:sp>
      <p:pic>
        <p:nvPicPr>
          <p:cNvPr id="30722" name="Picture 2" descr="Curl Training 101: The Key to Clumping | Curly hair styles, Curly hair  styles naturally, Curly girl hairstyl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404664"/>
            <a:ext cx="2736304" cy="412192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Twisted Ankle Clipart | Clipart Panda - Free Clipart Imag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1700808"/>
            <a:ext cx="4680520" cy="4456671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GB"/>
              <a:t>Can you spell this word?</a:t>
            </a:r>
            <a:endParaRPr 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5157192"/>
            <a:ext cx="8229600" cy="1143000"/>
          </a:xfrm>
        </p:spPr>
        <p:txBody>
          <a:bodyPr>
            <a:noAutofit/>
          </a:bodyPr>
          <a:lstStyle/>
          <a:p>
            <a:r>
              <a:rPr lang="en-GB" sz="12000"/>
              <a:t>hurt</a:t>
            </a:r>
            <a:endParaRPr lang="en-US" sz="12000"/>
          </a:p>
        </p:txBody>
      </p:sp>
      <p:pic>
        <p:nvPicPr>
          <p:cNvPr id="31746" name="Picture 2" descr="Twisted Ankle Clipart | Clipart Panda - Free Clipart Imag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260648"/>
            <a:ext cx="4680520" cy="445667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Mount Surf Festival - Papamoa Beach Reso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916832"/>
            <a:ext cx="7376427" cy="4320480"/>
          </a:xfrm>
          <a:prstGeom prst="rect">
            <a:avLst/>
          </a:prstGeom>
          <a:noFill/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Can you spell this word?</a:t>
            </a:r>
            <a:endParaRPr 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5229200"/>
            <a:ext cx="8229600" cy="1143000"/>
          </a:xfrm>
        </p:spPr>
        <p:txBody>
          <a:bodyPr>
            <a:noAutofit/>
          </a:bodyPr>
          <a:lstStyle/>
          <a:p>
            <a:r>
              <a:rPr lang="en-GB" sz="12000"/>
              <a:t>surf</a:t>
            </a:r>
            <a:endParaRPr lang="en-US" sz="12000"/>
          </a:p>
        </p:txBody>
      </p:sp>
      <p:pic>
        <p:nvPicPr>
          <p:cNvPr id="32770" name="Picture 2" descr="Mount Surf Festival - Papamoa Beach Reso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1" y="332656"/>
            <a:ext cx="7376427" cy="43204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hurch of St Mary Magdalene, Battlefield, Shropshire | The Churches  Conservation Trus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772816"/>
            <a:ext cx="6762750" cy="4505325"/>
          </a:xfrm>
          <a:prstGeom prst="rect">
            <a:avLst/>
          </a:prstGeom>
          <a:noFill/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Can you spell this word?</a:t>
            </a:r>
            <a:endParaRPr 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5013176"/>
            <a:ext cx="8229600" cy="1143000"/>
          </a:xfrm>
        </p:spPr>
        <p:txBody>
          <a:bodyPr>
            <a:noAutofit/>
          </a:bodyPr>
          <a:lstStyle/>
          <a:p>
            <a:r>
              <a:rPr lang="en-GB" sz="12000"/>
              <a:t>church</a:t>
            </a:r>
            <a:endParaRPr lang="en-US" sz="12000"/>
          </a:p>
        </p:txBody>
      </p:sp>
      <p:pic>
        <p:nvPicPr>
          <p:cNvPr id="33794" name="Picture 2" descr="Church of St Mary Magdalene, Battlefield, Shropshire | The Churches  Conservation Trus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332656"/>
            <a:ext cx="6762750" cy="45053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Extra bits..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600200"/>
            <a:ext cx="8435280" cy="4525963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GB" sz="2500"/>
              <a:t>     We enjoy watching Geraldine Giraffe videos in our Phonics lessons:</a:t>
            </a:r>
          </a:p>
          <a:p>
            <a:pPr>
              <a:buNone/>
            </a:pPr>
            <a:r>
              <a:rPr lang="en-GB" sz="1800">
                <a:hlinkClick r:id="rId2"/>
              </a:rPr>
              <a:t>https://www.youtube.com/watch?app=desktop&amp;v=Q49YSWKPyVo</a:t>
            </a:r>
            <a:endParaRPr lang="en-GB" sz="1800"/>
          </a:p>
          <a:p>
            <a:pPr>
              <a:buNone/>
            </a:pPr>
            <a:endParaRPr lang="en-GB" sz="1800"/>
          </a:p>
          <a:p>
            <a:pPr>
              <a:buNone/>
            </a:pPr>
            <a:r>
              <a:rPr lang="en-GB" sz="1800"/>
              <a:t>       In your folder there is an ‘ur’ word search and a ‘real and nonsense’ sheet you can have a go at.</a:t>
            </a:r>
          </a:p>
          <a:p>
            <a:pPr>
              <a:buNone/>
            </a:pPr>
            <a:endParaRPr lang="en-GB" sz="1800"/>
          </a:p>
          <a:p>
            <a:pPr>
              <a:buNone/>
            </a:pPr>
            <a:endParaRPr lang="en-GB" sz="1800"/>
          </a:p>
          <a:p>
            <a:pPr>
              <a:buNone/>
            </a:pPr>
            <a:r>
              <a:rPr lang="en-GB" sz="1800"/>
              <a:t>       </a:t>
            </a:r>
            <a:r>
              <a:rPr lang="en-GB" sz="1800" b="1">
                <a:solidFill>
                  <a:srgbClr val="FF0000"/>
                </a:solidFill>
              </a:rPr>
              <a:t>Don’t forget, the most important learning is your 5 ‘ur’ spellings and practising writing these in neat, cursive letter formations.</a:t>
            </a:r>
          </a:p>
          <a:p>
            <a:pPr>
              <a:buNone/>
            </a:pPr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On-screen Show (4:3)</PresentationFormat>
  <Slides>28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Office Theme</vt:lpstr>
      <vt:lpstr>ur sound</vt:lpstr>
      <vt:lpstr>Have a go at reading these ‘ur’ words.  Can you identify where the different sounds are to help you to sound out?</vt:lpstr>
      <vt:lpstr>fur</vt:lpstr>
      <vt:lpstr>fur</vt:lpstr>
      <vt:lpstr>turn</vt:lpstr>
      <vt:lpstr>turn</vt:lpstr>
      <vt:lpstr>curl</vt:lpstr>
      <vt:lpstr>curl</vt:lpstr>
      <vt:lpstr>hurt</vt:lpstr>
      <vt:lpstr>hurt</vt:lpstr>
      <vt:lpstr>surf</vt:lpstr>
      <vt:lpstr>surf</vt:lpstr>
      <vt:lpstr>church</vt:lpstr>
      <vt:lpstr>church</vt:lpstr>
      <vt:lpstr>Now have a go at spelling these words. </vt:lpstr>
      <vt:lpstr>Can you spell this word?</vt:lpstr>
      <vt:lpstr>fur</vt:lpstr>
      <vt:lpstr>Can you spell this word?</vt:lpstr>
      <vt:lpstr>turn</vt:lpstr>
      <vt:lpstr>Can you spell this word?</vt:lpstr>
      <vt:lpstr>curl</vt:lpstr>
      <vt:lpstr>Can you spell this word?</vt:lpstr>
      <vt:lpstr>hurt</vt:lpstr>
      <vt:lpstr>Can you spell this word?</vt:lpstr>
      <vt:lpstr>surf</vt:lpstr>
      <vt:lpstr>Can you spell this word?</vt:lpstr>
      <vt:lpstr>church</vt:lpstr>
      <vt:lpstr>Extra bits..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 sound</dc:title>
  <dc:creator>DARREN FOGARTY</dc:creator>
  <cp:revision>1</cp:revision>
  <dcterms:created xsi:type="dcterms:W3CDTF">2021-01-01T16:44:17Z</dcterms:created>
  <dcterms:modified xsi:type="dcterms:W3CDTF">2021-01-10T12:01:44Z</dcterms:modified>
</cp:coreProperties>
</file>