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62" r:id="rId5"/>
    <p:sldId id="263" r:id="rId6"/>
    <p:sldId id="264" r:id="rId7"/>
    <p:sldId id="265" r:id="rId8"/>
    <p:sldId id="267" r:id="rId9"/>
    <p:sldId id="266" r:id="rId10"/>
    <p:sldId id="275" r:id="rId11"/>
    <p:sldId id="268" r:id="rId12"/>
    <p:sldId id="269" r:id="rId13"/>
    <p:sldId id="270" r:id="rId14"/>
    <p:sldId id="271" r:id="rId15"/>
    <p:sldId id="258" r:id="rId16"/>
    <p:sldId id="272" r:id="rId17"/>
    <p:sldId id="273" r:id="rId18"/>
    <p:sldId id="260"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1476"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986AFB6-E501-49AE-92C1-4D9901C5E8D5}" type="datetimeFigureOut">
              <a:rPr lang="en-GB" smtClean="0"/>
              <a:pPr/>
              <a:t>20/06/2020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9AFEE2-BE91-48BF-8563-392A8739EECA}"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986AFB6-E501-49AE-92C1-4D9901C5E8D5}" type="datetimeFigureOut">
              <a:rPr lang="en-GB" smtClean="0"/>
              <a:pPr/>
              <a:t>20/06/2020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9AFEE2-BE91-48BF-8563-392A8739EECA}"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986AFB6-E501-49AE-92C1-4D9901C5E8D5}" type="datetimeFigureOut">
              <a:rPr lang="en-GB" smtClean="0"/>
              <a:pPr/>
              <a:t>20/06/2020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9AFEE2-BE91-48BF-8563-392A8739EECA}"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986AFB6-E501-49AE-92C1-4D9901C5E8D5}" type="datetimeFigureOut">
              <a:rPr lang="en-GB" smtClean="0"/>
              <a:pPr/>
              <a:t>20/06/2020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9AFEE2-BE91-48BF-8563-392A8739EECA}"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986AFB6-E501-49AE-92C1-4D9901C5E8D5}" type="datetimeFigureOut">
              <a:rPr lang="en-GB" smtClean="0"/>
              <a:pPr/>
              <a:t>20/06/2020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59AFEE2-BE91-48BF-8563-392A8739EECA}"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986AFB6-E501-49AE-92C1-4D9901C5E8D5}" type="datetimeFigureOut">
              <a:rPr lang="en-GB" smtClean="0"/>
              <a:pPr/>
              <a:t>20/06/2020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59AFEE2-BE91-48BF-8563-392A8739EECA}"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86AFB6-E501-49AE-92C1-4D9901C5E8D5}" type="datetimeFigureOut">
              <a:rPr lang="en-GB" smtClean="0"/>
              <a:pPr/>
              <a:t>20/06/2020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59AFEE2-BE91-48BF-8563-392A8739EECA}"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986AFB6-E501-49AE-92C1-4D9901C5E8D5}" type="datetimeFigureOut">
              <a:rPr lang="en-GB" smtClean="0"/>
              <a:pPr/>
              <a:t>20/06/2020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9AFEE2-BE91-48BF-8563-392A8739EECA}"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986AFB6-E501-49AE-92C1-4D9901C5E8D5}" type="datetimeFigureOut">
              <a:rPr lang="en-GB" smtClean="0"/>
              <a:pPr/>
              <a:t>20/06/2020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9AFEE2-BE91-48BF-8563-392A8739EECA}"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986AFB6-E501-49AE-92C1-4D9901C5E8D5}" type="datetimeFigureOut">
              <a:rPr lang="en-GB" smtClean="0"/>
              <a:pPr/>
              <a:t>20/06/2020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9AFEE2-BE91-48BF-8563-392A8739EECA}"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986AFB6-E501-49AE-92C1-4D9901C5E8D5}" type="datetimeFigureOut">
              <a:rPr lang="en-GB" smtClean="0"/>
              <a:pPr/>
              <a:t>20/06/2020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9AFEE2-BE91-48BF-8563-392A8739EECA}"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86AFB6-E501-49AE-92C1-4D9901C5E8D5}" type="datetimeFigureOut">
              <a:rPr lang="en-GB" smtClean="0"/>
              <a:pPr/>
              <a:t>20/06/2020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9AFEE2-BE91-48BF-8563-392A8739EECA}"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google.co.uk/url?sa=i&amp;url=https%3A%2F%2Fmissmacsclassroom.wordpress.com%2F2019%2F03%2F13%2Fsummarising-reading-strategy%2F&amp;psig=AOvVaw1ITri7Dv6hPzrFwdXNNXnS&amp;ust=1592748565962000&amp;source=images&amp;cd=vfe&amp;ved=0CAIQjRxqFwoTCKC_hc3KkOoCFQAAAAAdAAAAABAD"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sa=i&amp;url=https%3A%2F%2Fkatenasser.com%2Fleadership-people-skills-question-vs-questioning-authority%2F&amp;psig=AOvVaw1CqfRGhvtMBcHDYve3cWPd&amp;ust=1592748631886000&amp;source=images&amp;cd=vfe&amp;ved=0CAIQjRxqFwoTCPj-qOrKkOoCFQAAAAAdAAAAABAD"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google.co.uk/url?sa=i&amp;url=https%3A%2F%2Fslideplayer.com%2Fslide%2F16225646%2F&amp;psig=AOvVaw2YA530EZ7JVeh2rh6RhFZS&amp;ust=1592748765803000&amp;source=images&amp;cd=vfe&amp;ved=0CAIQjRxqFwoTCPDoj6jLkOoCFQAAAAAdAAAAABAD"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google.co.uk/url?sa=i&amp;url=http%3A%2F%2Fclipart-library.com%2Fpredicting-cliparts.html&amp;psig=AOvVaw39lx13D1ZvDVal-KipbB16&amp;ust=1592748835236000&amp;source=images&amp;cd=vfe&amp;ved=0CAIQjRxqFwoTCLDirs_LkOoCFQAAAAAdAAAAABAD"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English 29.6.20</a:t>
            </a:r>
            <a:endParaRPr lang="en-GB" dirty="0"/>
          </a:p>
        </p:txBody>
      </p:sp>
      <p:sp>
        <p:nvSpPr>
          <p:cNvPr id="3" name="Subtitle 2"/>
          <p:cNvSpPr>
            <a:spLocks noGrp="1"/>
          </p:cNvSpPr>
          <p:nvPr>
            <p:ph type="subTitle" idx="1"/>
          </p:nvPr>
        </p:nvSpPr>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a:xfrm>
            <a:off x="395536" y="1340767"/>
            <a:ext cx="8229600" cy="1152129"/>
          </a:xfrm>
        </p:spPr>
        <p:txBody>
          <a:bodyPr/>
          <a:lstStyle/>
          <a:p>
            <a:r>
              <a:rPr lang="en-GB" dirty="0" smtClean="0"/>
              <a:t>L.C. Can I answer comprehension questions?</a:t>
            </a:r>
          </a:p>
          <a:p>
            <a:endParaRPr lang="en-GB" dirty="0"/>
          </a:p>
        </p:txBody>
      </p:sp>
      <p:sp>
        <p:nvSpPr>
          <p:cNvPr id="23554" name="AutoShape 2" descr="Image result for poetry "/>
          <p:cNvSpPr>
            <a:spLocks noChangeAspect="1" noChangeArrowheads="1"/>
          </p:cNvSpPr>
          <p:nvPr/>
        </p:nvSpPr>
        <p:spPr bwMode="auto">
          <a:xfrm>
            <a:off x="63500" y="-906463"/>
            <a:ext cx="2857500" cy="1895476"/>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3556" name="AutoShape 4" descr="Image result for poetry "/>
          <p:cNvSpPr>
            <a:spLocks noChangeAspect="1" noChangeArrowheads="1"/>
          </p:cNvSpPr>
          <p:nvPr/>
        </p:nvSpPr>
        <p:spPr bwMode="auto">
          <a:xfrm>
            <a:off x="63500" y="-906463"/>
            <a:ext cx="2857500" cy="1895476"/>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7410" name="Picture 2" descr="Comprehension - Carlisle Area School District"/>
          <p:cNvPicPr>
            <a:picLocks noChangeAspect="1" noChangeArrowheads="1"/>
          </p:cNvPicPr>
          <p:nvPr/>
        </p:nvPicPr>
        <p:blipFill>
          <a:blip r:embed="rId2" cstate="print"/>
          <a:srcRect/>
          <a:stretch>
            <a:fillRect/>
          </a:stretch>
        </p:blipFill>
        <p:spPr bwMode="auto">
          <a:xfrm>
            <a:off x="1763688" y="2564904"/>
            <a:ext cx="5760640" cy="324036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dirty="0" smtClean="0"/>
              <a:t>Reading </a:t>
            </a:r>
            <a:endParaRPr lang="en-GB" dirty="0"/>
          </a:p>
        </p:txBody>
      </p:sp>
      <p:sp>
        <p:nvSpPr>
          <p:cNvPr id="3" name="Content Placeholder 2"/>
          <p:cNvSpPr>
            <a:spLocks noGrp="1"/>
          </p:cNvSpPr>
          <p:nvPr>
            <p:ph idx="1"/>
          </p:nvPr>
        </p:nvSpPr>
        <p:spPr/>
        <p:txBody>
          <a:bodyPr>
            <a:normAutofit fontScale="92500" lnSpcReduction="20000"/>
          </a:bodyPr>
          <a:lstStyle/>
          <a:p>
            <a:pPr>
              <a:buNone/>
            </a:pPr>
            <a:r>
              <a:rPr lang="en-GB" dirty="0" smtClean="0"/>
              <a:t>    We are now going to revisit the story and try to dig a little deeper. For each, you will need to go back and find evidence in the text that supports your opinion. Try to form a calculated, cohesive response. For some questions, it may help if you follow this simple pattern:</a:t>
            </a:r>
          </a:p>
          <a:p>
            <a:pPr>
              <a:buNone/>
            </a:pPr>
            <a:r>
              <a:rPr lang="en-GB" dirty="0" smtClean="0"/>
              <a:t>1. </a:t>
            </a:r>
            <a:r>
              <a:rPr lang="en-GB" dirty="0" smtClean="0"/>
              <a:t> Answer </a:t>
            </a:r>
            <a:r>
              <a:rPr lang="en-GB" dirty="0" smtClean="0"/>
              <a:t>the question with a statement.</a:t>
            </a:r>
          </a:p>
          <a:p>
            <a:pPr>
              <a:buNone/>
            </a:pPr>
            <a:r>
              <a:rPr lang="en-GB" dirty="0" smtClean="0"/>
              <a:t>2. </a:t>
            </a:r>
            <a:r>
              <a:rPr lang="en-GB" dirty="0" smtClean="0"/>
              <a:t> Back </a:t>
            </a:r>
            <a:r>
              <a:rPr lang="en-GB" dirty="0" smtClean="0"/>
              <a:t>up your statement with evidence found in </a:t>
            </a:r>
            <a:r>
              <a:rPr lang="en-GB" dirty="0" smtClean="0"/>
              <a:t>   the </a:t>
            </a:r>
            <a:r>
              <a:rPr lang="en-GB" dirty="0" smtClean="0"/>
              <a:t>text.</a:t>
            </a:r>
          </a:p>
          <a:p>
            <a:pPr>
              <a:buNone/>
            </a:pPr>
            <a:r>
              <a:rPr lang="en-GB" dirty="0" smtClean="0"/>
              <a:t>3</a:t>
            </a:r>
            <a:r>
              <a:rPr lang="en-GB" dirty="0" smtClean="0"/>
              <a:t>. Explain </a:t>
            </a:r>
            <a:r>
              <a:rPr lang="en-GB" dirty="0" smtClean="0"/>
              <a:t>how the evidence supports your statement.</a:t>
            </a:r>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b="1" dirty="0" smtClean="0"/>
              <a:t/>
            </a:r>
            <a:br>
              <a:rPr lang="en-GB" b="1" dirty="0" smtClean="0"/>
            </a:br>
            <a:r>
              <a:rPr lang="en-GB" b="1" dirty="0" smtClean="0"/>
              <a:t>Strategy 1 : Summarising</a:t>
            </a:r>
            <a:r>
              <a:rPr lang="en-GB" b="1" dirty="0" smtClean="0"/>
              <a:t/>
            </a:r>
            <a:br>
              <a:rPr lang="en-GB" b="1" dirty="0" smtClean="0"/>
            </a:br>
            <a:endParaRPr lang="en-GB" dirty="0"/>
          </a:p>
        </p:txBody>
      </p:sp>
      <p:sp>
        <p:nvSpPr>
          <p:cNvPr id="3" name="Content Placeholder 2"/>
          <p:cNvSpPr>
            <a:spLocks noGrp="1"/>
          </p:cNvSpPr>
          <p:nvPr>
            <p:ph idx="1"/>
          </p:nvPr>
        </p:nvSpPr>
        <p:spPr>
          <a:xfrm>
            <a:off x="457200" y="1600201"/>
            <a:ext cx="8229600" cy="1684784"/>
          </a:xfrm>
        </p:spPr>
        <p:txBody>
          <a:bodyPr/>
          <a:lstStyle/>
          <a:p>
            <a:pPr>
              <a:buNone/>
            </a:pPr>
            <a:r>
              <a:rPr lang="en-GB" dirty="0" smtClean="0"/>
              <a:t>    In no more than 30 words, write a summary of the story </a:t>
            </a:r>
            <a:r>
              <a:rPr lang="en-GB" i="1" dirty="0" smtClean="0"/>
              <a:t>Red. Think about the key events that are instrumental in the story.</a:t>
            </a:r>
          </a:p>
          <a:p>
            <a:endParaRPr lang="en-GB" dirty="0"/>
          </a:p>
        </p:txBody>
      </p:sp>
      <p:sp>
        <p:nvSpPr>
          <p:cNvPr id="15362" name="AutoShape 2" descr="Summarising #reading #strategy – Miss Mac's Classroom"/>
          <p:cNvSpPr>
            <a:spLocks noChangeAspect="1" noChangeArrowheads="1"/>
          </p:cNvSpPr>
          <p:nvPr/>
        </p:nvSpPr>
        <p:spPr bwMode="auto">
          <a:xfrm>
            <a:off x="63500" y="-136525"/>
            <a:ext cx="2438400" cy="18764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5364" name="Picture 4" descr="Summarising #reading #strategy – Miss Mac's Classroom">
            <a:hlinkClick r:id="rId2"/>
          </p:cNvPr>
          <p:cNvPicPr>
            <a:picLocks noChangeAspect="1" noChangeArrowheads="1"/>
          </p:cNvPicPr>
          <p:nvPr/>
        </p:nvPicPr>
        <p:blipFill>
          <a:blip r:embed="rId3" cstate="print"/>
          <a:srcRect/>
          <a:stretch>
            <a:fillRect/>
          </a:stretch>
        </p:blipFill>
        <p:spPr bwMode="auto">
          <a:xfrm>
            <a:off x="1979712" y="3356992"/>
            <a:ext cx="5286375" cy="2924944"/>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b="1" dirty="0" smtClean="0"/>
              <a:t/>
            </a:r>
            <a:br>
              <a:rPr lang="en-GB" b="1" dirty="0" smtClean="0"/>
            </a:br>
            <a:r>
              <a:rPr lang="en-GB" b="1" dirty="0" smtClean="0"/>
              <a:t>Strategy 2 : Questioning</a:t>
            </a:r>
            <a:r>
              <a:rPr lang="en-GB" b="1" dirty="0" smtClean="0"/>
              <a:t/>
            </a:r>
            <a:br>
              <a:rPr lang="en-GB" b="1" dirty="0" smtClean="0"/>
            </a:br>
            <a:endParaRPr lang="en-GB" dirty="0"/>
          </a:p>
        </p:txBody>
      </p:sp>
      <p:sp>
        <p:nvSpPr>
          <p:cNvPr id="3" name="Content Placeholder 2"/>
          <p:cNvSpPr>
            <a:spLocks noGrp="1"/>
          </p:cNvSpPr>
          <p:nvPr>
            <p:ph idx="1"/>
          </p:nvPr>
        </p:nvSpPr>
        <p:spPr>
          <a:xfrm>
            <a:off x="457200" y="1600201"/>
            <a:ext cx="8229600" cy="1900808"/>
          </a:xfrm>
        </p:spPr>
        <p:txBody>
          <a:bodyPr>
            <a:normAutofit lnSpcReduction="10000"/>
          </a:bodyPr>
          <a:lstStyle/>
          <a:p>
            <a:pPr>
              <a:buNone/>
            </a:pPr>
            <a:r>
              <a:rPr lang="en-GB" b="1" dirty="0" smtClean="0"/>
              <a:t>    </a:t>
            </a:r>
            <a:r>
              <a:rPr lang="en-GB" dirty="0" smtClean="0"/>
              <a:t>Re-read the story and make a list of </a:t>
            </a:r>
            <a:r>
              <a:rPr lang="en-GB" dirty="0" smtClean="0"/>
              <a:t>six questions that you </a:t>
            </a:r>
            <a:r>
              <a:rPr lang="en-GB" dirty="0" smtClean="0"/>
              <a:t>have as a reader. You may like to question the character’s actions as well as the author’s intent. </a:t>
            </a:r>
          </a:p>
          <a:p>
            <a:endParaRPr lang="en-GB" dirty="0"/>
          </a:p>
        </p:txBody>
      </p:sp>
      <p:pic>
        <p:nvPicPr>
          <p:cNvPr id="14338" name="Picture 2" descr="Leadership People Skills: Questions vs Questioning Our Authority ...">
            <a:hlinkClick r:id="rId2"/>
          </p:cNvPr>
          <p:cNvPicPr>
            <a:picLocks noChangeAspect="1" noChangeArrowheads="1"/>
          </p:cNvPicPr>
          <p:nvPr/>
        </p:nvPicPr>
        <p:blipFill>
          <a:blip r:embed="rId3" cstate="print"/>
          <a:srcRect/>
          <a:stretch>
            <a:fillRect/>
          </a:stretch>
        </p:blipFill>
        <p:spPr bwMode="auto">
          <a:xfrm>
            <a:off x="2051720" y="3789040"/>
            <a:ext cx="5400600" cy="252028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b="1" dirty="0" smtClean="0"/>
              <a:t/>
            </a:r>
            <a:br>
              <a:rPr lang="en-GB" b="1" dirty="0" smtClean="0"/>
            </a:br>
            <a:r>
              <a:rPr lang="en-GB" b="1" dirty="0" smtClean="0"/>
              <a:t>Strategy 3 : Clarifying </a:t>
            </a:r>
            <a:r>
              <a:rPr lang="en-GB" b="1" dirty="0" smtClean="0"/>
              <a:t>meaning</a:t>
            </a:r>
            <a:br>
              <a:rPr lang="en-GB" b="1" dirty="0" smtClean="0"/>
            </a:br>
            <a:endParaRPr lang="en-GB" dirty="0"/>
          </a:p>
        </p:txBody>
      </p:sp>
      <p:sp>
        <p:nvSpPr>
          <p:cNvPr id="3" name="Content Placeholder 2"/>
          <p:cNvSpPr>
            <a:spLocks noGrp="1"/>
          </p:cNvSpPr>
          <p:nvPr>
            <p:ph idx="1"/>
          </p:nvPr>
        </p:nvSpPr>
        <p:spPr>
          <a:xfrm>
            <a:off x="457200" y="1600201"/>
            <a:ext cx="8229600" cy="2188840"/>
          </a:xfrm>
        </p:spPr>
        <p:txBody>
          <a:bodyPr/>
          <a:lstStyle/>
          <a:p>
            <a:pPr>
              <a:buNone/>
            </a:pPr>
            <a:r>
              <a:rPr lang="en-GB" dirty="0" smtClean="0"/>
              <a:t>    What is your impression of Red at the beginning of the story? What led you to this opinion? How does your impression of Red change as the story unfolds?</a:t>
            </a:r>
          </a:p>
          <a:p>
            <a:endParaRPr lang="en-GB" dirty="0"/>
          </a:p>
        </p:txBody>
      </p:sp>
      <p:pic>
        <p:nvPicPr>
          <p:cNvPr id="13314" name="Picture 2" descr="R8d. Can identify what impression a word/words give the reader ...">
            <a:hlinkClick r:id="rId2"/>
          </p:cNvPr>
          <p:cNvPicPr>
            <a:picLocks noChangeAspect="1" noChangeArrowheads="1"/>
          </p:cNvPicPr>
          <p:nvPr/>
        </p:nvPicPr>
        <p:blipFill>
          <a:blip r:embed="rId3" cstate="print"/>
          <a:srcRect/>
          <a:stretch>
            <a:fillRect/>
          </a:stretch>
        </p:blipFill>
        <p:spPr bwMode="auto">
          <a:xfrm>
            <a:off x="827584" y="3789040"/>
            <a:ext cx="7776864" cy="2688686"/>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b="1" dirty="0" smtClean="0"/>
              <a:t>Strategy 4 : Predicting</a:t>
            </a:r>
            <a:r>
              <a:rPr lang="en-GB" b="1" dirty="0" smtClean="0"/>
              <a:t/>
            </a:r>
            <a:br>
              <a:rPr lang="en-GB" b="1" dirty="0" smtClean="0"/>
            </a:br>
            <a:endParaRPr lang="en-GB" dirty="0"/>
          </a:p>
        </p:txBody>
      </p:sp>
      <p:sp>
        <p:nvSpPr>
          <p:cNvPr id="3" name="Content Placeholder 2"/>
          <p:cNvSpPr>
            <a:spLocks noGrp="1"/>
          </p:cNvSpPr>
          <p:nvPr>
            <p:ph idx="1"/>
          </p:nvPr>
        </p:nvSpPr>
        <p:spPr>
          <a:xfrm>
            <a:off x="457200" y="1600201"/>
            <a:ext cx="8229600" cy="2116832"/>
          </a:xfrm>
        </p:spPr>
        <p:txBody>
          <a:bodyPr/>
          <a:lstStyle/>
          <a:p>
            <a:pPr>
              <a:buNone/>
            </a:pPr>
            <a:r>
              <a:rPr lang="en-GB" b="1" dirty="0" smtClean="0"/>
              <a:t>    </a:t>
            </a:r>
            <a:r>
              <a:rPr lang="en-GB" dirty="0" smtClean="0"/>
              <a:t>The story ends on a cliff-hanger. What do you think will happen next and what led you to this prediction? Have a go at writing the next paragraph of the story.</a:t>
            </a:r>
          </a:p>
          <a:p>
            <a:endParaRPr lang="en-GB" dirty="0"/>
          </a:p>
        </p:txBody>
      </p:sp>
      <p:sp>
        <p:nvSpPr>
          <p:cNvPr id="12290" name="AutoShape 2" descr="Free Predicting Cliparts, Download Free Clip Art, Free Clip Art on ..."/>
          <p:cNvSpPr>
            <a:spLocks noChangeAspect="1" noChangeArrowheads="1"/>
          </p:cNvSpPr>
          <p:nvPr/>
        </p:nvSpPr>
        <p:spPr bwMode="auto">
          <a:xfrm>
            <a:off x="63500" y="-136525"/>
            <a:ext cx="2286000" cy="1714500"/>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2292" name="Picture 4" descr="Free Predicting Cliparts, Download Free Clip Art, Free Clip Art on ...">
            <a:hlinkClick r:id="rId2"/>
          </p:cNvPr>
          <p:cNvPicPr>
            <a:picLocks noChangeAspect="1" noChangeArrowheads="1"/>
          </p:cNvPicPr>
          <p:nvPr/>
        </p:nvPicPr>
        <p:blipFill>
          <a:blip r:embed="rId3" cstate="print"/>
          <a:srcRect/>
          <a:stretch>
            <a:fillRect/>
          </a:stretch>
        </p:blipFill>
        <p:spPr bwMode="auto">
          <a:xfrm>
            <a:off x="1979712" y="4221088"/>
            <a:ext cx="5544616" cy="1847851"/>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Grammar </a:t>
            </a:r>
            <a:endParaRPr lang="en-GB" dirty="0"/>
          </a:p>
        </p:txBody>
      </p:sp>
      <p:sp>
        <p:nvSpPr>
          <p:cNvPr id="3" name="Content Placeholder 2"/>
          <p:cNvSpPr>
            <a:spLocks noGrp="1"/>
          </p:cNvSpPr>
          <p:nvPr>
            <p:ph idx="1"/>
          </p:nvPr>
        </p:nvSpPr>
        <p:spPr/>
        <p:txBody>
          <a:bodyPr/>
          <a:lstStyle/>
          <a:p>
            <a:r>
              <a:rPr lang="en-GB" dirty="0" smtClean="0"/>
              <a:t>L.C. Can </a:t>
            </a:r>
            <a:r>
              <a:rPr lang="en-GB" dirty="0" smtClean="0"/>
              <a:t>I analyse effective writing tools?</a:t>
            </a: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 Tales of fear </a:t>
            </a:r>
            <a:endParaRPr lang="en-GB" dirty="0"/>
          </a:p>
        </p:txBody>
      </p:sp>
      <p:sp>
        <p:nvSpPr>
          <p:cNvPr id="3" name="Content Placeholder 2"/>
          <p:cNvSpPr>
            <a:spLocks noGrp="1"/>
          </p:cNvSpPr>
          <p:nvPr>
            <p:ph idx="1"/>
          </p:nvPr>
        </p:nvSpPr>
        <p:spPr/>
        <p:txBody>
          <a:bodyPr>
            <a:normAutofit/>
          </a:bodyPr>
          <a:lstStyle/>
          <a:p>
            <a:pPr>
              <a:buNone/>
            </a:pPr>
            <a:r>
              <a:rPr lang="en-GB" dirty="0" smtClean="0"/>
              <a:t>    A tale of fear has to evoke an intense emotion in the reader. It has to have the reader on the edge of their seat, desperate to find out what is going to happen next.</a:t>
            </a:r>
          </a:p>
          <a:p>
            <a:pPr>
              <a:buNone/>
            </a:pPr>
            <a:r>
              <a:rPr lang="en-GB" dirty="0" smtClean="0"/>
              <a:t>    To do this, we need to be able to analyse the tools that authors use  to create this desired effect. </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Tales of fear</a:t>
            </a:r>
            <a:endParaRPr lang="en-GB" dirty="0"/>
          </a:p>
        </p:txBody>
      </p:sp>
      <p:sp>
        <p:nvSpPr>
          <p:cNvPr id="3" name="Content Placeholder 2"/>
          <p:cNvSpPr>
            <a:spLocks noGrp="1"/>
          </p:cNvSpPr>
          <p:nvPr>
            <p:ph idx="1"/>
          </p:nvPr>
        </p:nvSpPr>
        <p:spPr/>
        <p:txBody>
          <a:bodyPr/>
          <a:lstStyle/>
          <a:p>
            <a:pPr>
              <a:buNone/>
            </a:pPr>
            <a:r>
              <a:rPr lang="en-GB" dirty="0" smtClean="0"/>
              <a:t>    Once </a:t>
            </a:r>
            <a:r>
              <a:rPr lang="en-GB" dirty="0" smtClean="0"/>
              <a:t>we have identified these tools, we can then use them in our own writing.</a:t>
            </a:r>
          </a:p>
          <a:p>
            <a:pPr>
              <a:buNone/>
            </a:pPr>
            <a:r>
              <a:rPr lang="en-GB" dirty="0" smtClean="0"/>
              <a:t>    Think about how they intensify the situation through the use of suspense, action and description in the final paragraphs.</a:t>
            </a:r>
          </a:p>
          <a:p>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Analysis </a:t>
            </a:r>
            <a:endParaRPr lang="en-GB" dirty="0"/>
          </a:p>
        </p:txBody>
      </p:sp>
      <p:sp>
        <p:nvSpPr>
          <p:cNvPr id="3" name="Content Placeholder 2"/>
          <p:cNvSpPr>
            <a:spLocks noGrp="1"/>
          </p:cNvSpPr>
          <p:nvPr>
            <p:ph idx="1"/>
          </p:nvPr>
        </p:nvSpPr>
        <p:spPr/>
        <p:txBody>
          <a:bodyPr/>
          <a:lstStyle/>
          <a:p>
            <a:pPr>
              <a:buNone/>
            </a:pPr>
            <a:r>
              <a:rPr lang="en-GB" dirty="0" smtClean="0"/>
              <a:t>    Analysing the text almost line-by-line, let’s see how many tools we can identify that help intensify the feeling for the reader. </a:t>
            </a:r>
          </a:p>
          <a:p>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6" name="Picture 2"/>
          <p:cNvPicPr>
            <a:picLocks noGrp="1" noChangeAspect="1" noChangeArrowheads="1"/>
          </p:cNvPicPr>
          <p:nvPr>
            <p:ph idx="1"/>
          </p:nvPr>
        </p:nvPicPr>
        <p:blipFill>
          <a:blip r:embed="rId2" cstate="print"/>
          <a:srcRect/>
          <a:stretch>
            <a:fillRect/>
          </a:stretch>
        </p:blipFill>
        <p:spPr bwMode="auto">
          <a:xfrm>
            <a:off x="539552" y="548680"/>
            <a:ext cx="8208911" cy="5976664"/>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2050" name="Picture 2"/>
          <p:cNvPicPr>
            <a:picLocks noGrp="1" noChangeAspect="1" noChangeArrowheads="1"/>
          </p:cNvPicPr>
          <p:nvPr>
            <p:ph idx="1"/>
          </p:nvPr>
        </p:nvPicPr>
        <p:blipFill>
          <a:blip r:embed="rId2" cstate="print"/>
          <a:srcRect/>
          <a:stretch>
            <a:fillRect/>
          </a:stretch>
        </p:blipFill>
        <p:spPr bwMode="auto">
          <a:xfrm>
            <a:off x="467544" y="836712"/>
            <a:ext cx="8064896" cy="5328592"/>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395536" y="0"/>
            <a:ext cx="8064896" cy="820714"/>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Tool in action</a:t>
            </a:r>
            <a:endParaRPr lang="en-GB" dirty="0"/>
          </a:p>
        </p:txBody>
      </p:sp>
      <p:sp>
        <p:nvSpPr>
          <p:cNvPr id="3" name="Content Placeholder 2"/>
          <p:cNvSpPr>
            <a:spLocks noGrp="1"/>
          </p:cNvSpPr>
          <p:nvPr>
            <p:ph idx="1"/>
          </p:nvPr>
        </p:nvSpPr>
        <p:spPr/>
        <p:txBody>
          <a:bodyPr/>
          <a:lstStyle/>
          <a:p>
            <a:pPr>
              <a:buNone/>
            </a:pPr>
            <a:r>
              <a:rPr lang="en-GB" b="1" dirty="0" smtClean="0"/>
              <a:t>    </a:t>
            </a:r>
            <a:r>
              <a:rPr lang="en-GB" dirty="0" smtClean="0"/>
              <a:t>Go back through the story and highlight any other tools you can find that add to the intensity of the story. </a:t>
            </a:r>
          </a:p>
          <a:p>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Writing</a:t>
            </a:r>
            <a:endParaRPr lang="en-GB" dirty="0"/>
          </a:p>
        </p:txBody>
      </p:sp>
      <p:sp>
        <p:nvSpPr>
          <p:cNvPr id="3" name="Content Placeholder 2"/>
          <p:cNvSpPr>
            <a:spLocks noGrp="1"/>
          </p:cNvSpPr>
          <p:nvPr>
            <p:ph idx="1"/>
          </p:nvPr>
        </p:nvSpPr>
        <p:spPr/>
        <p:txBody>
          <a:bodyPr/>
          <a:lstStyle/>
          <a:p>
            <a:r>
              <a:rPr lang="en-GB" dirty="0" smtClean="0"/>
              <a:t>L.C. Can </a:t>
            </a:r>
            <a:r>
              <a:rPr lang="en-GB" dirty="0" smtClean="0"/>
              <a:t>I practise writing a tale of fear?</a:t>
            </a:r>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 Writing </a:t>
            </a:r>
            <a:endParaRPr lang="en-GB" dirty="0"/>
          </a:p>
        </p:txBody>
      </p:sp>
      <p:pic>
        <p:nvPicPr>
          <p:cNvPr id="3074" name="Picture 2"/>
          <p:cNvPicPr>
            <a:picLocks noGrp="1" noChangeAspect="1" noChangeArrowheads="1"/>
          </p:cNvPicPr>
          <p:nvPr>
            <p:ph idx="1"/>
          </p:nvPr>
        </p:nvPicPr>
        <p:blipFill>
          <a:blip r:embed="rId2" cstate="print"/>
          <a:srcRect/>
          <a:stretch>
            <a:fillRect/>
          </a:stretch>
        </p:blipFill>
        <p:spPr bwMode="auto">
          <a:xfrm>
            <a:off x="611560" y="2996952"/>
            <a:ext cx="8208911" cy="3561259"/>
          </a:xfrm>
          <a:prstGeom prst="rect">
            <a:avLst/>
          </a:prstGeom>
          <a:noFill/>
          <a:ln w="9525">
            <a:noFill/>
            <a:miter lim="800000"/>
            <a:headEnd/>
            <a:tailEnd/>
          </a:ln>
        </p:spPr>
      </p:pic>
      <p:sp>
        <p:nvSpPr>
          <p:cNvPr id="5" name="Rectangle 4"/>
          <p:cNvSpPr/>
          <p:nvPr/>
        </p:nvSpPr>
        <p:spPr>
          <a:xfrm>
            <a:off x="611560" y="1052736"/>
            <a:ext cx="8136904" cy="1938992"/>
          </a:xfrm>
          <a:prstGeom prst="rect">
            <a:avLst/>
          </a:prstGeom>
        </p:spPr>
        <p:txBody>
          <a:bodyPr wrap="square">
            <a:spAutoFit/>
          </a:bodyPr>
          <a:lstStyle/>
          <a:p>
            <a:r>
              <a:rPr lang="en-GB" sz="2000" dirty="0" smtClean="0"/>
              <a:t>Before you have a go at writing your own tale of fear, it is important to practise some of the tools.</a:t>
            </a:r>
          </a:p>
          <a:p>
            <a:r>
              <a:rPr lang="en-GB" sz="2000" b="1" dirty="0" smtClean="0"/>
              <a:t>From the toolkit we  generated, a s well as the tools you have </a:t>
            </a:r>
            <a:r>
              <a:rPr lang="en-GB" sz="2000" b="1" dirty="0" err="1" smtClean="0"/>
              <a:t>magpied</a:t>
            </a:r>
            <a:r>
              <a:rPr lang="en-GB" sz="2000" b="1" dirty="0" smtClean="0"/>
              <a:t> from other novels, choose 4 or 5 to  explore through short-burst writing. Use the stimulus below to create a paragraph or two that evokes fear in the reader.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dirty="0" smtClean="0"/>
              <a:t/>
            </a:r>
            <a:br>
              <a:rPr lang="en-GB" dirty="0" smtClean="0"/>
            </a:br>
            <a:r>
              <a:rPr lang="en-GB" dirty="0" smtClean="0"/>
              <a:t>Example</a:t>
            </a:r>
            <a:r>
              <a:rPr lang="en-GB" dirty="0" smtClean="0"/>
              <a:t>:</a:t>
            </a:r>
            <a:br>
              <a:rPr lang="en-GB" dirty="0" smtClean="0"/>
            </a:br>
            <a:endParaRPr lang="en-GB" dirty="0"/>
          </a:p>
        </p:txBody>
      </p:sp>
      <p:sp>
        <p:nvSpPr>
          <p:cNvPr id="3" name="Content Placeholder 2"/>
          <p:cNvSpPr>
            <a:spLocks noGrp="1"/>
          </p:cNvSpPr>
          <p:nvPr>
            <p:ph idx="1"/>
          </p:nvPr>
        </p:nvSpPr>
        <p:spPr>
          <a:xfrm>
            <a:off x="457200" y="3284984"/>
            <a:ext cx="8229600" cy="2841179"/>
          </a:xfrm>
        </p:spPr>
        <p:txBody>
          <a:bodyPr>
            <a:normAutofit fontScale="85000" lnSpcReduction="20000"/>
          </a:bodyPr>
          <a:lstStyle/>
          <a:p>
            <a:pPr>
              <a:buNone/>
            </a:pPr>
            <a:r>
              <a:rPr lang="en-GB" dirty="0" smtClean="0"/>
              <a:t>    </a:t>
            </a:r>
            <a:endParaRPr lang="en-GB" dirty="0" smtClean="0"/>
          </a:p>
          <a:p>
            <a:pPr>
              <a:buNone/>
            </a:pPr>
            <a:endParaRPr lang="en-GB" dirty="0" smtClean="0"/>
          </a:p>
          <a:p>
            <a:pPr>
              <a:buNone/>
            </a:pPr>
            <a:r>
              <a:rPr lang="en-GB" dirty="0" smtClean="0"/>
              <a:t>    </a:t>
            </a:r>
            <a:r>
              <a:rPr lang="en-GB" dirty="0" smtClean="0"/>
              <a:t>Kate </a:t>
            </a:r>
            <a:r>
              <a:rPr lang="en-GB" dirty="0" smtClean="0"/>
              <a:t>held her breath. She knew it was listening. Fear clawed at her stomach, but she had to stay silent. Sinister shadows crept across the stone-cold walls. It was getting closer; she was trapped. Suddenly, the lights turned off, plunging her into darkness.</a:t>
            </a:r>
            <a:endParaRPr lang="en-GB" dirty="0"/>
          </a:p>
        </p:txBody>
      </p:sp>
      <p:pic>
        <p:nvPicPr>
          <p:cNvPr id="4" name="Picture 2"/>
          <p:cNvPicPr>
            <a:picLocks noChangeAspect="1" noChangeArrowheads="1"/>
          </p:cNvPicPr>
          <p:nvPr/>
        </p:nvPicPr>
        <p:blipFill>
          <a:blip r:embed="rId2" cstate="print"/>
          <a:srcRect/>
          <a:stretch>
            <a:fillRect/>
          </a:stretch>
        </p:blipFill>
        <p:spPr bwMode="auto">
          <a:xfrm>
            <a:off x="539552" y="1196752"/>
            <a:ext cx="8208911" cy="2736304"/>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a:t>
            </a:r>
            <a:endParaRPr lang="en-GB" dirty="0"/>
          </a:p>
        </p:txBody>
      </p:sp>
      <p:sp>
        <p:nvSpPr>
          <p:cNvPr id="3" name="Content Placeholder 2"/>
          <p:cNvSpPr>
            <a:spLocks noGrp="1"/>
          </p:cNvSpPr>
          <p:nvPr>
            <p:ph idx="1"/>
          </p:nvPr>
        </p:nvSpPr>
        <p:spPr/>
        <p:txBody>
          <a:bodyPr/>
          <a:lstStyle/>
          <a:p>
            <a:r>
              <a:rPr lang="en-GB" dirty="0" smtClean="0"/>
              <a:t>L.C. Can I use vocabulary in context? </a:t>
            </a:r>
            <a:endParaRPr lang="en-GB" dirty="0"/>
          </a:p>
        </p:txBody>
      </p:sp>
      <p:sp>
        <p:nvSpPr>
          <p:cNvPr id="4098" name="AutoShape 2" descr="Image result for Homophone Poster"/>
          <p:cNvSpPr>
            <a:spLocks noChangeAspect="1" noChangeArrowheads="1"/>
          </p:cNvSpPr>
          <p:nvPr/>
        </p:nvSpPr>
        <p:spPr bwMode="auto">
          <a:xfrm>
            <a:off x="63500" y="-898525"/>
            <a:ext cx="2276475" cy="18764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211960" y="1772816"/>
            <a:ext cx="4176464" cy="25202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Vocabulary</a:t>
            </a:r>
            <a:endParaRPr lang="en-GB" dirty="0"/>
          </a:p>
        </p:txBody>
      </p:sp>
      <p:sp>
        <p:nvSpPr>
          <p:cNvPr id="3" name="Content Placeholder 2"/>
          <p:cNvSpPr>
            <a:spLocks noGrp="1"/>
          </p:cNvSpPr>
          <p:nvPr>
            <p:ph idx="1"/>
          </p:nvPr>
        </p:nvSpPr>
        <p:spPr/>
        <p:txBody>
          <a:bodyPr/>
          <a:lstStyle/>
          <a:p>
            <a:pPr>
              <a:buNone/>
            </a:pPr>
            <a:r>
              <a:rPr lang="en-GB" sz="2400" dirty="0" smtClean="0"/>
              <a:t>1. strenuous </a:t>
            </a:r>
          </a:p>
          <a:p>
            <a:pPr>
              <a:buNone/>
            </a:pPr>
            <a:r>
              <a:rPr lang="en-GB" sz="2400" dirty="0" smtClean="0"/>
              <a:t>2.  legendary</a:t>
            </a:r>
          </a:p>
          <a:p>
            <a:pPr>
              <a:buNone/>
            </a:pPr>
            <a:r>
              <a:rPr lang="en-GB" sz="2400" dirty="0" smtClean="0"/>
              <a:t>3.  rotund </a:t>
            </a:r>
          </a:p>
          <a:p>
            <a:pPr>
              <a:buNone/>
            </a:pPr>
            <a:r>
              <a:rPr lang="en-GB" sz="2400" dirty="0" smtClean="0"/>
              <a:t>4.  enthralling</a:t>
            </a:r>
          </a:p>
          <a:p>
            <a:pPr>
              <a:buNone/>
            </a:pPr>
            <a:r>
              <a:rPr lang="en-GB" sz="2400" dirty="0" smtClean="0"/>
              <a:t>5.  monumental</a:t>
            </a:r>
          </a:p>
          <a:p>
            <a:pPr>
              <a:buNone/>
            </a:pPr>
            <a:r>
              <a:rPr lang="en-GB" sz="2400" dirty="0" smtClean="0"/>
              <a:t>6.  stupendous</a:t>
            </a:r>
          </a:p>
          <a:p>
            <a:pPr>
              <a:buNone/>
            </a:pPr>
            <a:r>
              <a:rPr lang="en-GB" sz="2400" dirty="0" smtClean="0"/>
              <a:t>7. cache </a:t>
            </a:r>
          </a:p>
          <a:p>
            <a:pPr>
              <a:buNone/>
            </a:pPr>
            <a:r>
              <a:rPr lang="en-GB" sz="2400" dirty="0" smtClean="0"/>
              <a:t>8. exuberant</a:t>
            </a:r>
          </a:p>
          <a:p>
            <a:pPr>
              <a:buNone/>
            </a:pPr>
            <a:r>
              <a:rPr lang="en-GB" sz="2400" dirty="0" smtClean="0"/>
              <a:t>9. exterminate</a:t>
            </a:r>
          </a:p>
          <a:p>
            <a:pPr>
              <a:buNone/>
            </a:pPr>
            <a:r>
              <a:rPr lang="en-GB" sz="2400" dirty="0" smtClean="0"/>
              <a:t>10. </a:t>
            </a:r>
            <a:r>
              <a:rPr lang="en-GB" sz="2400" smtClean="0"/>
              <a:t>lethargic</a:t>
            </a:r>
            <a:endParaRPr lang="en-GB" sz="2400" dirty="0" smtClean="0"/>
          </a:p>
          <a:p>
            <a:endParaRPr lang="en-GB" dirty="0" smtClean="0"/>
          </a:p>
          <a:p>
            <a:endParaRPr lang="en-GB" dirty="0"/>
          </a:p>
        </p:txBody>
      </p:sp>
      <p:sp>
        <p:nvSpPr>
          <p:cNvPr id="4" name="TextBox 3"/>
          <p:cNvSpPr txBox="1"/>
          <p:nvPr/>
        </p:nvSpPr>
        <p:spPr>
          <a:xfrm>
            <a:off x="4139952" y="1772816"/>
            <a:ext cx="4392488" cy="2246769"/>
          </a:xfrm>
          <a:prstGeom prst="rect">
            <a:avLst/>
          </a:prstGeom>
          <a:noFill/>
        </p:spPr>
        <p:txBody>
          <a:bodyPr wrap="square" rtlCol="0">
            <a:spAutoFit/>
          </a:bodyPr>
          <a:lstStyle/>
          <a:p>
            <a:r>
              <a:rPr lang="en-GB" sz="2800" dirty="0" smtClean="0"/>
              <a:t>What do these words mean?</a:t>
            </a:r>
          </a:p>
          <a:p>
            <a:endParaRPr lang="en-GB" sz="2800" dirty="0" smtClean="0"/>
          </a:p>
          <a:p>
            <a:r>
              <a:rPr lang="en-GB" sz="2800" dirty="0" smtClean="0"/>
              <a:t>Write a definition.</a:t>
            </a:r>
          </a:p>
          <a:p>
            <a:endParaRPr lang="en-GB" sz="2800" dirty="0" smtClean="0"/>
          </a:p>
          <a:p>
            <a:r>
              <a:rPr lang="en-GB" sz="2800" dirty="0" smtClean="0"/>
              <a:t>Write them in a sentence. </a:t>
            </a:r>
            <a:endParaRPr lang="en-GB" sz="28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159</TotalTime>
  <Words>602</Words>
  <Application>Microsoft Office PowerPoint</Application>
  <PresentationFormat>On-screen Show (4:3)</PresentationFormat>
  <Paragraphs>55</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English 29.6.20</vt:lpstr>
      <vt:lpstr>Reading</vt:lpstr>
      <vt:lpstr>Reading </vt:lpstr>
      <vt:lpstr> Strategy 1 : Summarising </vt:lpstr>
      <vt:lpstr> Strategy 2 : Questioning </vt:lpstr>
      <vt:lpstr> Strategy 3 : Clarifying meaning </vt:lpstr>
      <vt:lpstr>Strategy 4 : Predicting </vt:lpstr>
      <vt:lpstr>Grammar </vt:lpstr>
      <vt:lpstr> Tales of fear </vt:lpstr>
      <vt:lpstr>Tales of fear</vt:lpstr>
      <vt:lpstr>Analysis </vt:lpstr>
      <vt:lpstr>Slide 12</vt:lpstr>
      <vt:lpstr>Slide 13</vt:lpstr>
      <vt:lpstr>Tool in action</vt:lpstr>
      <vt:lpstr>Writing</vt:lpstr>
      <vt:lpstr> Writing </vt:lpstr>
      <vt:lpstr> Example: </vt:lpstr>
      <vt:lpstr>Spelling</vt:lpstr>
      <vt:lpstr>Vocabulary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 8.6.20</dc:title>
  <dc:creator>StaffLaws</dc:creator>
  <cp:lastModifiedBy>StaffLaws</cp:lastModifiedBy>
  <cp:revision>21</cp:revision>
  <dcterms:created xsi:type="dcterms:W3CDTF">2020-05-31T15:27:03Z</dcterms:created>
  <dcterms:modified xsi:type="dcterms:W3CDTF">2020-06-20T14:32:00Z</dcterms:modified>
</cp:coreProperties>
</file>