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30974A-E02F-6877-BC1E-A79C1AC102FA}" v="1" dt="2021-01-13T17:32:28.475"/>
    <p1510:client id="{A85DED7A-7F44-1986-FF0D-6DDE1DF0BAE2}" v="7" dt="2021-01-13T17:38:18.9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A85DED7A-7F44-1986-FF0D-6DDE1DF0BAE2}"/>
    <pc:docChg chg="modSld">
      <pc:chgData name="Rachel Harrison" userId="S::rachel.harrison@bramhopeprimaryschool.co.uk::1ceaffb2-cd00-4957-9443-572dfb74df9c" providerId="AD" clId="Web-{A85DED7A-7F44-1986-FF0D-6DDE1DF0BAE2}" dt="2021-01-13T17:38:18.954" v="5" actId="1076"/>
      <pc:docMkLst>
        <pc:docMk/>
      </pc:docMkLst>
      <pc:sldChg chg="addSp delSp modSp">
        <pc:chgData name="Rachel Harrison" userId="S::rachel.harrison@bramhopeprimaryschool.co.uk::1ceaffb2-cd00-4957-9443-572dfb74df9c" providerId="AD" clId="Web-{A85DED7A-7F44-1986-FF0D-6DDE1DF0BAE2}" dt="2021-01-13T17:38:18.954" v="5" actId="1076"/>
        <pc:sldMkLst>
          <pc:docMk/>
          <pc:sldMk cId="0" sldId="262"/>
        </pc:sldMkLst>
        <pc:picChg chg="add mod">
          <ac:chgData name="Rachel Harrison" userId="S::rachel.harrison@bramhopeprimaryschool.co.uk::1ceaffb2-cd00-4957-9443-572dfb74df9c" providerId="AD" clId="Web-{A85DED7A-7F44-1986-FF0D-6DDE1DF0BAE2}" dt="2021-01-13T17:38:18.954" v="5" actId="1076"/>
          <ac:picMkLst>
            <pc:docMk/>
            <pc:sldMk cId="0" sldId="262"/>
            <ac:picMk id="2" creationId="{D0EDF7EB-81C7-46C7-B46F-A8F63EB17BC0}"/>
          </ac:picMkLst>
        </pc:picChg>
        <pc:picChg chg="del">
          <ac:chgData name="Rachel Harrison" userId="S::rachel.harrison@bramhopeprimaryschool.co.uk::1ceaffb2-cd00-4957-9443-572dfb74df9c" providerId="AD" clId="Web-{A85DED7A-7F44-1986-FF0D-6DDE1DF0BAE2}" dt="2021-01-13T17:36:39.424" v="0"/>
          <ac:picMkLst>
            <pc:docMk/>
            <pc:sldMk cId="0" sldId="262"/>
            <ac:picMk id="1028" creationId="{00000000-0000-0000-0000-000000000000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9E30974A-E02F-6877-BC1E-A79C1AC102FA}"/>
    <pc:docChg chg="sldOrd">
      <pc:chgData name="Rachel Harrison" userId="S::rachel.harrison@bramhopeprimaryschool.co.uk::1ceaffb2-cd00-4957-9443-572dfb74df9c" providerId="AD" clId="Web-{9E30974A-E02F-6877-BC1E-A79C1AC102FA}" dt="2021-01-13T17:32:28.475" v="0"/>
      <pc:docMkLst>
        <pc:docMk/>
      </pc:docMkLst>
      <pc:sldChg chg="ord">
        <pc:chgData name="Rachel Harrison" userId="S::rachel.harrison@bramhopeprimaryschool.co.uk::1ceaffb2-cd00-4957-9443-572dfb74df9c" providerId="AD" clId="Web-{9E30974A-E02F-6877-BC1E-A79C1AC102FA}" dt="2021-01-13T17:32:28.475" v="0"/>
        <pc:sldMkLst>
          <pc:docMk/>
          <pc:sldMk cId="0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F4A7B-7C0D-4519-9E5D-E706596E280E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BA3E-5296-4D47-A93F-B5636DA4361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19256" cy="11381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6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628800"/>
            <a:ext cx="4392488" cy="50204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7486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i="1"/>
              <a:t>LC. Can you use </a:t>
            </a:r>
            <a:r>
              <a:rPr lang="en-GB" b="1" i="1"/>
              <a:t>conjunctions</a:t>
            </a:r>
            <a:r>
              <a:rPr lang="en-GB" i="1"/>
              <a:t> to write compound sentences (about </a:t>
            </a:r>
            <a:r>
              <a:rPr lang="en-GB" i="1" err="1"/>
              <a:t>Grendel</a:t>
            </a:r>
            <a:r>
              <a:rPr lang="en-GB" i="1"/>
              <a:t>)?</a:t>
            </a:r>
            <a:endParaRPr lang="en-US" i="1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4221088"/>
            <a:ext cx="8229600" cy="748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LC. Can you use ‘</a:t>
            </a:r>
            <a:r>
              <a:rPr kumimoji="0" lang="en-GB" sz="3200" b="1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feelings</a:t>
            </a: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’ words to write about a character in a story (</a:t>
            </a:r>
            <a:r>
              <a:rPr kumimoji="0" lang="en-GB" sz="3200" b="0" i="1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Grendel</a:t>
            </a: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)?</a:t>
            </a:r>
            <a:endParaRPr kumimoji="0" lang="en-US" sz="3200" b="0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GB" sz="2500"/>
              <a:t>Today we will be looking at:</a:t>
            </a:r>
            <a:br>
              <a:rPr lang="en-GB" sz="2500"/>
            </a:br>
            <a:br>
              <a:rPr lang="en-GB" sz="2500"/>
            </a:br>
            <a:r>
              <a:rPr lang="en-GB" sz="2500"/>
              <a:t>Can you use </a:t>
            </a:r>
            <a:r>
              <a:rPr lang="en-GB" sz="2500" b="1"/>
              <a:t>feelings (emotions) words </a:t>
            </a:r>
            <a:r>
              <a:rPr lang="en-GB" sz="2500"/>
              <a:t>and </a:t>
            </a:r>
            <a:r>
              <a:rPr lang="en-GB" sz="2500" b="1"/>
              <a:t>conjunctions</a:t>
            </a:r>
            <a:r>
              <a:rPr lang="en-GB" sz="2500"/>
              <a:t> to write about how </a:t>
            </a:r>
            <a:r>
              <a:rPr lang="en-GB" sz="2500" err="1"/>
              <a:t>Grendel</a:t>
            </a:r>
            <a:r>
              <a:rPr lang="en-GB" sz="2500"/>
              <a:t> was feeling at different stages of the story and  to provide supportive reasons why.</a:t>
            </a:r>
            <a:endParaRPr lang="en-US" sz="25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7586" name="Picture 2" descr="CONJUNCTIONS | AllS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-243408"/>
            <a:ext cx="4464495" cy="2315778"/>
          </a:xfrm>
          <a:prstGeom prst="rect">
            <a:avLst/>
          </a:prstGeom>
          <a:noFill/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11560" y="2204864"/>
          <a:ext cx="7560840" cy="2664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but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because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until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so</a:t>
                      </a:r>
                      <a:r>
                        <a:rPr lang="en-GB" sz="3500" b="1" i="1" baseline="0">
                          <a:solidFill>
                            <a:schemeClr val="bg1"/>
                          </a:solidFill>
                        </a:rPr>
                        <a:t> that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so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if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however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although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i="1">
                          <a:solidFill>
                            <a:schemeClr val="bg1"/>
                          </a:solidFill>
                        </a:rPr>
                        <a:t>therefore</a:t>
                      </a:r>
                      <a:endParaRPr lang="en-US" sz="3500" b="1" i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NJUNCTIONS | AllS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3096344" cy="1606104"/>
          </a:xfrm>
          <a:prstGeom prst="rect">
            <a:avLst/>
          </a:prstGeom>
          <a:noFill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39552" y="1700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</a:t>
            </a:r>
            <a:r>
              <a:rPr kumimoji="0" lang="en-GB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conjunction</a:t>
            </a:r>
            <a:r>
              <a:rPr kumimoji="0" lang="en-GB" sz="3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is often used like a jigsaw piece to ‘</a:t>
            </a:r>
            <a:r>
              <a:rPr kumimoji="0" lang="en-GB" sz="30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join</a:t>
            </a:r>
            <a:r>
              <a:rPr kumimoji="0" lang="en-GB" sz="3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’ 2 simple sentences together and make a longer (compound)sentence.</a:t>
            </a:r>
            <a:endParaRPr kumimoji="0" lang="en-US" sz="3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3501008"/>
            <a:ext cx="84249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err="1"/>
              <a:t>Grendel</a:t>
            </a:r>
            <a:r>
              <a:rPr lang="en-GB" sz="2500"/>
              <a:t> was worried. He had turned his mum into chocolate.</a:t>
            </a:r>
            <a:endParaRPr lang="en-US" sz="2500"/>
          </a:p>
        </p:txBody>
      </p:sp>
      <p:sp>
        <p:nvSpPr>
          <p:cNvPr id="8" name="TextBox 7"/>
          <p:cNvSpPr txBox="1"/>
          <p:nvPr/>
        </p:nvSpPr>
        <p:spPr>
          <a:xfrm>
            <a:off x="611560" y="4437112"/>
            <a:ext cx="84249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err="1"/>
              <a:t>Grendel</a:t>
            </a:r>
            <a:r>
              <a:rPr lang="en-GB" sz="2500"/>
              <a:t> was worried </a:t>
            </a:r>
            <a:r>
              <a:rPr lang="en-GB" sz="2500" i="1">
                <a:solidFill>
                  <a:schemeClr val="accent1"/>
                </a:solidFill>
              </a:rPr>
              <a:t>because</a:t>
            </a:r>
            <a:r>
              <a:rPr lang="en-GB" sz="2500"/>
              <a:t> he had turned his mum into chocolate.</a:t>
            </a:r>
            <a:endParaRPr lang="en-US" sz="250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/>
              <a:t>Feelings </a:t>
            </a:r>
            <a:r>
              <a:rPr lang="en-GB" sz="4000" b="1"/>
              <a:t>(emotions)</a:t>
            </a:r>
            <a:endParaRPr lang="en-US" sz="4000" b="1"/>
          </a:p>
        </p:txBody>
      </p:sp>
      <p:pic>
        <p:nvPicPr>
          <p:cNvPr id="70658" name="Picture 2" descr="Feelings and Emotions Word Mats (SB9345) - SparkleBo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6480720" cy="4584909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GB" sz="2500" b="1" u="sng"/>
              <a:t>Task: </a:t>
            </a:r>
            <a:r>
              <a:rPr lang="en-GB" sz="2500"/>
              <a:t>Use feelings words and conjunctions to write about how </a:t>
            </a:r>
            <a:r>
              <a:rPr lang="en-GB" sz="2500" err="1"/>
              <a:t>Grendel</a:t>
            </a:r>
            <a:r>
              <a:rPr lang="en-GB" sz="2500"/>
              <a:t> was feeling at different stages of the story and  to provide supportive reasons why.</a:t>
            </a:r>
            <a:endParaRPr lang="en-US" sz="250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564904"/>
            <a:ext cx="424847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/>
              <a:t>Complete the ‘feelings’ sheet (found in the folder) OR in your workbook is fine too!.</a:t>
            </a:r>
          </a:p>
          <a:p>
            <a:endParaRPr lang="en-GB" sz="2500"/>
          </a:p>
          <a:p>
            <a:pPr>
              <a:buFont typeface="Arial" pitchFamily="34" charset="0"/>
              <a:buChar char="•"/>
            </a:pPr>
            <a:r>
              <a:rPr lang="en-GB" i="1"/>
              <a:t>Use proper, full sentences.</a:t>
            </a:r>
          </a:p>
          <a:p>
            <a:endParaRPr lang="en-GB" i="1"/>
          </a:p>
          <a:p>
            <a:pPr>
              <a:buFont typeface="Arial" pitchFamily="34" charset="0"/>
              <a:buChar char="•"/>
            </a:pPr>
            <a:r>
              <a:rPr lang="en-GB" i="1"/>
              <a:t>Remember your ‘</a:t>
            </a:r>
            <a:r>
              <a:rPr lang="en-GB" b="1" i="1"/>
              <a:t>Writer’s Toolkit</a:t>
            </a:r>
            <a:r>
              <a:rPr lang="en-GB" i="1"/>
              <a:t>’.</a:t>
            </a:r>
          </a:p>
          <a:p>
            <a:r>
              <a:rPr lang="en-GB" sz="1400" i="1"/>
              <a:t>(finger spaces, capital letters, full stops, cursive letter formations etc)</a:t>
            </a:r>
          </a:p>
          <a:p>
            <a:endParaRPr lang="en-GB" i="1"/>
          </a:p>
          <a:p>
            <a:pPr>
              <a:buFont typeface="Arial" pitchFamily="34" charset="0"/>
              <a:buChar char="•"/>
            </a:pPr>
            <a:r>
              <a:rPr lang="en-GB" i="1"/>
              <a:t>Give reasons using conjunctions.</a:t>
            </a:r>
          </a:p>
          <a:p>
            <a:pPr>
              <a:buFont typeface="Arial" pitchFamily="34" charset="0"/>
              <a:buChar char="•"/>
            </a:pPr>
            <a:endParaRPr lang="en-GB"/>
          </a:p>
          <a:p>
            <a:endParaRPr lang="en-GB"/>
          </a:p>
          <a:p>
            <a:endParaRPr lang="en-US"/>
          </a:p>
        </p:txBody>
      </p:sp>
      <p:pic>
        <p:nvPicPr>
          <p:cNvPr id="36866" name="Picture 2" descr="David Lucas discusses the writing process behind Grendel - YouTu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12976"/>
            <a:ext cx="4572000" cy="3429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979712" y="1196752"/>
            <a:ext cx="4608512" cy="1656184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BEGINNING:</a:t>
            </a:r>
            <a:endParaRPr kumimoji="0" 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979712" y="3068960"/>
            <a:ext cx="4608512" cy="1584176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MIDDLE: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6" descr="C:\Users\staffholder\Desktop\Grendel\Images to sequence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068960"/>
            <a:ext cx="1224136" cy="164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8" descr="C:\Users\staffholder\Desktop\Grendel\Images to sequence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869160"/>
            <a:ext cx="129186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979712" y="4869160"/>
            <a:ext cx="4608512" cy="1584176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END: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75656" y="188640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Think about / discuss: What is happening at these different stages of the story?</a:t>
            </a:r>
          </a:p>
          <a:p>
            <a:r>
              <a:rPr lang="en-GB"/>
              <a:t> How do you think </a:t>
            </a:r>
            <a:r>
              <a:rPr lang="en-GB" err="1"/>
              <a:t>Grendel</a:t>
            </a:r>
            <a:r>
              <a:rPr lang="en-GB"/>
              <a:t> is feeling at these times? 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48264" y="1556792"/>
            <a:ext cx="194421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/>
              <a:t>Now, consider ‘why’ he is feeling these different feelings?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Can you give a reason for your choice of feeling using the conjunction ‘</a:t>
            </a:r>
            <a:r>
              <a:rPr lang="en-GB" sz="1500" i="1"/>
              <a:t>because</a:t>
            </a:r>
            <a:r>
              <a:rPr lang="en-GB" sz="1500"/>
              <a:t>’.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Maybe you have thought of a feeling he has ‘</a:t>
            </a:r>
            <a:r>
              <a:rPr lang="en-GB" sz="1500" i="1"/>
              <a:t>until</a:t>
            </a:r>
            <a:r>
              <a:rPr lang="en-GB" sz="1500"/>
              <a:t>’ something happens or ‘</a:t>
            </a:r>
            <a:r>
              <a:rPr lang="en-GB" sz="1500" i="1"/>
              <a:t>when</a:t>
            </a:r>
            <a:r>
              <a:rPr lang="en-GB" sz="1500"/>
              <a:t>’.</a:t>
            </a:r>
          </a:p>
          <a:p>
            <a:endParaRPr lang="en-GB" sz="1500"/>
          </a:p>
          <a:p>
            <a:endParaRPr lang="en-GB" sz="1500"/>
          </a:p>
          <a:p>
            <a:r>
              <a:rPr lang="en-GB" sz="1500"/>
              <a:t>Maybe consider how he will feel ‘</a:t>
            </a:r>
            <a:r>
              <a:rPr lang="en-GB" sz="1500" i="1"/>
              <a:t>if</a:t>
            </a:r>
            <a:r>
              <a:rPr lang="en-GB" sz="1500"/>
              <a:t>’... </a:t>
            </a:r>
            <a:endParaRPr lang="en-US" sz="150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79512" y="188640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4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Picture 2" descr="A picture containing filled, table, many, room&#10;&#10;Description automatically generated">
            <a:extLst>
              <a:ext uri="{FF2B5EF4-FFF2-40B4-BE49-F238E27FC236}">
                <a16:creationId xmlns:a16="http://schemas.microsoft.com/office/drawing/2014/main" id="{D0EDF7EB-81C7-46C7-B46F-A8F63EB17B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535" y="1193950"/>
            <a:ext cx="1263052" cy="168376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Today we will be looking at:  Can you use feelings (emotions) words and conjunctions to write about how Grendel was feeling at different stages of the story and  to provide supportive reasons why.</vt:lpstr>
      <vt:lpstr>PowerPoint Presentation</vt:lpstr>
      <vt:lpstr>PowerPoint Presentation</vt:lpstr>
      <vt:lpstr>Feelings (emotions)</vt:lpstr>
      <vt:lpstr>Task: Use feelings words and conjunctions to write about how Grendel was feeling at different stages of the story and  to provide supportive reasons why.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revision>4</cp:revision>
  <dcterms:created xsi:type="dcterms:W3CDTF">2021-01-10T15:29:32Z</dcterms:created>
  <dcterms:modified xsi:type="dcterms:W3CDTF">2021-01-13T17:38:21Z</dcterms:modified>
</cp:coreProperties>
</file>