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311" r:id="rId3"/>
    <p:sldId id="257" r:id="rId4"/>
    <p:sldId id="266" r:id="rId5"/>
    <p:sldId id="273" r:id="rId6"/>
    <p:sldId id="274" r:id="rId7"/>
    <p:sldId id="276" r:id="rId8"/>
    <p:sldId id="278" r:id="rId9"/>
    <p:sldId id="279" r:id="rId10"/>
    <p:sldId id="280" r:id="rId11"/>
    <p:sldId id="282" r:id="rId12"/>
    <p:sldId id="299" r:id="rId13"/>
    <p:sldId id="286" r:id="rId14"/>
    <p:sldId id="295" r:id="rId15"/>
    <p:sldId id="306" r:id="rId16"/>
    <p:sldId id="307" r:id="rId17"/>
    <p:sldId id="309" r:id="rId18"/>
    <p:sldId id="310" r:id="rId19"/>
    <p:sldId id="285" r:id="rId20"/>
    <p:sldId id="293" r:id="rId21"/>
    <p:sldId id="296" r:id="rId22"/>
    <p:sldId id="312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4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5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19FB2-3AAB-4D03-B13A-2960828C78E3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699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16976-5D93-46E4-A98A-FAD63E4D0EA8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208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9F4F5-F4D2-4D2A-AB60-88D37ADCB869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7840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BC6CE-6D1E-47E5-8859-F31AC5380EB2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104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4E7C4-4DA4-404D-9965-B13F2DD7D8BF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940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7AA-4A53-424F-AD41-70827B6504BA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647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84882-FB12-4BC8-9960-9AD8104D7FAE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007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1BD23-6E54-4D9D-AD88-A2813C73CC25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175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1A834-4F3C-4AF9-9C74-05EC35A0F292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455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0C674-7DFC-42FE-B9CD-82963CDB1557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49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6456F-F47D-4F25-8053-2A695DA0CA7D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709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C7379-69CC-4837-9905-BEBA22830C8A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579568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8B7E-8AEE-4F10-BFEE-C999AD004D36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0575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8F3F9-58BC-440B-B37B-805B9055EF92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97106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5A53AF-48EA-489D-8260-9DCAB666386A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204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D02AE-B9A4-47BD-AF8E-97E16144138B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94850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0FD78B-DB02-4362-BCDC-98A55456977C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1715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1CF1133-3259-4C45-BABA-5B62D9C6F78D}" type="datetimeFigureOut">
              <a:rPr lang="en-US" smtClean="0"/>
              <a:t>2/6/21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2625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0286" y="1684932"/>
            <a:ext cx="6858000" cy="565519"/>
          </a:xfrm>
        </p:spPr>
        <p:txBody>
          <a:bodyPr>
            <a:noAutofit/>
          </a:bodyPr>
          <a:lstStyle/>
          <a:p>
            <a:r>
              <a:rPr lang="en-AU" sz="7200" dirty="0"/>
              <a:t>Silent b Words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24954" y="2529639"/>
            <a:ext cx="7321215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4950" dirty="0">
                <a:latin typeface="Calibri" panose="020F0502020204030204" pitchFamily="34" charset="0"/>
              </a:rPr>
              <a:t>In old  English the ‘b’ used to be pronounced- </a:t>
            </a:r>
          </a:p>
          <a:p>
            <a:pPr algn="ctr"/>
            <a:r>
              <a:rPr lang="en-AU" sz="4950" dirty="0">
                <a:latin typeface="Calibri" panose="020F0502020204030204" pitchFamily="34" charset="0"/>
              </a:rPr>
              <a:t>now it is silent.</a:t>
            </a:r>
            <a:endParaRPr lang="en-AU" sz="4950" dirty="0"/>
          </a:p>
        </p:txBody>
      </p:sp>
      <p:sp>
        <p:nvSpPr>
          <p:cNvPr id="6" name="TextBox 5"/>
          <p:cNvSpPr txBox="1"/>
          <p:nvPr/>
        </p:nvSpPr>
        <p:spPr>
          <a:xfrm>
            <a:off x="84222" y="2409324"/>
            <a:ext cx="104073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latin typeface="Calibri" panose="020F0502020204030204" pitchFamily="34" charset="0"/>
              </a:rPr>
              <a:t>b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66" y="4553073"/>
            <a:ext cx="1507143" cy="96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68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556" y="1647568"/>
            <a:ext cx="8021080" cy="546850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sz="6600" dirty="0">
                <a:latin typeface="Calibri" panose="020F0502020204030204" pitchFamily="34" charset="0"/>
              </a:rPr>
              <a:t>Click the mouse on each slide to make the silent letter appear</a:t>
            </a:r>
          </a:p>
        </p:txBody>
      </p:sp>
    </p:spTree>
    <p:extLst>
      <p:ext uri="{BB962C8B-B14F-4D97-AF65-F5344CB8AC3E}">
        <p14:creationId xmlns:p14="http://schemas.microsoft.com/office/powerpoint/2010/main" val="1055480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36706" y="2226468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 err="1">
                <a:latin typeface="Calibri" panose="020F0502020204030204" pitchFamily="34" charset="0"/>
              </a:rPr>
              <a:t>clim</a:t>
            </a:r>
            <a:endParaRPr lang="en-AU" sz="15000" dirty="0"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1904" y="1980451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217" y="2384202"/>
            <a:ext cx="2391968" cy="3136488"/>
          </a:xfrm>
          <a:prstGeom prst="rect">
            <a:avLst/>
          </a:prstGeo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FCC2A11A-EED0-4221-B1BA-B19DFA08D0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646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11769" y="2007109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6496" y="2240185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 err="1">
                <a:latin typeface="Calibri" panose="020F0502020204030204" pitchFamily="34" charset="0"/>
              </a:rPr>
              <a:t>bom</a:t>
            </a:r>
            <a:endParaRPr lang="en-AU" sz="15000" dirty="0">
              <a:latin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198" y="2704473"/>
            <a:ext cx="2866094" cy="296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853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62645" y="1924813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66" y="2143398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>
                <a:latin typeface="Calibri" panose="020F0502020204030204" pitchFamily="34" charset="0"/>
              </a:rPr>
              <a:t>com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9932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8776" y="3387049"/>
            <a:ext cx="2935224" cy="245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95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92947" y="1780795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6798" y="2013967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 err="1">
                <a:latin typeface="Calibri" panose="020F0502020204030204" pitchFamily="34" charset="0"/>
              </a:rPr>
              <a:t>crum</a:t>
            </a:r>
            <a:endParaRPr lang="en-AU" sz="15000" dirty="0">
              <a:latin typeface="Calibri" panose="020F05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63" y="3979053"/>
            <a:ext cx="2748915" cy="1740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306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87691" y="1917955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63972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>
                <a:latin typeface="Calibri" panose="020F0502020204030204" pitchFamily="34" charset="0"/>
              </a:rPr>
              <a:t>lam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943" y="3669030"/>
            <a:ext cx="3502152" cy="2626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59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62" y="1883665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478" y="2106707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 err="1">
                <a:latin typeface="Calibri" panose="020F0502020204030204" pitchFamily="34" charset="0"/>
              </a:rPr>
              <a:t>num</a:t>
            </a:r>
            <a:endParaRPr lang="en-AU" sz="15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51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74609" y="1826352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42093" y="2048161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 err="1">
                <a:latin typeface="Calibri" panose="020F0502020204030204" pitchFamily="34" charset="0"/>
              </a:rPr>
              <a:t>thum</a:t>
            </a:r>
            <a:endParaRPr lang="en-AU" sz="15000" dirty="0">
              <a:latin typeface="Calibri" panose="020F050202020403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3076" y="2310354"/>
            <a:ext cx="2763896" cy="346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69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61200" y="1670448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7644" y="1911001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>
                <a:latin typeface="Calibri" panose="020F0502020204030204" pitchFamily="34" charset="0"/>
              </a:rPr>
              <a:t>plum  </a:t>
            </a:r>
            <a:r>
              <a:rPr lang="en-AU" sz="15000" dirty="0" err="1">
                <a:latin typeface="Calibri" panose="020F0502020204030204" pitchFamily="34" charset="0"/>
              </a:rPr>
              <a:t>er</a:t>
            </a:r>
            <a:endParaRPr lang="en-AU" sz="15000" dirty="0">
              <a:latin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69" y="3651390"/>
            <a:ext cx="3030093" cy="234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033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56271" y="2007883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7542" y="2233326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5000" dirty="0">
                <a:latin typeface="Calibri" panose="020F0502020204030204" pitchFamily="34" charset="0"/>
              </a:rPr>
              <a:t>tom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962" y="4149090"/>
            <a:ext cx="2144775" cy="1725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532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68719" y="2069870"/>
            <a:ext cx="39764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35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-568176" y="2255335"/>
            <a:ext cx="7675350" cy="1025066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AU" sz="13500" dirty="0" err="1">
                <a:latin typeface="Calibri" panose="020F0502020204030204" pitchFamily="34" charset="0"/>
              </a:rPr>
              <a:t>lim</a:t>
            </a:r>
            <a:endParaRPr lang="en-AU" sz="13500" dirty="0">
              <a:latin typeface="Calibri" panose="020F050202020403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684" y="1385317"/>
            <a:ext cx="2426977" cy="401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921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3532" y="1941469"/>
            <a:ext cx="39764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35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1455" y="2116441"/>
            <a:ext cx="8222223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3500" dirty="0" err="1">
                <a:latin typeface="Calibri" panose="020F0502020204030204" pitchFamily="34" charset="0"/>
              </a:rPr>
              <a:t>dum</a:t>
            </a:r>
            <a:r>
              <a:rPr lang="en-AU" sz="13500" dirty="0">
                <a:latin typeface="Calibri" panose="020F0502020204030204" pitchFamily="34" charset="0"/>
              </a:rPr>
              <a:t>  -bells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66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338" y="3721525"/>
            <a:ext cx="1481328" cy="2343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546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508" y="2584990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AU" dirty="0"/>
              <a:t>Now for some more unusual words</a:t>
            </a:r>
          </a:p>
        </p:txBody>
      </p:sp>
    </p:spTree>
    <p:extLst>
      <p:ext uri="{BB962C8B-B14F-4D97-AF65-F5344CB8AC3E}">
        <p14:creationId xmlns:p14="http://schemas.microsoft.com/office/powerpoint/2010/main" val="2369746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5017" y="2183600"/>
            <a:ext cx="39764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35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7342" y="2377628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3500" dirty="0">
                <a:latin typeface="Calibri" panose="020F0502020204030204" pitchFamily="34" charset="0"/>
              </a:rPr>
              <a:t>de  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3806" y="4131955"/>
            <a:ext cx="733120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100" dirty="0">
                <a:latin typeface="Calibri" panose="020F0502020204030204" pitchFamily="34" charset="0"/>
              </a:rPr>
              <a:t>an obligation owed by one party ,the debtor, to a second party</a:t>
            </a:r>
          </a:p>
        </p:txBody>
      </p:sp>
    </p:spTree>
    <p:extLst>
      <p:ext uri="{BB962C8B-B14F-4D97-AF65-F5344CB8AC3E}">
        <p14:creationId xmlns:p14="http://schemas.microsoft.com/office/powerpoint/2010/main" val="1850407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589927" y="1821943"/>
            <a:ext cx="39764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35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117" y="2065865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3500" dirty="0" err="1">
                <a:latin typeface="Calibri" panose="020F0502020204030204" pitchFamily="34" charset="0"/>
              </a:rPr>
              <a:t>dou</a:t>
            </a:r>
            <a:r>
              <a:rPr lang="en-AU" sz="13500" dirty="0">
                <a:latin typeface="Calibri" panose="020F0502020204030204" pitchFamily="34" charset="0"/>
              </a:rPr>
              <a:t>  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87552" y="3913522"/>
            <a:ext cx="683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>
                <a:latin typeface="Calibri" panose="020F0502020204030204" pitchFamily="34" charset="0"/>
              </a:rPr>
              <a:t>a state between belief and disbelief, involving uncertainty or distrust</a:t>
            </a:r>
          </a:p>
        </p:txBody>
      </p:sp>
    </p:spTree>
    <p:extLst>
      <p:ext uri="{BB962C8B-B14F-4D97-AF65-F5344CB8AC3E}">
        <p14:creationId xmlns:p14="http://schemas.microsoft.com/office/powerpoint/2010/main" val="1519396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283853" y="1959103"/>
            <a:ext cx="39764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35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762" y="2185604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3500" dirty="0" err="1">
                <a:latin typeface="Calibri" panose="020F0502020204030204" pitchFamily="34" charset="0"/>
              </a:rPr>
              <a:t>succum</a:t>
            </a:r>
            <a:endParaRPr lang="en-AU" sz="13500" dirty="0">
              <a:latin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77824" y="3953267"/>
            <a:ext cx="9285732" cy="6232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100" dirty="0">
                <a:latin typeface="Calibri" panose="020F0502020204030204" pitchFamily="34" charset="0"/>
              </a:rPr>
              <a:t>fail to resist pressure, temptation, or some other negative force</a:t>
            </a:r>
          </a:p>
          <a:p>
            <a:endParaRPr lang="en-AU" sz="1350" dirty="0"/>
          </a:p>
        </p:txBody>
      </p:sp>
    </p:spTree>
    <p:extLst>
      <p:ext uri="{BB962C8B-B14F-4D97-AF65-F5344CB8AC3E}">
        <p14:creationId xmlns:p14="http://schemas.microsoft.com/office/powerpoint/2010/main" val="365212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07481" y="2113125"/>
            <a:ext cx="39764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35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87" y="2304493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3500" dirty="0" err="1">
                <a:latin typeface="Calibri" panose="020F0502020204030204" pitchFamily="34" charset="0"/>
              </a:rPr>
              <a:t>su</a:t>
            </a:r>
            <a:r>
              <a:rPr lang="en-AU" sz="13500" dirty="0">
                <a:latin typeface="Calibri" panose="020F0502020204030204" pitchFamily="34" charset="0"/>
              </a:rPr>
              <a:t>  </a:t>
            </a:r>
            <a:r>
              <a:rPr lang="en-AU" sz="13500" dirty="0" err="1">
                <a:latin typeface="Calibri" panose="020F0502020204030204" pitchFamily="34" charset="0"/>
              </a:rPr>
              <a:t>tle</a:t>
            </a:r>
            <a:endParaRPr lang="en-AU" sz="135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8066" y="4024195"/>
            <a:ext cx="975893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>
                <a:latin typeface="Calibri" panose="020F0502020204030204" pitchFamily="34" charset="0"/>
              </a:rPr>
              <a:t>making use of clever and indirect methods to achieve something</a:t>
            </a:r>
          </a:p>
          <a:p>
            <a:endParaRPr lang="en-AU" sz="27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9987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366149" y="1227582"/>
            <a:ext cx="3976437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50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49553" y="1589901"/>
            <a:ext cx="9222686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3500" dirty="0" err="1">
                <a:latin typeface="Calibri" panose="020F0502020204030204" pitchFamily="34" charset="0"/>
              </a:rPr>
              <a:t>catacom</a:t>
            </a:r>
            <a:r>
              <a:rPr lang="en-AU" sz="13500" dirty="0">
                <a:latin typeface="Calibri" panose="020F0502020204030204" pitchFamily="34" charset="0"/>
              </a:rPr>
              <a:t>  s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771420" y="3012039"/>
            <a:ext cx="7675350" cy="1025066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en-AU" sz="15000" dirty="0">
              <a:latin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6329" y="3816999"/>
            <a:ext cx="3428068" cy="1919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89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83219" y="2082547"/>
            <a:ext cx="397643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3500" dirty="0">
                <a:solidFill>
                  <a:srgbClr val="FFFF00"/>
                </a:solidFill>
                <a:latin typeface="Calibri" panose="020F0502020204030204" pitchFamily="34" charset="0"/>
              </a:rPr>
              <a:t>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301907"/>
            <a:ext cx="7675350" cy="1025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13500" dirty="0" err="1">
                <a:latin typeface="Calibri" panose="020F0502020204030204" pitchFamily="34" charset="0"/>
              </a:rPr>
              <a:t>aplom</a:t>
            </a:r>
            <a:endParaRPr lang="en-AU" sz="135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79092" y="4581145"/>
            <a:ext cx="57127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000" dirty="0">
                <a:latin typeface="Calibri" panose="020F0502020204030204" pitchFamily="34" charset="0"/>
              </a:rPr>
              <a:t>self-confidence or assurance</a:t>
            </a:r>
          </a:p>
          <a:p>
            <a:endParaRPr lang="en-AU" sz="30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701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Can you find anymore silent b words?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1727" y="2679097"/>
            <a:ext cx="7666725" cy="935069"/>
          </a:xfrm>
        </p:spPr>
        <p:txBody>
          <a:bodyPr>
            <a:noAutofit/>
          </a:bodyPr>
          <a:lstStyle/>
          <a:p>
            <a:r>
              <a:rPr lang="en-AU" sz="3600" dirty="0">
                <a:latin typeface="Calibri" panose="020F0502020204030204" pitchFamily="34" charset="0"/>
              </a:rPr>
              <a:t>Where does silent ‘b’ more commonly appear in a word?</a:t>
            </a:r>
          </a:p>
          <a:p>
            <a:pPr marL="0" indent="0">
              <a:buNone/>
            </a:pPr>
            <a:endParaRPr lang="en-AU" sz="3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8913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B394A-1A70-5347-9612-AF67FADB6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1555A-4714-7341-A292-F8DD2A7C5D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Complete the worksheets in the shared folder. </a:t>
            </a:r>
          </a:p>
          <a:p>
            <a:r>
              <a:rPr lang="en-GB" dirty="0"/>
              <a:t>Find the ‘silent b’ words. </a:t>
            </a:r>
          </a:p>
          <a:p>
            <a:r>
              <a:rPr lang="en-GB" dirty="0"/>
              <a:t>Complete the missing words. </a:t>
            </a:r>
          </a:p>
        </p:txBody>
      </p:sp>
    </p:spTree>
    <p:extLst>
      <p:ext uri="{BB962C8B-B14F-4D97-AF65-F5344CB8AC3E}">
        <p14:creationId xmlns:p14="http://schemas.microsoft.com/office/powerpoint/2010/main" val="3279000906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TC104033923[[fn=Depth]]</Template>
  <TotalTime>231</TotalTime>
  <Words>172</Words>
  <Application>Microsoft Macintosh PowerPoint</Application>
  <PresentationFormat>On-screen Show (4:3)</PresentationFormat>
  <Paragraphs>51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Corbel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Now for some more unusual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find anymore silent b words?</vt:lpstr>
      <vt:lpstr>Activities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 Polkinghorne</dc:creator>
  <cp:lastModifiedBy>rachel gregson</cp:lastModifiedBy>
  <cp:revision>28</cp:revision>
  <dcterms:created xsi:type="dcterms:W3CDTF">2013-12-15T03:23:39Z</dcterms:created>
  <dcterms:modified xsi:type="dcterms:W3CDTF">2021-02-06T18:34:46Z</dcterms:modified>
</cp:coreProperties>
</file>