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0"/>
  </p:handoutMasterIdLst>
  <p:sldIdLst>
    <p:sldId id="261" r:id="rId2"/>
    <p:sldId id="281" r:id="rId3"/>
    <p:sldId id="263" r:id="rId4"/>
    <p:sldId id="264"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80" r:id="rId19"/>
  </p:sldIdLst>
  <p:sldSz cx="9144000" cy="6858000" type="screen4x3"/>
  <p:notesSz cx="6858000" cy="9144000"/>
  <p:embeddedFontLst>
    <p:embeddedFont>
      <p:font typeface="BPreplay" panose="0200050300000002000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Sassoon Infant Md" panose="02000603050000020003" charset="0"/>
      <p:regular r:id="rId29"/>
    </p:embeddedFont>
    <p:embeddedFont>
      <p:font typeface="Sassoon Infant Rg" panose="02000503030000020003"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7919"/>
    <a:srgbClr val="F6B682"/>
    <a:srgbClr val="A3D1C7"/>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5EDB85-7B17-BE61-6AD0-335EBC021EC8}" v="446" dt="2021-01-10T11:32:13.212"/>
    <p1510:client id="{5C645179-F85E-8EE3-E535-D1F186561A39}" v="2" dt="2021-01-12T17:00:20.5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1446" y="10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F33E14-9391-4734-BE98-77900FF69C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AFD7B0E-6E6C-4BBB-BF4B-78D6956263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6BB8904-B5F4-4E72-924E-29FBDF6BC30A}" type="datetimeFigureOut">
              <a:rPr lang="en-GB"/>
              <a:pPr>
                <a:defRPr/>
              </a:pPr>
              <a:t>12/01/2021</a:t>
            </a:fld>
            <a:endParaRPr lang="en-GB"/>
          </a:p>
        </p:txBody>
      </p:sp>
      <p:sp>
        <p:nvSpPr>
          <p:cNvPr id="4" name="Footer Placeholder 3">
            <a:extLst>
              <a:ext uri="{FF2B5EF4-FFF2-40B4-BE49-F238E27FC236}">
                <a16:creationId xmlns:a16="http://schemas.microsoft.com/office/drawing/2014/main" id="{F9B38456-BE7C-4FD1-A1ED-A247E3F9C2D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714C6FB-1462-4470-ADB1-186EF801F91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9272A53D-2066-4F4B-94EF-1634C084008F}"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EFC11F5-4566-4042-A71C-73873F8EB8D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6F47DB7F-158C-4212-BF19-8EF768FABEE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56502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6A807FD-D2C3-4FDF-AEB0-948CF178C2D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C40B8706-8904-4C1E-A6F5-00C50B2452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4652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EE2745B9-8BDA-4EEE-8C85-0C978044A25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70336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749436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2465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2AE06C64-D912-4D96-8C3B-A1EEFD9CCD6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594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FBA08A9-3307-46E4-BE92-55967FC721A5}"/>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7687CC0-E206-4E03-B2FA-E24556010AC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1" r:id="rId4"/>
    <p:sldLayoutId id="2147483692" r:id="rId5"/>
    <p:sldLayoutId id="214748369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Text Placeholder 16">
            <a:extLst>
              <a:ext uri="{FF2B5EF4-FFF2-40B4-BE49-F238E27FC236}">
                <a16:creationId xmlns:a16="http://schemas.microsoft.com/office/drawing/2014/main" id="{E5F606D4-C41B-416E-A43D-4BDED06D028F}"/>
              </a:ext>
            </a:extLst>
          </p:cNvPr>
          <p:cNvSpPr>
            <a:spLocks noGrp="1"/>
          </p:cNvSpPr>
          <p:nvPr>
            <p:ph type="body" sz="quarter" idx="10"/>
          </p:nvPr>
        </p:nvSpPr>
        <p:spPr>
          <a:xfrm>
            <a:off x="1329193" y="2376872"/>
            <a:ext cx="7039368" cy="542925"/>
          </a:xfrm>
        </p:spPr>
        <p:txBody>
          <a:bodyPr/>
          <a:lstStyle/>
          <a:p>
            <a:pPr eaLnBrk="1" hangingPunct="1"/>
            <a:r>
              <a:rPr lang="en-GB" altLang="en-US" sz="4800" b="1" dirty="0">
                <a:latin typeface="BPreplay"/>
              </a:rPr>
              <a:t>The Maya Civilisation</a:t>
            </a:r>
          </a:p>
          <a:p>
            <a:r>
              <a:rPr lang="en-GB" altLang="en-US" sz="4800" b="1" dirty="0">
                <a:latin typeface="BPreplay"/>
              </a:rPr>
              <a:t>Lesson 2</a:t>
            </a:r>
          </a:p>
        </p:txBody>
      </p:sp>
      <p:sp>
        <p:nvSpPr>
          <p:cNvPr id="7176" name="Title 17">
            <a:extLst>
              <a:ext uri="{FF2B5EF4-FFF2-40B4-BE49-F238E27FC236}">
                <a16:creationId xmlns:a16="http://schemas.microsoft.com/office/drawing/2014/main" id="{3FFAD0CF-049B-4167-B667-78B41C95D3B2}"/>
              </a:ext>
            </a:extLst>
          </p:cNvPr>
          <p:cNvSpPr>
            <a:spLocks noGrp="1"/>
          </p:cNvSpPr>
          <p:nvPr>
            <p:ph type="title"/>
          </p:nvPr>
        </p:nvSpPr>
        <p:spPr>
          <a:xfrm>
            <a:off x="695936" y="328602"/>
            <a:ext cx="8064500" cy="655638"/>
          </a:xfrm>
        </p:spPr>
        <p:txBody>
          <a:bodyPr/>
          <a:lstStyle/>
          <a:p>
            <a:pPr eaLnBrk="1" hangingPunct="1"/>
            <a:r>
              <a:rPr lang="en-GB" altLang="en-US"/>
              <a:t>History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668AA3-D47C-4743-BD40-E4BEFDD3EE19}"/>
              </a:ext>
            </a:extLst>
          </p:cNvPr>
          <p:cNvSpPr/>
          <p:nvPr/>
        </p:nvSpPr>
        <p:spPr>
          <a:xfrm>
            <a:off x="408926" y="444422"/>
            <a:ext cx="8348867" cy="59066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B465A55-AD1F-4269-B2FE-3D7F4F9E8FE0}"/>
              </a:ext>
            </a:extLst>
          </p:cNvPr>
          <p:cNvSpPr txBox="1"/>
          <p:nvPr/>
        </p:nvSpPr>
        <p:spPr>
          <a:xfrm>
            <a:off x="1369648" y="1568430"/>
            <a:ext cx="6818243"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Sassoon Infant Rg"/>
              </a:rPr>
              <a:t>Welcome to lesson 2 on The Maya.</a:t>
            </a:r>
          </a:p>
          <a:p>
            <a:endParaRPr lang="en-US" sz="2800" dirty="0"/>
          </a:p>
          <a:p>
            <a:r>
              <a:rPr lang="en-US" sz="2800" dirty="0">
                <a:latin typeface="Sassoon Infant Rg"/>
              </a:rPr>
              <a:t>Last week, we learnt about where in the world the ancient Maya lived and when they existed.</a:t>
            </a:r>
          </a:p>
          <a:p>
            <a:endParaRPr lang="en-US" sz="2800" dirty="0">
              <a:latin typeface="Sassoon Infant Rg"/>
            </a:endParaRPr>
          </a:p>
          <a:p>
            <a:r>
              <a:rPr lang="en-US" sz="2800" dirty="0">
                <a:latin typeface="Sassoon Infant Rg"/>
              </a:rPr>
              <a:t>This week you are going to learn about their gods and religion.</a:t>
            </a:r>
          </a:p>
        </p:txBody>
      </p:sp>
    </p:spTree>
    <p:extLst>
      <p:ext uri="{BB962C8B-B14F-4D97-AF65-F5344CB8AC3E}">
        <p14:creationId xmlns:p14="http://schemas.microsoft.com/office/powerpoint/2010/main" val="3861031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1BD7FD8-0F2B-4F11-9B67-3E389C7CB621}"/>
              </a:ext>
            </a:extLst>
          </p:cNvPr>
          <p:cNvSpPr/>
          <p:nvPr/>
        </p:nvSpPr>
        <p:spPr bwMode="auto">
          <a:xfrm>
            <a:off x="503238" y="2930525"/>
            <a:ext cx="8137525" cy="171086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7C689238-EF73-4337-B417-2A95B5E60D7F}"/>
              </a:ext>
            </a:extLst>
          </p:cNvPr>
          <p:cNvSpPr/>
          <p:nvPr/>
        </p:nvSpPr>
        <p:spPr bwMode="auto">
          <a:xfrm>
            <a:off x="503238" y="512763"/>
            <a:ext cx="8137525" cy="1198424"/>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8CDCF6DF-8911-46FC-99F3-CB4B793885AF}"/>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Sassoon Infant Md"/>
              </a:rPr>
              <a:t>Toolkit:</a:t>
            </a:r>
            <a:endParaRPr lang="en-US" altLang="en-US" sz="3600" b="1" dirty="0">
              <a:solidFill>
                <a:schemeClr val="tx1"/>
              </a:solidFill>
              <a:latin typeface="Sassoon Infant Md" pitchFamily="50" charset="0"/>
            </a:endParaRPr>
          </a:p>
        </p:txBody>
      </p:sp>
      <p:sp>
        <p:nvSpPr>
          <p:cNvPr id="9221" name="Title 1">
            <a:extLst>
              <a:ext uri="{FF2B5EF4-FFF2-40B4-BE49-F238E27FC236}">
                <a16:creationId xmlns:a16="http://schemas.microsoft.com/office/drawing/2014/main" id="{E8E356FA-EA05-47B7-B30D-EB5A87DB04C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None/>
            </a:pPr>
            <a:r>
              <a:rPr lang="en-US" altLang="en-US" sz="3600" b="1" dirty="0">
                <a:solidFill>
                  <a:schemeClr val="tx1"/>
                </a:solidFill>
                <a:latin typeface="Sassoon Infant Md" pitchFamily="50" charset="0"/>
              </a:rPr>
              <a:t>LC: Can I explain the religious beliefs of the Maya people?</a:t>
            </a:r>
          </a:p>
        </p:txBody>
      </p:sp>
      <p:sp>
        <p:nvSpPr>
          <p:cNvPr id="9223" name="Content Placeholder 15">
            <a:extLst>
              <a:ext uri="{FF2B5EF4-FFF2-40B4-BE49-F238E27FC236}">
                <a16:creationId xmlns:a16="http://schemas.microsoft.com/office/drawing/2014/main" id="{CD852A79-7A54-41EB-9F32-929A212075E7}"/>
              </a:ext>
            </a:extLst>
          </p:cNvPr>
          <p:cNvSpPr txBox="1">
            <a:spLocks/>
          </p:cNvSpPr>
          <p:nvPr/>
        </p:nvSpPr>
        <p:spPr bwMode="auto">
          <a:xfrm>
            <a:off x="628650" y="3467100"/>
            <a:ext cx="7886700" cy="251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nchor="t"/>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dirty="0">
                <a:latin typeface="Sassoon Infant Rg"/>
              </a:rPr>
              <a:t>understand the important aspects of Maya religion.</a:t>
            </a:r>
          </a:p>
          <a:p>
            <a:pPr eaLnBrk="1" hangingPunct="1"/>
            <a:r>
              <a:rPr lang="en-GB" altLang="en-US" dirty="0">
                <a:latin typeface="Sassoon Infant Rg"/>
              </a:rPr>
              <a:t>create a fact file containing information about Maya gods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CE35AA5F-671C-4983-BD06-1A48F2F2D1CA}"/>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A Central Belief System</a:t>
            </a:r>
          </a:p>
        </p:txBody>
      </p:sp>
      <p:sp>
        <p:nvSpPr>
          <p:cNvPr id="10243" name="Content Placeholder 6">
            <a:extLst>
              <a:ext uri="{FF2B5EF4-FFF2-40B4-BE49-F238E27FC236}">
                <a16:creationId xmlns:a16="http://schemas.microsoft.com/office/drawing/2014/main" id="{12A1845F-5B9A-4B02-B63F-13669C075F78}"/>
              </a:ext>
            </a:extLst>
          </p:cNvPr>
          <p:cNvSpPr>
            <a:spLocks noGrp="1"/>
          </p:cNvSpPr>
          <p:nvPr>
            <p:ph idx="1"/>
          </p:nvPr>
        </p:nvSpPr>
        <p:spPr>
          <a:xfrm>
            <a:off x="503238" y="1123950"/>
            <a:ext cx="8137525" cy="2060575"/>
          </a:xfrm>
        </p:spPr>
        <p:txBody>
          <a:bodyPr/>
          <a:lstStyle/>
          <a:p>
            <a:pPr marL="0" indent="0" algn="ctr" eaLnBrk="1" hangingPunct="1">
              <a:buFont typeface="Arial" panose="020B0604020202020204" pitchFamily="34" charset="0"/>
              <a:buNone/>
            </a:pPr>
            <a:r>
              <a:rPr lang="en-GB" altLang="en-US"/>
              <a:t>Religion was an integral part of the ancient Maya culture, intertwined with all other aspects of society.</a:t>
            </a:r>
          </a:p>
          <a:p>
            <a:pPr marL="0" indent="0" algn="ctr" eaLnBrk="1" hangingPunct="1">
              <a:buFont typeface="Arial" panose="020B0604020202020204" pitchFamily="34" charset="0"/>
              <a:buNone/>
            </a:pPr>
            <a:r>
              <a:rPr lang="en-GB" altLang="en-US"/>
              <a:t>The Maya believed in and worshipped a number of different gods. They believed that the gods had a good side and a bad side and that they could help or hurt them. The Maya would dance, sing and sometimes make offerings of blood to the gods to demonstrate their respect and loyalty.</a:t>
            </a:r>
          </a:p>
        </p:txBody>
      </p:sp>
      <p:pic>
        <p:nvPicPr>
          <p:cNvPr id="10244" name="Picture 1">
            <a:extLst>
              <a:ext uri="{FF2B5EF4-FFF2-40B4-BE49-F238E27FC236}">
                <a16:creationId xmlns:a16="http://schemas.microsoft.com/office/drawing/2014/main" id="{6EEC629C-D583-4C22-BB30-97F6171520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7750" y="3429000"/>
            <a:ext cx="1466850"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a:extLst>
              <a:ext uri="{FF2B5EF4-FFF2-40B4-BE49-F238E27FC236}">
                <a16:creationId xmlns:a16="http://schemas.microsoft.com/office/drawing/2014/main" id="{30C52141-98FD-4568-B975-B8754BB8685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44775" y="3394075"/>
            <a:ext cx="1719263" cy="261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3">
            <a:extLst>
              <a:ext uri="{FF2B5EF4-FFF2-40B4-BE49-F238E27FC236}">
                <a16:creationId xmlns:a16="http://schemas.microsoft.com/office/drawing/2014/main" id="{1C2E1FCC-B510-40D3-8C01-0F6FC25407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35475" y="3524250"/>
            <a:ext cx="1574800" cy="248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7">
            <a:extLst>
              <a:ext uri="{FF2B5EF4-FFF2-40B4-BE49-F238E27FC236}">
                <a16:creationId xmlns:a16="http://schemas.microsoft.com/office/drawing/2014/main" id="{BE25421C-E770-492A-A5F6-F2156F81B8F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81713" y="3054350"/>
            <a:ext cx="2100262"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5CDE5D-1099-4B65-A9C1-685E0A255A71}"/>
              </a:ext>
            </a:extLst>
          </p:cNvPr>
          <p:cNvSpPr/>
          <p:nvPr/>
        </p:nvSpPr>
        <p:spPr>
          <a:xfrm>
            <a:off x="860425" y="5105400"/>
            <a:ext cx="3598863" cy="1001713"/>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7" name="Picture 1">
            <a:extLst>
              <a:ext uri="{FF2B5EF4-FFF2-40B4-BE49-F238E27FC236}">
                <a16:creationId xmlns:a16="http://schemas.microsoft.com/office/drawing/2014/main" id="{83F313C5-24BA-4A21-B375-606D21DED884}"/>
              </a:ext>
            </a:extLst>
          </p:cNvPr>
          <p:cNvPicPr>
            <a:picLocks noChangeAspect="1"/>
          </p:cNvPicPr>
          <p:nvPr/>
        </p:nvPicPr>
        <p:blipFill>
          <a:blip r:embed="rId2">
            <a:extLst>
              <a:ext uri="{28A0092B-C50C-407E-A947-70E740481C1C}">
                <a14:useLocalDpi xmlns:a14="http://schemas.microsoft.com/office/drawing/2010/main" val="0"/>
              </a:ext>
            </a:extLst>
          </a:blip>
          <a:srcRect b="57542"/>
          <a:stretch>
            <a:fillRect/>
          </a:stretch>
        </p:blipFill>
        <p:spPr bwMode="auto">
          <a:xfrm>
            <a:off x="3087688" y="5037138"/>
            <a:ext cx="16002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5">
            <a:extLst>
              <a:ext uri="{FF2B5EF4-FFF2-40B4-BE49-F238E27FC236}">
                <a16:creationId xmlns:a16="http://schemas.microsoft.com/office/drawing/2014/main" id="{27947F3D-9ABB-466D-B4C7-B2B73A73C386}"/>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Religious Rituals</a:t>
            </a:r>
          </a:p>
        </p:txBody>
      </p:sp>
      <p:sp>
        <p:nvSpPr>
          <p:cNvPr id="11269" name="Content Placeholder 6">
            <a:extLst>
              <a:ext uri="{FF2B5EF4-FFF2-40B4-BE49-F238E27FC236}">
                <a16:creationId xmlns:a16="http://schemas.microsoft.com/office/drawing/2014/main" id="{3FDFA173-E6BB-4B2A-85D4-DA1EA242EA14}"/>
              </a:ext>
            </a:extLst>
          </p:cNvPr>
          <p:cNvSpPr>
            <a:spLocks noGrp="1"/>
          </p:cNvSpPr>
          <p:nvPr>
            <p:ph idx="1"/>
          </p:nvPr>
        </p:nvSpPr>
        <p:spPr>
          <a:xfrm>
            <a:off x="712788" y="1123950"/>
            <a:ext cx="7632700" cy="1784350"/>
          </a:xfrm>
        </p:spPr>
        <p:txBody>
          <a:bodyPr/>
          <a:lstStyle/>
          <a:p>
            <a:pPr marL="0" indent="0" algn="ctr" eaLnBrk="1" hangingPunct="1">
              <a:buFont typeface="Arial" panose="020B0604020202020204" pitchFamily="34" charset="0"/>
              <a:buNone/>
            </a:pPr>
            <a:r>
              <a:rPr lang="en-GB" altLang="en-US" dirty="0">
                <a:latin typeface="Sassoon Infant Rg"/>
              </a:rPr>
              <a:t>The Maya people performed many different religious rituals. These rituals were often performed during festivals or special ceremonies and they were a way of appealing to the gods.</a:t>
            </a:r>
          </a:p>
          <a:p>
            <a:pPr marL="0" indent="0" algn="ctr" eaLnBrk="1" hangingPunct="1">
              <a:buFont typeface="Arial" panose="020B0604020202020204" pitchFamily="34" charset="0"/>
              <a:buNone/>
            </a:pPr>
            <a:r>
              <a:rPr lang="en-GB" altLang="en-US" dirty="0">
                <a:latin typeface="Sassoon Infant Rg"/>
              </a:rPr>
              <a:t>Can you match up these rituals to their purpose?</a:t>
            </a:r>
          </a:p>
        </p:txBody>
      </p:sp>
      <p:sp>
        <p:nvSpPr>
          <p:cNvPr id="4" name="Rectangle 3">
            <a:extLst>
              <a:ext uri="{FF2B5EF4-FFF2-40B4-BE49-F238E27FC236}">
                <a16:creationId xmlns:a16="http://schemas.microsoft.com/office/drawing/2014/main" id="{6E19CAE0-7B1F-4263-8B96-C3D077DD12BA}"/>
              </a:ext>
            </a:extLst>
          </p:cNvPr>
          <p:cNvSpPr/>
          <p:nvPr/>
        </p:nvSpPr>
        <p:spPr>
          <a:xfrm>
            <a:off x="860425" y="2927350"/>
            <a:ext cx="3598863" cy="1003300"/>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FA80B517-9110-4A92-A817-E39A7C2A105E}"/>
              </a:ext>
            </a:extLst>
          </p:cNvPr>
          <p:cNvSpPr/>
          <p:nvPr/>
        </p:nvSpPr>
        <p:spPr>
          <a:xfrm>
            <a:off x="860425" y="4016375"/>
            <a:ext cx="3598863" cy="1001713"/>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8654E9EF-86C9-4383-BAAA-83909A941B88}"/>
              </a:ext>
            </a:extLst>
          </p:cNvPr>
          <p:cNvSpPr/>
          <p:nvPr/>
        </p:nvSpPr>
        <p:spPr>
          <a:xfrm>
            <a:off x="4687888" y="2927350"/>
            <a:ext cx="3598862" cy="1003300"/>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A5B2C30D-95FE-443B-94B5-D3DE3EDC4E1A}"/>
              </a:ext>
            </a:extLst>
          </p:cNvPr>
          <p:cNvSpPr/>
          <p:nvPr/>
        </p:nvSpPr>
        <p:spPr>
          <a:xfrm>
            <a:off x="4687888" y="4016375"/>
            <a:ext cx="3598862" cy="1001713"/>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C4CA905A-75EF-4216-A3DC-1FE14E63D2FF}"/>
              </a:ext>
            </a:extLst>
          </p:cNvPr>
          <p:cNvSpPr/>
          <p:nvPr/>
        </p:nvSpPr>
        <p:spPr>
          <a:xfrm>
            <a:off x="4687888" y="5105400"/>
            <a:ext cx="3598862" cy="1001713"/>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5" name="Content Placeholder 6">
            <a:extLst>
              <a:ext uri="{FF2B5EF4-FFF2-40B4-BE49-F238E27FC236}">
                <a16:creationId xmlns:a16="http://schemas.microsoft.com/office/drawing/2014/main" id="{F4D3D6CE-3DCA-4C43-86C0-E7ED24F5FB02}"/>
              </a:ext>
            </a:extLst>
          </p:cNvPr>
          <p:cNvSpPr>
            <a:spLocks/>
          </p:cNvSpPr>
          <p:nvPr/>
        </p:nvSpPr>
        <p:spPr bwMode="auto">
          <a:xfrm>
            <a:off x="4687888" y="2927350"/>
            <a:ext cx="3598862" cy="1003300"/>
          </a:xfrm>
          <a:prstGeom prst="roundRect">
            <a:avLst>
              <a:gd name="adj" fmla="val 2583"/>
            </a:avLst>
          </a:prstGeom>
          <a:solidFill>
            <a:srgbClr val="F6B682"/>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a:t>To represent a battle between the gods.</a:t>
            </a:r>
          </a:p>
        </p:txBody>
      </p:sp>
      <p:sp>
        <p:nvSpPr>
          <p:cNvPr id="11276" name="Content Placeholder 6">
            <a:extLst>
              <a:ext uri="{FF2B5EF4-FFF2-40B4-BE49-F238E27FC236}">
                <a16:creationId xmlns:a16="http://schemas.microsoft.com/office/drawing/2014/main" id="{CEF1C31A-46DD-412A-A14B-E205AFDA92C0}"/>
              </a:ext>
            </a:extLst>
          </p:cNvPr>
          <p:cNvSpPr>
            <a:spLocks/>
          </p:cNvSpPr>
          <p:nvPr/>
        </p:nvSpPr>
        <p:spPr bwMode="auto">
          <a:xfrm>
            <a:off x="4687888" y="4016375"/>
            <a:ext cx="3598862" cy="1001713"/>
          </a:xfrm>
          <a:prstGeom prst="roundRect">
            <a:avLst>
              <a:gd name="adj" fmla="val 2583"/>
            </a:avLst>
          </a:prstGeom>
          <a:solidFill>
            <a:srgbClr val="F6B682"/>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360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a:t>To nourish the gods.</a:t>
            </a:r>
          </a:p>
        </p:txBody>
      </p:sp>
      <p:sp>
        <p:nvSpPr>
          <p:cNvPr id="11277" name="Content Placeholder 6">
            <a:extLst>
              <a:ext uri="{FF2B5EF4-FFF2-40B4-BE49-F238E27FC236}">
                <a16:creationId xmlns:a16="http://schemas.microsoft.com/office/drawing/2014/main" id="{B672D9D7-80E7-4189-83B3-886907F10130}"/>
              </a:ext>
            </a:extLst>
          </p:cNvPr>
          <p:cNvSpPr>
            <a:spLocks/>
          </p:cNvSpPr>
          <p:nvPr/>
        </p:nvSpPr>
        <p:spPr bwMode="auto">
          <a:xfrm>
            <a:off x="4687888" y="5105400"/>
            <a:ext cx="3598862" cy="1001713"/>
          </a:xfrm>
          <a:prstGeom prst="roundRect">
            <a:avLst>
              <a:gd name="adj" fmla="val 2583"/>
            </a:avLst>
          </a:prstGeom>
          <a:solidFill>
            <a:srgbClr val="F6B682"/>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360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a:t>To scare away demons.</a:t>
            </a:r>
          </a:p>
        </p:txBody>
      </p:sp>
      <p:sp>
        <p:nvSpPr>
          <p:cNvPr id="11278" name="Content Placeholder 6">
            <a:extLst>
              <a:ext uri="{FF2B5EF4-FFF2-40B4-BE49-F238E27FC236}">
                <a16:creationId xmlns:a16="http://schemas.microsoft.com/office/drawing/2014/main" id="{33AE0E0C-30DD-491A-8047-A825E656F554}"/>
              </a:ext>
            </a:extLst>
          </p:cNvPr>
          <p:cNvSpPr>
            <a:spLocks/>
          </p:cNvSpPr>
          <p:nvPr/>
        </p:nvSpPr>
        <p:spPr bwMode="auto">
          <a:xfrm>
            <a:off x="860425" y="2928938"/>
            <a:ext cx="3598863" cy="1001712"/>
          </a:xfrm>
          <a:prstGeom prst="roundRect">
            <a:avLst>
              <a:gd name="adj" fmla="val 2583"/>
            </a:avLst>
          </a:prstGeom>
          <a:solidFill>
            <a:srgbClr val="F6B682"/>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360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Blood letting.</a:t>
            </a:r>
          </a:p>
        </p:txBody>
      </p:sp>
      <p:sp>
        <p:nvSpPr>
          <p:cNvPr id="11279" name="Content Placeholder 6">
            <a:extLst>
              <a:ext uri="{FF2B5EF4-FFF2-40B4-BE49-F238E27FC236}">
                <a16:creationId xmlns:a16="http://schemas.microsoft.com/office/drawing/2014/main" id="{B1E465CC-CF25-41AA-8C22-47B0C6FC537E}"/>
              </a:ext>
            </a:extLst>
          </p:cNvPr>
          <p:cNvSpPr>
            <a:spLocks/>
          </p:cNvSpPr>
          <p:nvPr/>
        </p:nvSpPr>
        <p:spPr bwMode="auto">
          <a:xfrm>
            <a:off x="860425" y="4016375"/>
            <a:ext cx="3598863" cy="1001713"/>
          </a:xfrm>
          <a:prstGeom prst="roundRect">
            <a:avLst>
              <a:gd name="adj" fmla="val 2583"/>
            </a:avLst>
          </a:prstGeom>
          <a:solidFill>
            <a:srgbClr val="F6B682"/>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360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Playing a ball game.</a:t>
            </a:r>
          </a:p>
        </p:txBody>
      </p:sp>
      <p:sp>
        <p:nvSpPr>
          <p:cNvPr id="11280" name="Content Placeholder 6">
            <a:extLst>
              <a:ext uri="{FF2B5EF4-FFF2-40B4-BE49-F238E27FC236}">
                <a16:creationId xmlns:a16="http://schemas.microsoft.com/office/drawing/2014/main" id="{26BBA1D1-81BD-43A7-AC05-CA9EAB228ACA}"/>
              </a:ext>
            </a:extLst>
          </p:cNvPr>
          <p:cNvSpPr>
            <a:spLocks/>
          </p:cNvSpPr>
          <p:nvPr/>
        </p:nvSpPr>
        <p:spPr bwMode="auto">
          <a:xfrm>
            <a:off x="860425" y="5103813"/>
            <a:ext cx="2500313" cy="10017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Priests wearing masks and costumes.</a:t>
            </a:r>
          </a:p>
        </p:txBody>
      </p:sp>
      <p:pic>
        <p:nvPicPr>
          <p:cNvPr id="11281" name="Talking Partners">
            <a:extLst>
              <a:ext uri="{FF2B5EF4-FFF2-40B4-BE49-F238E27FC236}">
                <a16:creationId xmlns:a16="http://schemas.microsoft.com/office/drawing/2014/main" id="{A160EA40-D3F4-4543-95F2-2BEB9B83A7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18">
            <a:extLst>
              <a:ext uri="{FF2B5EF4-FFF2-40B4-BE49-F238E27FC236}">
                <a16:creationId xmlns:a16="http://schemas.microsoft.com/office/drawing/2014/main" id="{1B7E7E9A-D65A-491D-BEBB-8982B5F8B518}"/>
              </a:ext>
            </a:extLst>
          </p:cNvPr>
          <p:cNvPicPr>
            <a:picLocks noChangeAspect="1"/>
          </p:cNvPicPr>
          <p:nvPr/>
        </p:nvPicPr>
        <p:blipFill>
          <a:blip r:embed="rId4">
            <a:extLst>
              <a:ext uri="{28A0092B-C50C-407E-A947-70E740481C1C}">
                <a14:useLocalDpi xmlns:a14="http://schemas.microsoft.com/office/drawing/2010/main" val="0"/>
              </a:ext>
            </a:extLst>
          </a:blip>
          <a:srcRect r="45834"/>
          <a:stretch>
            <a:fillRect/>
          </a:stretch>
        </p:blipFill>
        <p:spPr bwMode="auto">
          <a:xfrm>
            <a:off x="2987675" y="3429000"/>
            <a:ext cx="1474788"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Straight Arrow Connector 36">
            <a:extLst>
              <a:ext uri="{FF2B5EF4-FFF2-40B4-BE49-F238E27FC236}">
                <a16:creationId xmlns:a16="http://schemas.microsoft.com/office/drawing/2014/main" id="{2040B695-43FA-4818-A902-515DB570E7D0}"/>
              </a:ext>
            </a:extLst>
          </p:cNvPr>
          <p:cNvCxnSpPr/>
          <p:nvPr/>
        </p:nvCxnSpPr>
        <p:spPr>
          <a:xfrm>
            <a:off x="4370388" y="3381375"/>
            <a:ext cx="488950" cy="1250950"/>
          </a:xfrm>
          <a:prstGeom prst="straightConnector1">
            <a:avLst/>
          </a:prstGeom>
          <a:ln w="38100">
            <a:solidFill>
              <a:srgbClr val="EE7919"/>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6FC27B3F-2573-44BF-8C35-83C519A0361A}"/>
              </a:ext>
            </a:extLst>
          </p:cNvPr>
          <p:cNvCxnSpPr/>
          <p:nvPr/>
        </p:nvCxnSpPr>
        <p:spPr>
          <a:xfrm flipV="1">
            <a:off x="4405313" y="3429000"/>
            <a:ext cx="428625" cy="1058863"/>
          </a:xfrm>
          <a:prstGeom prst="straightConnector1">
            <a:avLst/>
          </a:prstGeom>
          <a:ln w="38100">
            <a:solidFill>
              <a:srgbClr val="EE7919"/>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1E0E727D-400B-4A2F-B6D6-F9121C89C179}"/>
              </a:ext>
            </a:extLst>
          </p:cNvPr>
          <p:cNvCxnSpPr/>
          <p:nvPr/>
        </p:nvCxnSpPr>
        <p:spPr>
          <a:xfrm flipV="1">
            <a:off x="4405313" y="5708650"/>
            <a:ext cx="506412" cy="50800"/>
          </a:xfrm>
          <a:prstGeom prst="straightConnector1">
            <a:avLst/>
          </a:prstGeom>
          <a:ln w="38100">
            <a:solidFill>
              <a:srgbClr val="EE7919"/>
            </a:solidFill>
            <a:tailEnd type="triangle"/>
          </a:ln>
        </p:spPr>
        <p:style>
          <a:lnRef idx="1">
            <a:schemeClr val="accent1"/>
          </a:lnRef>
          <a:fillRef idx="0">
            <a:schemeClr val="accent1"/>
          </a:fillRef>
          <a:effectRef idx="0">
            <a:schemeClr val="accent1"/>
          </a:effectRef>
          <a:fontRef idx="minor">
            <a:schemeClr val="tx1"/>
          </a:fontRef>
        </p:style>
      </p:cxnSp>
      <p:pic>
        <p:nvPicPr>
          <p:cNvPr id="11286" name="Picture 1">
            <a:extLst>
              <a:ext uri="{FF2B5EF4-FFF2-40B4-BE49-F238E27FC236}">
                <a16:creationId xmlns:a16="http://schemas.microsoft.com/office/drawing/2014/main" id="{E86A943E-35B4-425D-A39F-1DEBDF7FD84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17875" y="2767013"/>
            <a:ext cx="823913"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2D4751B-40A6-4914-9AB1-C90410877836}"/>
              </a:ext>
            </a:extLst>
          </p:cNvPr>
          <p:cNvSpPr/>
          <p:nvPr/>
        </p:nvSpPr>
        <p:spPr>
          <a:xfrm>
            <a:off x="755650" y="1446213"/>
            <a:ext cx="6429375" cy="4510087"/>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a:extLst>
              <a:ext uri="{FF2B5EF4-FFF2-40B4-BE49-F238E27FC236}">
                <a16:creationId xmlns:a16="http://schemas.microsoft.com/office/drawing/2014/main" id="{E77F5BF9-A409-4ACA-9127-9770C67D3806}"/>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Blood Letting</a:t>
            </a:r>
          </a:p>
        </p:txBody>
      </p:sp>
      <p:sp>
        <p:nvSpPr>
          <p:cNvPr id="12292" name="Content Placeholder 6">
            <a:extLst>
              <a:ext uri="{FF2B5EF4-FFF2-40B4-BE49-F238E27FC236}">
                <a16:creationId xmlns:a16="http://schemas.microsoft.com/office/drawing/2014/main" id="{0EE50A8A-AC67-4DE5-9026-25C3F9650C4B}"/>
              </a:ext>
            </a:extLst>
          </p:cNvPr>
          <p:cNvSpPr>
            <a:spLocks noGrp="1"/>
          </p:cNvSpPr>
          <p:nvPr>
            <p:ph idx="1"/>
          </p:nvPr>
        </p:nvSpPr>
        <p:spPr>
          <a:xfrm>
            <a:off x="825500" y="1271588"/>
            <a:ext cx="4303713" cy="3465512"/>
          </a:xfrm>
        </p:spPr>
        <p:txBody>
          <a:bodyPr/>
          <a:lstStyle/>
          <a:p>
            <a:pPr marL="0" indent="0" algn="just" eaLnBrk="1" hangingPunct="1">
              <a:buFont typeface="Arial" panose="020B0604020202020204" pitchFamily="34" charset="0"/>
              <a:buNone/>
            </a:pPr>
            <a:r>
              <a:rPr lang="en-GB" altLang="en-US" sz="1600" dirty="0">
                <a:latin typeface="Sassoon Infant Rg"/>
              </a:rPr>
              <a:t>Stone carvings show rulers and nobles giving blood sacrifices.</a:t>
            </a:r>
          </a:p>
          <a:p>
            <a:pPr marL="0" indent="0" algn="just" eaLnBrk="1" hangingPunct="1">
              <a:buFont typeface="Arial" panose="020B0604020202020204" pitchFamily="34" charset="0"/>
              <a:buNone/>
            </a:pPr>
            <a:r>
              <a:rPr lang="en-GB" altLang="en-US" sz="1600" dirty="0">
                <a:latin typeface="Sassoon Infant Rg"/>
              </a:rPr>
              <a:t>The Maya believed that the gods gave their own blood to create humans, so on special occasions the rulers would return the favour by offering their blood to the gods.</a:t>
            </a:r>
          </a:p>
        </p:txBody>
      </p:sp>
      <p:pic>
        <p:nvPicPr>
          <p:cNvPr id="2" name="Picture 1">
            <a:extLst>
              <a:ext uri="{FF2B5EF4-FFF2-40B4-BE49-F238E27FC236}">
                <a16:creationId xmlns:a16="http://schemas.microsoft.com/office/drawing/2014/main" id="{4CBEC6EE-D319-4905-814A-0911D549701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673" t="13079" r="12673" b="21143"/>
          <a:stretch/>
        </p:blipFill>
        <p:spPr>
          <a:xfrm>
            <a:off x="5079092" y="1445630"/>
            <a:ext cx="3230880" cy="4511041"/>
          </a:xfrm>
          <a:prstGeom prst="roundRect">
            <a:avLst>
              <a:gd name="adj" fmla="val 4538"/>
            </a:avLst>
          </a:prstGeom>
          <a:ln w="38100">
            <a:solidFill>
              <a:srgbClr val="F6B682"/>
            </a:solidFill>
          </a:ln>
        </p:spPr>
      </p:pic>
      <p:sp>
        <p:nvSpPr>
          <p:cNvPr id="12294" name="Content Placeholder 6">
            <a:extLst>
              <a:ext uri="{FF2B5EF4-FFF2-40B4-BE49-F238E27FC236}">
                <a16:creationId xmlns:a16="http://schemas.microsoft.com/office/drawing/2014/main" id="{8509E092-B6BB-4B7A-9F6B-2DA1D8B3F9A0}"/>
              </a:ext>
            </a:extLst>
          </p:cNvPr>
          <p:cNvSpPr>
            <a:spLocks/>
          </p:cNvSpPr>
          <p:nvPr/>
        </p:nvSpPr>
        <p:spPr bwMode="auto">
          <a:xfrm>
            <a:off x="581025" y="4298950"/>
            <a:ext cx="4775200" cy="16224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Sassoon Infant Md" pitchFamily="50" charset="0"/>
              <a:buAutoNum type="arabicPeriod"/>
            </a:pPr>
            <a:r>
              <a:rPr lang="en-GB" altLang="en-US" sz="1600" b="1"/>
              <a:t>Why do you think the Maya people thought the gods needed their blood?</a:t>
            </a:r>
          </a:p>
          <a:p>
            <a:pPr eaLnBrk="1" hangingPunct="1">
              <a:buFont typeface="Sassoon Infant Md" pitchFamily="50" charset="0"/>
              <a:buAutoNum type="arabicPeriod"/>
            </a:pPr>
            <a:r>
              <a:rPr lang="en-GB" altLang="en-US" sz="1600" b="1"/>
              <a:t>Can you think of any other civilisations that did this, or can you think of any stories about giving blood for the gods?</a:t>
            </a:r>
          </a:p>
        </p:txBody>
      </p:sp>
      <p:sp>
        <p:nvSpPr>
          <p:cNvPr id="12295" name="Rectangle 13">
            <a:extLst>
              <a:ext uri="{FF2B5EF4-FFF2-40B4-BE49-F238E27FC236}">
                <a16:creationId xmlns:a16="http://schemas.microsoft.com/office/drawing/2014/main" id="{3758E3F1-4B61-4331-842A-2E4A463B8237}"/>
              </a:ext>
            </a:extLst>
          </p:cNvPr>
          <p:cNvSpPr>
            <a:spLocks noChangeArrowheads="1"/>
          </p:cNvSpPr>
          <p:nvPr/>
        </p:nvSpPr>
        <p:spPr bwMode="auto">
          <a:xfrm>
            <a:off x="1465263" y="6135688"/>
            <a:ext cx="6213475"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BPreplay" pitchFamily="50" charset="0"/>
              </a:rPr>
              <a:t>Photo courtesy of vintagedept (@flickr.com) - granted under creative commons licence - attribution</a:t>
            </a:r>
          </a:p>
        </p:txBody>
      </p:sp>
      <p:pic>
        <p:nvPicPr>
          <p:cNvPr id="12296" name="Group Work">
            <a:extLst>
              <a:ext uri="{FF2B5EF4-FFF2-40B4-BE49-F238E27FC236}">
                <a16:creationId xmlns:a16="http://schemas.microsoft.com/office/drawing/2014/main" id="{9E1EB1F6-8BAA-4D67-9B0B-28346FA6C8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8">
            <a:extLst>
              <a:ext uri="{FF2B5EF4-FFF2-40B4-BE49-F238E27FC236}">
                <a16:creationId xmlns:a16="http://schemas.microsoft.com/office/drawing/2014/main" id="{2EF80820-068A-4CE0-B2EE-5094E775D60E}"/>
              </a:ext>
            </a:extLst>
          </p:cNvPr>
          <p:cNvPicPr>
            <a:picLocks noChangeAspect="1"/>
          </p:cNvPicPr>
          <p:nvPr/>
        </p:nvPicPr>
        <p:blipFill>
          <a:blip r:embed="rId2">
            <a:extLst>
              <a:ext uri="{28A0092B-C50C-407E-A947-70E740481C1C}">
                <a14:useLocalDpi xmlns:a14="http://schemas.microsoft.com/office/drawing/2010/main" val="0"/>
              </a:ext>
            </a:extLst>
          </a:blip>
          <a:srcRect l="5502" t="682" r="5502" b="682"/>
          <a:stretch>
            <a:fillRect/>
          </a:stretch>
        </p:blipFill>
        <p:spPr bwMode="auto">
          <a:xfrm>
            <a:off x="503238" y="512763"/>
            <a:ext cx="81375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5">
            <a:extLst>
              <a:ext uri="{FF2B5EF4-FFF2-40B4-BE49-F238E27FC236}">
                <a16:creationId xmlns:a16="http://schemas.microsoft.com/office/drawing/2014/main" id="{A9DDC0BA-B92B-48BA-B943-9DC4A2ED239D}"/>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Priests</a:t>
            </a:r>
          </a:p>
        </p:txBody>
      </p:sp>
      <p:sp>
        <p:nvSpPr>
          <p:cNvPr id="4" name="Rectangle 3">
            <a:extLst>
              <a:ext uri="{FF2B5EF4-FFF2-40B4-BE49-F238E27FC236}">
                <a16:creationId xmlns:a16="http://schemas.microsoft.com/office/drawing/2014/main" id="{28CA0F10-9B86-4D33-B356-D1B6177D893A}"/>
              </a:ext>
            </a:extLst>
          </p:cNvPr>
          <p:cNvSpPr/>
          <p:nvPr/>
        </p:nvSpPr>
        <p:spPr>
          <a:xfrm>
            <a:off x="503238" y="1833563"/>
            <a:ext cx="6429375" cy="2608262"/>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7" name="Content Placeholder 6">
            <a:extLst>
              <a:ext uri="{FF2B5EF4-FFF2-40B4-BE49-F238E27FC236}">
                <a16:creationId xmlns:a16="http://schemas.microsoft.com/office/drawing/2014/main" id="{BFA8D91C-0045-4F16-A7F9-F7BB6FD42CC1}"/>
              </a:ext>
            </a:extLst>
          </p:cNvPr>
          <p:cNvSpPr>
            <a:spLocks noGrp="1"/>
          </p:cNvSpPr>
          <p:nvPr>
            <p:ph idx="1"/>
          </p:nvPr>
        </p:nvSpPr>
        <p:spPr>
          <a:xfrm>
            <a:off x="755650" y="1752600"/>
            <a:ext cx="5514975" cy="3465513"/>
          </a:xfrm>
        </p:spPr>
        <p:txBody>
          <a:bodyPr/>
          <a:lstStyle/>
          <a:p>
            <a:pPr marL="0" indent="0" eaLnBrk="1" hangingPunct="1">
              <a:buFont typeface="Arial" panose="020B0604020202020204" pitchFamily="34" charset="0"/>
              <a:buNone/>
            </a:pPr>
            <a:r>
              <a:rPr lang="en-GB" altLang="en-US"/>
              <a:t>Priests were very important in Maya society as it was believed that they could communicate directly with the gods. The priests were responsible for leading rituals of worship and sacrifice, and telling the people what the gods wanted them to do. They would tell the people when to plant crops, who to marry and what sacrifices they should make. The people did all these things because they believed that the priest was speaking the wishes of the gods.</a:t>
            </a:r>
          </a:p>
        </p:txBody>
      </p:sp>
      <p:pic>
        <p:nvPicPr>
          <p:cNvPr id="13318" name="Picture 2">
            <a:extLst>
              <a:ext uri="{FF2B5EF4-FFF2-40B4-BE49-F238E27FC236}">
                <a16:creationId xmlns:a16="http://schemas.microsoft.com/office/drawing/2014/main" id="{50035C9A-7781-4694-9F29-455863CBE9F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97438" y="766763"/>
            <a:ext cx="3490912" cy="549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Group Work">
            <a:extLst>
              <a:ext uri="{FF2B5EF4-FFF2-40B4-BE49-F238E27FC236}">
                <a16:creationId xmlns:a16="http://schemas.microsoft.com/office/drawing/2014/main" id="{F770E7FD-BA46-45C3-8DEC-35A52241C8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8">
            <a:extLst>
              <a:ext uri="{FF2B5EF4-FFF2-40B4-BE49-F238E27FC236}">
                <a16:creationId xmlns:a16="http://schemas.microsoft.com/office/drawing/2014/main" id="{A9C2264F-CA56-46F2-8177-3E7AE72BCC74}"/>
              </a:ext>
            </a:extLst>
          </p:cNvPr>
          <p:cNvPicPr>
            <a:picLocks noChangeAspect="1"/>
          </p:cNvPicPr>
          <p:nvPr/>
        </p:nvPicPr>
        <p:blipFill>
          <a:blip r:embed="rId2">
            <a:extLst>
              <a:ext uri="{28A0092B-C50C-407E-A947-70E740481C1C}">
                <a14:useLocalDpi xmlns:a14="http://schemas.microsoft.com/office/drawing/2010/main" val="0"/>
              </a:ext>
            </a:extLst>
          </a:blip>
          <a:srcRect l="5502" t="682" r="5502" b="682"/>
          <a:stretch>
            <a:fillRect/>
          </a:stretch>
        </p:blipFill>
        <p:spPr bwMode="auto">
          <a:xfrm>
            <a:off x="503238" y="512763"/>
            <a:ext cx="81375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le 5">
            <a:extLst>
              <a:ext uri="{FF2B5EF4-FFF2-40B4-BE49-F238E27FC236}">
                <a16:creationId xmlns:a16="http://schemas.microsoft.com/office/drawing/2014/main" id="{2B45F90E-3239-4912-B96E-BCA46F3F9DEA}"/>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Festivals</a:t>
            </a:r>
          </a:p>
        </p:txBody>
      </p:sp>
      <p:sp>
        <p:nvSpPr>
          <p:cNvPr id="4" name="Rectangle 3">
            <a:extLst>
              <a:ext uri="{FF2B5EF4-FFF2-40B4-BE49-F238E27FC236}">
                <a16:creationId xmlns:a16="http://schemas.microsoft.com/office/drawing/2014/main" id="{BE117FA1-8D79-44FF-B88A-F6E8F6937D98}"/>
              </a:ext>
            </a:extLst>
          </p:cNvPr>
          <p:cNvSpPr/>
          <p:nvPr/>
        </p:nvSpPr>
        <p:spPr>
          <a:xfrm>
            <a:off x="503238" y="2843213"/>
            <a:ext cx="6227762" cy="2093912"/>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1" name="Content Placeholder 6">
            <a:extLst>
              <a:ext uri="{FF2B5EF4-FFF2-40B4-BE49-F238E27FC236}">
                <a16:creationId xmlns:a16="http://schemas.microsoft.com/office/drawing/2014/main" id="{5CFEA00B-2B55-4CAB-A416-DB0C603FFB8E}"/>
              </a:ext>
            </a:extLst>
          </p:cNvPr>
          <p:cNvSpPr>
            <a:spLocks noGrp="1"/>
          </p:cNvSpPr>
          <p:nvPr>
            <p:ph idx="1"/>
          </p:nvPr>
        </p:nvSpPr>
        <p:spPr>
          <a:xfrm>
            <a:off x="755650" y="1090613"/>
            <a:ext cx="7632700" cy="1652587"/>
          </a:xfrm>
        </p:spPr>
        <p:txBody>
          <a:bodyPr/>
          <a:lstStyle/>
          <a:p>
            <a:pPr marL="0" indent="0" algn="ctr" eaLnBrk="1" hangingPunct="1">
              <a:buFont typeface="Arial" panose="020B0604020202020204" pitchFamily="34" charset="0"/>
              <a:buNone/>
            </a:pPr>
            <a:r>
              <a:rPr lang="en-GB" altLang="en-US"/>
              <a:t>During festivals, the priests would dance, sing, bang drums and make lots of noise on the steps of the temples while wearing brightly coloured clothing and headdresses containing the feathers of exotic birds. This ritual dance was thought to scare away demons and demonstrate the priest’s power and authority to the gods.</a:t>
            </a:r>
          </a:p>
        </p:txBody>
      </p:sp>
      <p:sp>
        <p:nvSpPr>
          <p:cNvPr id="8" name="Rectangle 7">
            <a:extLst>
              <a:ext uri="{FF2B5EF4-FFF2-40B4-BE49-F238E27FC236}">
                <a16:creationId xmlns:a16="http://schemas.microsoft.com/office/drawing/2014/main" id="{5CDB3926-9663-419A-8D44-F3D08A49EF81}"/>
              </a:ext>
            </a:extLst>
          </p:cNvPr>
          <p:cNvSpPr/>
          <p:nvPr/>
        </p:nvSpPr>
        <p:spPr>
          <a:xfrm>
            <a:off x="822325" y="2843213"/>
            <a:ext cx="6229350" cy="788987"/>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43" name="Picture 1">
            <a:extLst>
              <a:ext uri="{FF2B5EF4-FFF2-40B4-BE49-F238E27FC236}">
                <a16:creationId xmlns:a16="http://schemas.microsoft.com/office/drawing/2014/main" id="{C1B855D7-5608-4E4E-A076-EC8836786405}"/>
              </a:ext>
            </a:extLst>
          </p:cNvPr>
          <p:cNvPicPr>
            <a:picLocks noChangeAspect="1"/>
          </p:cNvPicPr>
          <p:nvPr/>
        </p:nvPicPr>
        <p:blipFill>
          <a:blip r:embed="rId3">
            <a:extLst>
              <a:ext uri="{28A0092B-C50C-407E-A947-70E740481C1C}">
                <a14:useLocalDpi xmlns:a14="http://schemas.microsoft.com/office/drawing/2010/main" val="0"/>
              </a:ext>
            </a:extLst>
          </a:blip>
          <a:srcRect b="43413"/>
          <a:stretch>
            <a:fillRect/>
          </a:stretch>
        </p:blipFill>
        <p:spPr bwMode="auto">
          <a:xfrm>
            <a:off x="5013325" y="2463800"/>
            <a:ext cx="2987675" cy="38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Content Placeholder 6">
            <a:extLst>
              <a:ext uri="{FF2B5EF4-FFF2-40B4-BE49-F238E27FC236}">
                <a16:creationId xmlns:a16="http://schemas.microsoft.com/office/drawing/2014/main" id="{DE6CCDD5-8AA5-4183-B6F5-C81F9D0C12DB}"/>
              </a:ext>
            </a:extLst>
          </p:cNvPr>
          <p:cNvSpPr>
            <a:spLocks/>
          </p:cNvSpPr>
          <p:nvPr/>
        </p:nvSpPr>
        <p:spPr bwMode="auto">
          <a:xfrm>
            <a:off x="609600" y="3114675"/>
            <a:ext cx="5670550" cy="18573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Sassoon Infant Md" pitchFamily="50" charset="0"/>
              <a:buAutoNum type="arabicPeriod"/>
            </a:pPr>
            <a:r>
              <a:rPr lang="en-GB" altLang="en-US"/>
              <a:t>Would you like to have been a Maya priest? Why/why not?</a:t>
            </a:r>
          </a:p>
          <a:p>
            <a:pPr eaLnBrk="1" hangingPunct="1">
              <a:buFont typeface="Sassoon Infant Md" pitchFamily="50" charset="0"/>
              <a:buAutoNum type="arabicPeriod"/>
            </a:pPr>
            <a:r>
              <a:rPr lang="en-GB" altLang="en-US"/>
              <a:t>Do you think people ever refused to do what the priest said? What do you think happened to them if they did not follow orders?</a:t>
            </a:r>
          </a:p>
        </p:txBody>
      </p:sp>
      <p:sp>
        <p:nvSpPr>
          <p:cNvPr id="14345" name="Title 5">
            <a:extLst>
              <a:ext uri="{FF2B5EF4-FFF2-40B4-BE49-F238E27FC236}">
                <a16:creationId xmlns:a16="http://schemas.microsoft.com/office/drawing/2014/main" id="{2E9DAB0D-7960-42B2-B766-FC850AE9A144}"/>
              </a:ext>
            </a:extLst>
          </p:cNvPr>
          <p:cNvSpPr>
            <a:spLocks/>
          </p:cNvSpPr>
          <p:nvPr/>
        </p:nvSpPr>
        <p:spPr bwMode="auto">
          <a:xfrm>
            <a:off x="411163" y="2797175"/>
            <a:ext cx="5931550" cy="5651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None/>
            </a:pPr>
            <a:r>
              <a:rPr lang="en-GB" altLang="en-US" sz="2400" b="1" dirty="0">
                <a:latin typeface="Sassoon Infant Md"/>
              </a:rPr>
              <a:t>Questions to answer in your book</a:t>
            </a:r>
            <a:endParaRPr lang="en-GB" altLang="en-US" sz="2400" b="1" dirty="0">
              <a:latin typeface="Sassoon Infant Md" pitchFamily="50"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a:extLst>
              <a:ext uri="{FF2B5EF4-FFF2-40B4-BE49-F238E27FC236}">
                <a16:creationId xmlns:a16="http://schemas.microsoft.com/office/drawing/2014/main" id="{C5E8A088-4F4F-44E3-91C9-E644E2048955}"/>
              </a:ext>
            </a:extLst>
          </p:cNvPr>
          <p:cNvSpPr>
            <a:spLocks noGrp="1"/>
          </p:cNvSpPr>
          <p:nvPr>
            <p:ph type="title"/>
          </p:nvPr>
        </p:nvSpPr>
        <p:spPr>
          <a:xfrm>
            <a:off x="503238" y="701675"/>
            <a:ext cx="8137525" cy="733425"/>
          </a:xfrm>
        </p:spPr>
        <p:txBody>
          <a:bodyPr>
            <a:normAutofit fontScale="90000"/>
          </a:bodyPr>
          <a:lstStyle/>
          <a:p>
            <a:pPr eaLnBrk="1" hangingPunct="1">
              <a:defRPr/>
            </a:pPr>
            <a:r>
              <a:rPr lang="en-GB" altLang="en-US"/>
              <a:t>The Maya World</a:t>
            </a:r>
          </a:p>
        </p:txBody>
      </p:sp>
      <p:sp>
        <p:nvSpPr>
          <p:cNvPr id="4" name="Rectangle 3">
            <a:extLst>
              <a:ext uri="{FF2B5EF4-FFF2-40B4-BE49-F238E27FC236}">
                <a16:creationId xmlns:a16="http://schemas.microsoft.com/office/drawing/2014/main" id="{FA4E52AD-FAB2-4092-8A10-392135EB7E68}"/>
              </a:ext>
            </a:extLst>
          </p:cNvPr>
          <p:cNvSpPr/>
          <p:nvPr/>
        </p:nvSpPr>
        <p:spPr>
          <a:xfrm>
            <a:off x="503238" y="3929063"/>
            <a:ext cx="8137525" cy="2093912"/>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4" name="Content Placeholder 6">
            <a:extLst>
              <a:ext uri="{FF2B5EF4-FFF2-40B4-BE49-F238E27FC236}">
                <a16:creationId xmlns:a16="http://schemas.microsoft.com/office/drawing/2014/main" id="{5FC279C4-643C-4BD4-BFDF-B8578759B742}"/>
              </a:ext>
            </a:extLst>
          </p:cNvPr>
          <p:cNvSpPr>
            <a:spLocks noGrp="1"/>
          </p:cNvSpPr>
          <p:nvPr>
            <p:ph idx="1"/>
          </p:nvPr>
        </p:nvSpPr>
        <p:spPr>
          <a:xfrm>
            <a:off x="503238" y="1203325"/>
            <a:ext cx="8137525" cy="1652588"/>
          </a:xfrm>
        </p:spPr>
        <p:txBody>
          <a:bodyPr/>
          <a:lstStyle/>
          <a:p>
            <a:pPr marL="0" indent="0" algn="ctr" eaLnBrk="1" hangingPunct="1">
              <a:buFont typeface="Arial" panose="020B0604020202020204" pitchFamily="34" charset="0"/>
              <a:buNone/>
            </a:pPr>
            <a:r>
              <a:rPr lang="en-GB" altLang="en-US"/>
              <a:t>The Maya people believed that the earth, which they called the Middleworld, was large and flat and resting on the back of a creature (like a turtle or crocodile).</a:t>
            </a:r>
          </a:p>
          <a:p>
            <a:pPr marL="0" indent="0" algn="ctr" eaLnBrk="1" hangingPunct="1">
              <a:buFont typeface="Arial" panose="020B0604020202020204" pitchFamily="34" charset="0"/>
              <a:buNone/>
            </a:pPr>
            <a:r>
              <a:rPr lang="en-GB" altLang="en-US"/>
              <a:t>On the Middleworld grew a tree whose branches reached up into the heavens (the Uppeworld) and whose roots grew down into Xibalba (the Underworld) which was guarded by gods of death who looked like jaguars.</a:t>
            </a:r>
          </a:p>
          <a:p>
            <a:pPr marL="0" indent="0" algn="ctr" eaLnBrk="1" hangingPunct="1">
              <a:buFont typeface="Arial" panose="020B0604020202020204" pitchFamily="34" charset="0"/>
              <a:buNone/>
            </a:pPr>
            <a:r>
              <a:rPr lang="en-GB" altLang="en-US"/>
              <a:t>The Maya believed that after they died, their souls would travel through a series of caves and tunnels to Xibalba (which means ‘place of fear’) but the rulers and noblemen believed there was a chance of them getting to the Upperworld.</a:t>
            </a:r>
          </a:p>
        </p:txBody>
      </p:sp>
      <p:sp>
        <p:nvSpPr>
          <p:cNvPr id="15365" name="Content Placeholder 6">
            <a:extLst>
              <a:ext uri="{FF2B5EF4-FFF2-40B4-BE49-F238E27FC236}">
                <a16:creationId xmlns:a16="http://schemas.microsoft.com/office/drawing/2014/main" id="{092048EC-48E6-4EF4-ACDC-9D2E22D4EAD4}"/>
              </a:ext>
            </a:extLst>
          </p:cNvPr>
          <p:cNvSpPr>
            <a:spLocks/>
          </p:cNvSpPr>
          <p:nvPr/>
        </p:nvSpPr>
        <p:spPr bwMode="auto">
          <a:xfrm>
            <a:off x="609600" y="4198938"/>
            <a:ext cx="4189413" cy="18589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Sassoon Infant Md" pitchFamily="50" charset="0"/>
              <a:buAutoNum type="arabicPeriod"/>
            </a:pPr>
            <a:r>
              <a:rPr lang="en-GB" altLang="en-US"/>
              <a:t>Why do you think the Maya believed most people went to the Underworld after they died?</a:t>
            </a:r>
          </a:p>
          <a:p>
            <a:pPr eaLnBrk="1" hangingPunct="1">
              <a:buFont typeface="Sassoon Infant Md" pitchFamily="50" charset="0"/>
              <a:buAutoNum type="arabicPeriod"/>
            </a:pPr>
            <a:r>
              <a:rPr lang="en-GB" altLang="en-US"/>
              <a:t>Why do you think the gods of death are depicted like jaguars?</a:t>
            </a:r>
          </a:p>
        </p:txBody>
      </p:sp>
      <p:sp>
        <p:nvSpPr>
          <p:cNvPr id="15366" name="Title 5">
            <a:extLst>
              <a:ext uri="{FF2B5EF4-FFF2-40B4-BE49-F238E27FC236}">
                <a16:creationId xmlns:a16="http://schemas.microsoft.com/office/drawing/2014/main" id="{83F4E740-6DEE-45EE-828F-70619E208269}"/>
              </a:ext>
            </a:extLst>
          </p:cNvPr>
          <p:cNvSpPr>
            <a:spLocks/>
          </p:cNvSpPr>
          <p:nvPr/>
        </p:nvSpPr>
        <p:spPr bwMode="auto">
          <a:xfrm>
            <a:off x="411163" y="3881438"/>
            <a:ext cx="5775364" cy="56673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None/>
            </a:pPr>
            <a:r>
              <a:rPr lang="en-GB" altLang="en-US" sz="2400" b="1" dirty="0">
                <a:latin typeface="Sassoon Infant Md"/>
              </a:rPr>
              <a:t>Questions to answer in your book</a:t>
            </a:r>
            <a:endParaRPr lang="en-GB" altLang="en-US" sz="2400" b="1" dirty="0">
              <a:latin typeface="Sassoon Infant Md" pitchFamily="50" charset="0"/>
            </a:endParaRPr>
          </a:p>
        </p:txBody>
      </p:sp>
      <p:pic>
        <p:nvPicPr>
          <p:cNvPr id="15367" name="Picture 2">
            <a:extLst>
              <a:ext uri="{FF2B5EF4-FFF2-40B4-BE49-F238E27FC236}">
                <a16:creationId xmlns:a16="http://schemas.microsoft.com/office/drawing/2014/main" id="{70C90C5E-C0E8-4D90-8F0F-73ABA5238BD2}"/>
              </a:ext>
            </a:extLst>
          </p:cNvPr>
          <p:cNvPicPr>
            <a:picLocks noChangeAspect="1"/>
          </p:cNvPicPr>
          <p:nvPr/>
        </p:nvPicPr>
        <p:blipFill>
          <a:blip r:embed="rId2">
            <a:extLst>
              <a:ext uri="{28A0092B-C50C-407E-A947-70E740481C1C}">
                <a14:useLocalDpi xmlns:a14="http://schemas.microsoft.com/office/drawing/2010/main" val="0"/>
              </a:ext>
            </a:extLst>
          </a:blip>
          <a:srcRect l="63524"/>
          <a:stretch>
            <a:fillRect/>
          </a:stretch>
        </p:blipFill>
        <p:spPr bwMode="auto">
          <a:xfrm>
            <a:off x="6874733" y="3806559"/>
            <a:ext cx="2224087" cy="232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1">
            <a:extLst>
              <a:ext uri="{FF2B5EF4-FFF2-40B4-BE49-F238E27FC236}">
                <a16:creationId xmlns:a16="http://schemas.microsoft.com/office/drawing/2014/main" id="{C5A49B78-FE31-4C1A-A30D-B3494366AC30}"/>
              </a:ext>
            </a:extLst>
          </p:cNvPr>
          <p:cNvPicPr>
            <a:picLocks noChangeAspect="1"/>
          </p:cNvPicPr>
          <p:nvPr/>
        </p:nvPicPr>
        <p:blipFill>
          <a:blip r:embed="rId2">
            <a:extLst>
              <a:ext uri="{28A0092B-C50C-407E-A947-70E740481C1C}">
                <a14:useLocalDpi xmlns:a14="http://schemas.microsoft.com/office/drawing/2010/main" val="0"/>
              </a:ext>
            </a:extLst>
          </a:blip>
          <a:srcRect l="-3772" t="5235" r="71634" b="-5235"/>
          <a:stretch>
            <a:fillRect/>
          </a:stretch>
        </p:blipFill>
        <p:spPr bwMode="auto">
          <a:xfrm>
            <a:off x="5208115" y="4200959"/>
            <a:ext cx="1958975" cy="232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Group Work">
            <a:extLst>
              <a:ext uri="{FF2B5EF4-FFF2-40B4-BE49-F238E27FC236}">
                <a16:creationId xmlns:a16="http://schemas.microsoft.com/office/drawing/2014/main" id="{09CC5BF7-BD7F-4D21-9DA0-6ED098A1C8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DFF0A2C-9A04-45D8-B199-E00F9F5CC8E2}"/>
              </a:ext>
            </a:extLst>
          </p:cNvPr>
          <p:cNvSpPr/>
          <p:nvPr/>
        </p:nvSpPr>
        <p:spPr>
          <a:xfrm>
            <a:off x="755650" y="1446213"/>
            <a:ext cx="6429375" cy="4510087"/>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5">
            <a:extLst>
              <a:ext uri="{FF2B5EF4-FFF2-40B4-BE49-F238E27FC236}">
                <a16:creationId xmlns:a16="http://schemas.microsoft.com/office/drawing/2014/main" id="{5371FFBE-4860-478C-8802-09A79877F574}"/>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16388" name="Content Placeholder 6">
            <a:extLst>
              <a:ext uri="{FF2B5EF4-FFF2-40B4-BE49-F238E27FC236}">
                <a16:creationId xmlns:a16="http://schemas.microsoft.com/office/drawing/2014/main" id="{1D9DDE77-8CAD-421A-B35B-AAD3FB10D1C1}"/>
              </a:ext>
            </a:extLst>
          </p:cNvPr>
          <p:cNvSpPr>
            <a:spLocks noGrp="1"/>
          </p:cNvSpPr>
          <p:nvPr>
            <p:ph idx="1"/>
          </p:nvPr>
        </p:nvSpPr>
        <p:spPr>
          <a:xfrm>
            <a:off x="650875" y="1366838"/>
            <a:ext cx="3990975" cy="3467100"/>
          </a:xfrm>
        </p:spPr>
        <p:txBody>
          <a:bodyPr/>
          <a:lstStyle/>
          <a:p>
            <a:pPr marL="0" indent="0" algn="just" eaLnBrk="1" hangingPunct="1">
              <a:buFont typeface="Arial" panose="020B0604020202020204" pitchFamily="34" charset="0"/>
              <a:buNone/>
            </a:pPr>
            <a:r>
              <a:rPr lang="en-GB" altLang="en-US"/>
              <a:t>The Maya people worshipped a number of different gods, many of whom had overlapping roles and names. Some had human form, some took the form of an animal and some were a phenomena of nature.</a:t>
            </a:r>
          </a:p>
          <a:p>
            <a:pPr marL="0" indent="0" algn="just" eaLnBrk="1" hangingPunct="1">
              <a:buFont typeface="Arial" panose="020B0604020202020204" pitchFamily="34" charset="0"/>
              <a:buNone/>
            </a:pPr>
            <a:r>
              <a:rPr lang="en-GB" altLang="en-US"/>
              <a:t>Historians have discovered a lot about the Maya gods from carvings and codices (Maya books).</a:t>
            </a:r>
          </a:p>
        </p:txBody>
      </p:sp>
      <p:sp>
        <p:nvSpPr>
          <p:cNvPr id="16389" name="Content Placeholder 6">
            <a:extLst>
              <a:ext uri="{FF2B5EF4-FFF2-40B4-BE49-F238E27FC236}">
                <a16:creationId xmlns:a16="http://schemas.microsoft.com/office/drawing/2014/main" id="{567552E0-BDC5-4813-909B-A1CCC7917F76}"/>
              </a:ext>
            </a:extLst>
          </p:cNvPr>
          <p:cNvSpPr>
            <a:spLocks/>
          </p:cNvSpPr>
          <p:nvPr/>
        </p:nvSpPr>
        <p:spPr bwMode="auto">
          <a:xfrm>
            <a:off x="581025" y="3854450"/>
            <a:ext cx="4060825" cy="16240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1600" b="1"/>
              <a:t>Read the information about some Maya gods on the following slides.</a:t>
            </a:r>
          </a:p>
          <a:p>
            <a:pPr eaLnBrk="1" hangingPunct="1">
              <a:buFont typeface="Arial" panose="020B0604020202020204" pitchFamily="34" charset="0"/>
              <a:buNone/>
            </a:pPr>
            <a:r>
              <a:rPr lang="en-GB" altLang="en-US" sz="1600" b="1"/>
              <a:t>Take notes on the gods’ names and meanings, appearances and other facts/features so you can write a Maya Gods Fact File of your own.</a:t>
            </a:r>
          </a:p>
        </p:txBody>
      </p:sp>
      <p:sp>
        <p:nvSpPr>
          <p:cNvPr id="16390" name="Rectangle 13">
            <a:extLst>
              <a:ext uri="{FF2B5EF4-FFF2-40B4-BE49-F238E27FC236}">
                <a16:creationId xmlns:a16="http://schemas.microsoft.com/office/drawing/2014/main" id="{8ACF3ED6-DE58-4396-9964-F273CE8943BB}"/>
              </a:ext>
            </a:extLst>
          </p:cNvPr>
          <p:cNvSpPr>
            <a:spLocks noChangeArrowheads="1"/>
          </p:cNvSpPr>
          <p:nvPr/>
        </p:nvSpPr>
        <p:spPr bwMode="auto">
          <a:xfrm>
            <a:off x="1465263" y="6135688"/>
            <a:ext cx="6213475"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BPreplay" pitchFamily="50" charset="0"/>
              </a:rPr>
              <a:t>Photo courtesy of archer10 (Dennis)  (@flickr.com) - granted under creative commons licence - attribution</a:t>
            </a:r>
          </a:p>
        </p:txBody>
      </p:sp>
      <p:pic>
        <p:nvPicPr>
          <p:cNvPr id="8" name="Picture 7">
            <a:extLst>
              <a:ext uri="{FF2B5EF4-FFF2-40B4-BE49-F238E27FC236}">
                <a16:creationId xmlns:a16="http://schemas.microsoft.com/office/drawing/2014/main" id="{AB846DEE-4A9E-4F8D-9D78-F01793B8195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81" r="7828"/>
          <a:stretch/>
        </p:blipFill>
        <p:spPr>
          <a:xfrm>
            <a:off x="4563290" y="1349831"/>
            <a:ext cx="3825059" cy="4725576"/>
          </a:xfrm>
          <a:prstGeom prst="roundRect">
            <a:avLst>
              <a:gd name="adj" fmla="val 5434"/>
            </a:avLst>
          </a:prstGeom>
          <a:ln w="38100">
            <a:solidFill>
              <a:srgbClr val="F6B682"/>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A22F9C0-3EB1-4970-825A-75762DC7BB3A}"/>
              </a:ext>
            </a:extLst>
          </p:cNvPr>
          <p:cNvSpPr/>
          <p:nvPr/>
        </p:nvSpPr>
        <p:spPr>
          <a:xfrm>
            <a:off x="1176338" y="1498600"/>
            <a:ext cx="2941637"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C3396B98-64DB-407F-9A6A-EDECBA0EAAB1}"/>
              </a:ext>
            </a:extLst>
          </p:cNvPr>
          <p:cNvSpPr/>
          <p:nvPr/>
        </p:nvSpPr>
        <p:spPr>
          <a:xfrm>
            <a:off x="4994275" y="1498600"/>
            <a:ext cx="2941638"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5">
            <a:extLst>
              <a:ext uri="{FF2B5EF4-FFF2-40B4-BE49-F238E27FC236}">
                <a16:creationId xmlns:a16="http://schemas.microsoft.com/office/drawing/2014/main" id="{3C0E8C45-156C-402D-8985-F52CECE283C7}"/>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17413" name="Content Placeholder 6">
            <a:extLst>
              <a:ext uri="{FF2B5EF4-FFF2-40B4-BE49-F238E27FC236}">
                <a16:creationId xmlns:a16="http://schemas.microsoft.com/office/drawing/2014/main" id="{8E57E174-BF7C-4328-98CD-8877E6F96DDE}"/>
              </a:ext>
            </a:extLst>
          </p:cNvPr>
          <p:cNvSpPr>
            <a:spLocks noGrp="1"/>
          </p:cNvSpPr>
          <p:nvPr>
            <p:ph idx="1"/>
          </p:nvPr>
        </p:nvSpPr>
        <p:spPr>
          <a:xfrm>
            <a:off x="1176338" y="2019300"/>
            <a:ext cx="2941637" cy="3465513"/>
          </a:xfrm>
        </p:spPr>
        <p:txBody>
          <a:bodyPr/>
          <a:lstStyle/>
          <a:p>
            <a:pPr marL="0" indent="0" algn="ctr" eaLnBrk="1" hangingPunct="1">
              <a:buFont typeface="Arial" panose="020B0604020202020204" pitchFamily="34" charset="0"/>
              <a:buNone/>
            </a:pPr>
            <a:r>
              <a:rPr lang="en-GB" altLang="en-US"/>
              <a:t>One of the creator gods.</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Inventor of writing.</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Patron of learning.</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Portrayed in human form as an old man with no teeth and a large nose.</a:t>
            </a:r>
          </a:p>
        </p:txBody>
      </p:sp>
      <p:sp>
        <p:nvSpPr>
          <p:cNvPr id="17414" name="Title 5">
            <a:extLst>
              <a:ext uri="{FF2B5EF4-FFF2-40B4-BE49-F238E27FC236}">
                <a16:creationId xmlns:a16="http://schemas.microsoft.com/office/drawing/2014/main" id="{75B1BB02-071B-4591-B4D0-90AB2D53C54E}"/>
              </a:ext>
            </a:extLst>
          </p:cNvPr>
          <p:cNvSpPr>
            <a:spLocks/>
          </p:cNvSpPr>
          <p:nvPr/>
        </p:nvSpPr>
        <p:spPr bwMode="auto">
          <a:xfrm>
            <a:off x="1176338" y="1498600"/>
            <a:ext cx="2941637" cy="7334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800" b="1">
                <a:latin typeface="Sassoon Infant Md" pitchFamily="50" charset="0"/>
              </a:rPr>
              <a:t>Itzamna</a:t>
            </a:r>
          </a:p>
        </p:txBody>
      </p:sp>
      <p:pic>
        <p:nvPicPr>
          <p:cNvPr id="17415" name="Picture 2">
            <a:extLst>
              <a:ext uri="{FF2B5EF4-FFF2-40B4-BE49-F238E27FC236}">
                <a16:creationId xmlns:a16="http://schemas.microsoft.com/office/drawing/2014/main" id="{14933F6A-288F-477E-B783-716A12EA10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84788" y="1720850"/>
            <a:ext cx="2393950" cy="376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B69D5854-7E9A-4231-A535-64EA5DDF3B9A}"/>
              </a:ext>
            </a:extLst>
          </p:cNvPr>
          <p:cNvSpPr/>
          <p:nvPr/>
        </p:nvSpPr>
        <p:spPr>
          <a:xfrm>
            <a:off x="1176338" y="1498600"/>
            <a:ext cx="2941637"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01439941-62A3-4064-885B-B4F53198B310}"/>
              </a:ext>
            </a:extLst>
          </p:cNvPr>
          <p:cNvSpPr/>
          <p:nvPr/>
        </p:nvSpPr>
        <p:spPr>
          <a:xfrm>
            <a:off x="4994275" y="1498600"/>
            <a:ext cx="2941638"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Title 5">
            <a:extLst>
              <a:ext uri="{FF2B5EF4-FFF2-40B4-BE49-F238E27FC236}">
                <a16:creationId xmlns:a16="http://schemas.microsoft.com/office/drawing/2014/main" id="{98C64010-BDA4-4945-9BF8-227B5622DA23}"/>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18437" name="Content Placeholder 6">
            <a:extLst>
              <a:ext uri="{FF2B5EF4-FFF2-40B4-BE49-F238E27FC236}">
                <a16:creationId xmlns:a16="http://schemas.microsoft.com/office/drawing/2014/main" id="{04FED12C-A1F1-4CE5-9AB3-8B2AE8D5784D}"/>
              </a:ext>
            </a:extLst>
          </p:cNvPr>
          <p:cNvSpPr>
            <a:spLocks noGrp="1"/>
          </p:cNvSpPr>
          <p:nvPr>
            <p:ph idx="1"/>
          </p:nvPr>
        </p:nvSpPr>
        <p:spPr>
          <a:xfrm>
            <a:off x="1176338" y="1897063"/>
            <a:ext cx="2941637" cy="3465512"/>
          </a:xfrm>
        </p:spPr>
        <p:txBody>
          <a:bodyPr lIns="72000" rIns="72000"/>
          <a:lstStyle/>
          <a:p>
            <a:pPr marL="0" indent="0" algn="ctr" eaLnBrk="1" hangingPunct="1">
              <a:buFont typeface="Arial" panose="020B0604020202020204" pitchFamily="34" charset="0"/>
              <a:buNone/>
            </a:pPr>
            <a:r>
              <a:rPr lang="en-GB" altLang="en-US"/>
              <a:t>Wife of Itzamna.</a:t>
            </a:r>
          </a:p>
          <a:p>
            <a:pPr marL="0" indent="0" algn="ctr" eaLnBrk="1" hangingPunct="1">
              <a:buFont typeface="Arial" panose="020B0604020202020204" pitchFamily="34" charset="0"/>
              <a:buNone/>
            </a:pPr>
            <a:r>
              <a:rPr lang="en-GB" altLang="en-US"/>
              <a:t>Goddess of childbirth, healing, weaving and the Moon.</a:t>
            </a:r>
          </a:p>
          <a:p>
            <a:pPr marL="0" indent="0" algn="ctr" eaLnBrk="1" hangingPunct="1">
              <a:buFont typeface="Arial" panose="020B0604020202020204" pitchFamily="34" charset="0"/>
              <a:buNone/>
            </a:pPr>
            <a:r>
              <a:rPr lang="en-GB" altLang="en-US"/>
              <a:t>Portrayed in human form wearing a headdress of snakes entangled in her hair, and toes and fingers that looked like jaguar claws.</a:t>
            </a:r>
          </a:p>
          <a:p>
            <a:pPr marL="0" indent="0" algn="ctr" eaLnBrk="1" hangingPunct="1">
              <a:buFont typeface="Arial" panose="020B0604020202020204" pitchFamily="34" charset="0"/>
              <a:buNone/>
            </a:pPr>
            <a:r>
              <a:rPr lang="en-GB" altLang="en-US"/>
              <a:t>Capable of causing floods and destruction.</a:t>
            </a:r>
          </a:p>
          <a:p>
            <a:pPr marL="0" indent="0" algn="ctr" eaLnBrk="1" hangingPunct="1">
              <a:buFont typeface="Arial" panose="020B0604020202020204" pitchFamily="34" charset="0"/>
              <a:buNone/>
            </a:pPr>
            <a:r>
              <a:rPr lang="en-GB" altLang="en-US"/>
              <a:t>The mother of many gods.</a:t>
            </a:r>
          </a:p>
        </p:txBody>
      </p:sp>
      <p:sp>
        <p:nvSpPr>
          <p:cNvPr id="18438" name="Title 5">
            <a:extLst>
              <a:ext uri="{FF2B5EF4-FFF2-40B4-BE49-F238E27FC236}">
                <a16:creationId xmlns:a16="http://schemas.microsoft.com/office/drawing/2014/main" id="{90671743-F48B-4873-B109-F05DCE72B371}"/>
              </a:ext>
            </a:extLst>
          </p:cNvPr>
          <p:cNvSpPr>
            <a:spLocks/>
          </p:cNvSpPr>
          <p:nvPr/>
        </p:nvSpPr>
        <p:spPr bwMode="auto">
          <a:xfrm>
            <a:off x="1176338" y="1498600"/>
            <a:ext cx="2941637" cy="7334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800" b="1">
                <a:latin typeface="Sassoon Infant Md" pitchFamily="50" charset="0"/>
              </a:rPr>
              <a:t>Ix Chel</a:t>
            </a:r>
          </a:p>
        </p:txBody>
      </p:sp>
      <p:pic>
        <p:nvPicPr>
          <p:cNvPr id="18439" name="Picture 3">
            <a:extLst>
              <a:ext uri="{FF2B5EF4-FFF2-40B4-BE49-F238E27FC236}">
                <a16:creationId xmlns:a16="http://schemas.microsoft.com/office/drawing/2014/main" id="{50D378BE-8958-4F13-9658-5F1C906A46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25" y="1720850"/>
            <a:ext cx="2500313"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87535D3C-89BB-4E89-9812-383C33239702}"/>
              </a:ext>
            </a:extLst>
          </p:cNvPr>
          <p:cNvSpPr/>
          <p:nvPr/>
        </p:nvSpPr>
        <p:spPr>
          <a:xfrm>
            <a:off x="1176338" y="1498600"/>
            <a:ext cx="2941637"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EDC702E3-76E3-48E8-87C7-F0593ACF8DAD}"/>
              </a:ext>
            </a:extLst>
          </p:cNvPr>
          <p:cNvSpPr/>
          <p:nvPr/>
        </p:nvSpPr>
        <p:spPr>
          <a:xfrm>
            <a:off x="4994275" y="1498600"/>
            <a:ext cx="2941638"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0" name="Title 5">
            <a:extLst>
              <a:ext uri="{FF2B5EF4-FFF2-40B4-BE49-F238E27FC236}">
                <a16:creationId xmlns:a16="http://schemas.microsoft.com/office/drawing/2014/main" id="{B9ACFF89-CDF8-44DA-B88C-8B99735974DF}"/>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19461" name="Content Placeholder 6">
            <a:extLst>
              <a:ext uri="{FF2B5EF4-FFF2-40B4-BE49-F238E27FC236}">
                <a16:creationId xmlns:a16="http://schemas.microsoft.com/office/drawing/2014/main" id="{4B19CC81-3421-4413-949C-6146182929E8}"/>
              </a:ext>
            </a:extLst>
          </p:cNvPr>
          <p:cNvSpPr>
            <a:spLocks noGrp="1"/>
          </p:cNvSpPr>
          <p:nvPr>
            <p:ph idx="1"/>
          </p:nvPr>
        </p:nvSpPr>
        <p:spPr>
          <a:xfrm>
            <a:off x="1176338" y="1897063"/>
            <a:ext cx="2941637" cy="3465512"/>
          </a:xfrm>
        </p:spPr>
        <p:txBody>
          <a:bodyPr lIns="72000" rIns="72000"/>
          <a:lstStyle/>
          <a:p>
            <a:pPr marL="0" indent="0" algn="ctr" eaLnBrk="1" hangingPunct="1">
              <a:buFont typeface="Arial" panose="020B0604020202020204" pitchFamily="34" charset="0"/>
              <a:buNone/>
            </a:pPr>
            <a:r>
              <a:rPr lang="en-GB" altLang="en-US"/>
              <a:t>From his head sprouted an ear of maize.</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Was important because the diet of the Maya was 80% maize and they relied on the harvest being successful.</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Also important because humans were created from maize dough by the gods.</a:t>
            </a:r>
          </a:p>
        </p:txBody>
      </p:sp>
      <p:sp>
        <p:nvSpPr>
          <p:cNvPr id="19462" name="Title 5">
            <a:extLst>
              <a:ext uri="{FF2B5EF4-FFF2-40B4-BE49-F238E27FC236}">
                <a16:creationId xmlns:a16="http://schemas.microsoft.com/office/drawing/2014/main" id="{5B59DFE1-7085-42A7-BECF-B6F6BEA17030}"/>
              </a:ext>
            </a:extLst>
          </p:cNvPr>
          <p:cNvSpPr>
            <a:spLocks/>
          </p:cNvSpPr>
          <p:nvPr/>
        </p:nvSpPr>
        <p:spPr bwMode="auto">
          <a:xfrm>
            <a:off x="1176338" y="1498600"/>
            <a:ext cx="2941637" cy="7334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800" b="1">
                <a:latin typeface="Sassoon Infant Md" pitchFamily="50" charset="0"/>
              </a:rPr>
              <a:t>Maize God</a:t>
            </a:r>
          </a:p>
        </p:txBody>
      </p:sp>
      <p:pic>
        <p:nvPicPr>
          <p:cNvPr id="19463" name="Picture 2">
            <a:extLst>
              <a:ext uri="{FF2B5EF4-FFF2-40B4-BE49-F238E27FC236}">
                <a16:creationId xmlns:a16="http://schemas.microsoft.com/office/drawing/2014/main" id="{6F7E3691-7A94-4248-8B46-7D9249CA5C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57813" y="1666875"/>
            <a:ext cx="2227262" cy="391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5C6FA0E-A402-4EE7-99A1-7A17DE24FA68}"/>
              </a:ext>
            </a:extLst>
          </p:cNvPr>
          <p:cNvSpPr/>
          <p:nvPr/>
        </p:nvSpPr>
        <p:spPr>
          <a:xfrm>
            <a:off x="1176338" y="1498600"/>
            <a:ext cx="2941637"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C7F2F428-2E06-415F-BAC0-A7A3B6D7FA57}"/>
              </a:ext>
            </a:extLst>
          </p:cNvPr>
          <p:cNvSpPr/>
          <p:nvPr/>
        </p:nvSpPr>
        <p:spPr>
          <a:xfrm>
            <a:off x="4994275" y="1498600"/>
            <a:ext cx="2941638"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4" name="Title 5">
            <a:extLst>
              <a:ext uri="{FF2B5EF4-FFF2-40B4-BE49-F238E27FC236}">
                <a16:creationId xmlns:a16="http://schemas.microsoft.com/office/drawing/2014/main" id="{A8E774B8-C512-4377-A5EC-BEE1B15B15AA}"/>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20485" name="Content Placeholder 6">
            <a:extLst>
              <a:ext uri="{FF2B5EF4-FFF2-40B4-BE49-F238E27FC236}">
                <a16:creationId xmlns:a16="http://schemas.microsoft.com/office/drawing/2014/main" id="{EF1A371B-8A93-4D75-83EC-8BCDDD708050}"/>
              </a:ext>
            </a:extLst>
          </p:cNvPr>
          <p:cNvSpPr>
            <a:spLocks noGrp="1"/>
          </p:cNvSpPr>
          <p:nvPr>
            <p:ph idx="1"/>
          </p:nvPr>
        </p:nvSpPr>
        <p:spPr>
          <a:xfrm>
            <a:off x="1176338" y="1897063"/>
            <a:ext cx="2941637" cy="3465512"/>
          </a:xfrm>
        </p:spPr>
        <p:txBody>
          <a:bodyPr lIns="72000" rIns="72000"/>
          <a:lstStyle/>
          <a:p>
            <a:pPr marL="0" indent="0" algn="ctr" eaLnBrk="1" hangingPunct="1">
              <a:buFont typeface="Arial" panose="020B0604020202020204" pitchFamily="34" charset="0"/>
              <a:buNone/>
            </a:pPr>
            <a:r>
              <a:rPr lang="en-GB" altLang="en-US"/>
              <a:t>Brought the rain needed to make crops grow.</a:t>
            </a:r>
          </a:p>
          <a:p>
            <a:pPr marL="0" indent="0" algn="ctr" eaLnBrk="1" hangingPunct="1">
              <a:buFont typeface="Arial" panose="020B0604020202020204" pitchFamily="34" charset="0"/>
              <a:buNone/>
            </a:pPr>
            <a:r>
              <a:rPr lang="en-GB" altLang="en-US"/>
              <a:t>Created storms, thunder and lightning.</a:t>
            </a:r>
          </a:p>
          <a:p>
            <a:pPr marL="0" indent="0" algn="ctr" eaLnBrk="1" hangingPunct="1">
              <a:buFont typeface="Arial" panose="020B0604020202020204" pitchFamily="34" charset="0"/>
              <a:buNone/>
            </a:pPr>
            <a:r>
              <a:rPr lang="en-GB" altLang="en-US"/>
              <a:t>Caused wars and human sacrifice.</a:t>
            </a:r>
          </a:p>
          <a:p>
            <a:pPr marL="0" indent="0" algn="ctr" eaLnBrk="1" hangingPunct="1">
              <a:buFont typeface="Arial" panose="020B0604020202020204" pitchFamily="34" charset="0"/>
              <a:buNone/>
            </a:pPr>
            <a:r>
              <a:rPr lang="en-GB" altLang="en-US"/>
              <a:t>Portrayed as a human with a curling snout and reptile fangs.</a:t>
            </a:r>
          </a:p>
        </p:txBody>
      </p:sp>
      <p:sp>
        <p:nvSpPr>
          <p:cNvPr id="20486" name="Title 5">
            <a:extLst>
              <a:ext uri="{FF2B5EF4-FFF2-40B4-BE49-F238E27FC236}">
                <a16:creationId xmlns:a16="http://schemas.microsoft.com/office/drawing/2014/main" id="{1FEBB046-DBDB-4E1E-903E-A2C02E2E9A80}"/>
              </a:ext>
            </a:extLst>
          </p:cNvPr>
          <p:cNvSpPr>
            <a:spLocks/>
          </p:cNvSpPr>
          <p:nvPr/>
        </p:nvSpPr>
        <p:spPr bwMode="auto">
          <a:xfrm>
            <a:off x="1176338" y="1498600"/>
            <a:ext cx="2941637" cy="7334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800" b="1">
                <a:latin typeface="Sassoon Infant Md" pitchFamily="50" charset="0"/>
              </a:rPr>
              <a:t>Chac</a:t>
            </a:r>
          </a:p>
        </p:txBody>
      </p:sp>
      <p:pic>
        <p:nvPicPr>
          <p:cNvPr id="20487" name="Picture 3">
            <a:extLst>
              <a:ext uri="{FF2B5EF4-FFF2-40B4-BE49-F238E27FC236}">
                <a16:creationId xmlns:a16="http://schemas.microsoft.com/office/drawing/2014/main" id="{605765AF-8224-4EAD-B0BA-F58F320128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94300" y="1682750"/>
            <a:ext cx="2541588" cy="386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1F0DE59-44C3-45BB-A5DB-99427D04AF5C}"/>
              </a:ext>
            </a:extLst>
          </p:cNvPr>
          <p:cNvSpPr/>
          <p:nvPr/>
        </p:nvSpPr>
        <p:spPr>
          <a:xfrm>
            <a:off x="1176338" y="1498600"/>
            <a:ext cx="2941637"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48C7732A-3078-4878-96D3-F94E5B896360}"/>
              </a:ext>
            </a:extLst>
          </p:cNvPr>
          <p:cNvSpPr/>
          <p:nvPr/>
        </p:nvSpPr>
        <p:spPr>
          <a:xfrm>
            <a:off x="4994275" y="1498600"/>
            <a:ext cx="2941638" cy="4284663"/>
          </a:xfrm>
          <a:prstGeom prst="roundRect">
            <a:avLst>
              <a:gd name="adj" fmla="val 8674"/>
            </a:avLst>
          </a:prstGeom>
          <a:solidFill>
            <a:schemeClr val="bg1"/>
          </a:solidFill>
          <a:ln w="38100">
            <a:solidFill>
              <a:srgbClr val="EE791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8" name="Title 5">
            <a:extLst>
              <a:ext uri="{FF2B5EF4-FFF2-40B4-BE49-F238E27FC236}">
                <a16:creationId xmlns:a16="http://schemas.microsoft.com/office/drawing/2014/main" id="{86D41C61-2A2A-4C06-B624-3CE58A58DE10}"/>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Maya Gods</a:t>
            </a:r>
          </a:p>
        </p:txBody>
      </p:sp>
      <p:sp>
        <p:nvSpPr>
          <p:cNvPr id="21509" name="Content Placeholder 6">
            <a:extLst>
              <a:ext uri="{FF2B5EF4-FFF2-40B4-BE49-F238E27FC236}">
                <a16:creationId xmlns:a16="http://schemas.microsoft.com/office/drawing/2014/main" id="{5F3069EF-1364-4F1F-93C0-83CADFC177DD}"/>
              </a:ext>
            </a:extLst>
          </p:cNvPr>
          <p:cNvSpPr>
            <a:spLocks noGrp="1"/>
          </p:cNvSpPr>
          <p:nvPr>
            <p:ph idx="1"/>
          </p:nvPr>
        </p:nvSpPr>
        <p:spPr>
          <a:xfrm>
            <a:off x="1176338" y="1897063"/>
            <a:ext cx="2941637" cy="3465512"/>
          </a:xfrm>
        </p:spPr>
        <p:txBody>
          <a:bodyPr lIns="72000" rIns="72000"/>
          <a:lstStyle/>
          <a:p>
            <a:pPr marL="0" indent="0" algn="ctr" eaLnBrk="1" hangingPunct="1">
              <a:buFont typeface="Arial" panose="020B0604020202020204" pitchFamily="34" charset="0"/>
              <a:buNone/>
            </a:pPr>
            <a:r>
              <a:rPr lang="en-GB" altLang="en-US"/>
              <a:t>Death god.</a:t>
            </a:r>
          </a:p>
          <a:p>
            <a:pPr marL="0" indent="0" algn="ctr"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Portrayed as a human with a skeletal nose, jaw and spine along with a body covered in hideous spots.</a:t>
            </a:r>
          </a:p>
        </p:txBody>
      </p:sp>
      <p:sp>
        <p:nvSpPr>
          <p:cNvPr id="21510" name="Title 5">
            <a:extLst>
              <a:ext uri="{FF2B5EF4-FFF2-40B4-BE49-F238E27FC236}">
                <a16:creationId xmlns:a16="http://schemas.microsoft.com/office/drawing/2014/main" id="{31713572-AC69-4533-8248-922C5D183F9B}"/>
              </a:ext>
            </a:extLst>
          </p:cNvPr>
          <p:cNvSpPr>
            <a:spLocks/>
          </p:cNvSpPr>
          <p:nvPr/>
        </p:nvSpPr>
        <p:spPr bwMode="auto">
          <a:xfrm>
            <a:off x="1176338" y="1498600"/>
            <a:ext cx="2941637" cy="7334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800" b="1">
                <a:latin typeface="Sassoon Infant Md" pitchFamily="50" charset="0"/>
              </a:rPr>
              <a:t>Kimi</a:t>
            </a:r>
          </a:p>
        </p:txBody>
      </p:sp>
      <p:pic>
        <p:nvPicPr>
          <p:cNvPr id="21511" name="Picture 2">
            <a:extLst>
              <a:ext uri="{FF2B5EF4-FFF2-40B4-BE49-F238E27FC236}">
                <a16:creationId xmlns:a16="http://schemas.microsoft.com/office/drawing/2014/main" id="{06F684A5-29CB-48FF-A660-F1F5FC1FA1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80025" y="1641475"/>
            <a:ext cx="251460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5">
            <a:extLst>
              <a:ext uri="{FF2B5EF4-FFF2-40B4-BE49-F238E27FC236}">
                <a16:creationId xmlns:a16="http://schemas.microsoft.com/office/drawing/2014/main" id="{39E9C820-5EB4-44A9-B49A-DABFAF33DB8F}"/>
              </a:ext>
            </a:extLst>
          </p:cNvPr>
          <p:cNvSpPr>
            <a:spLocks noGrp="1"/>
          </p:cNvSpPr>
          <p:nvPr>
            <p:ph type="title"/>
          </p:nvPr>
        </p:nvSpPr>
        <p:spPr>
          <a:xfrm>
            <a:off x="503238" y="633413"/>
            <a:ext cx="8137525" cy="733425"/>
          </a:xfrm>
        </p:spPr>
        <p:txBody>
          <a:bodyPr>
            <a:normAutofit fontScale="90000"/>
          </a:bodyPr>
          <a:lstStyle/>
          <a:p>
            <a:pPr eaLnBrk="1" hangingPunct="1">
              <a:defRPr/>
            </a:pPr>
            <a:r>
              <a:rPr lang="en-GB" altLang="en-US"/>
              <a:t>God Fact Files</a:t>
            </a:r>
          </a:p>
        </p:txBody>
      </p:sp>
      <p:sp>
        <p:nvSpPr>
          <p:cNvPr id="22531" name="Content Placeholder 6">
            <a:extLst>
              <a:ext uri="{FF2B5EF4-FFF2-40B4-BE49-F238E27FC236}">
                <a16:creationId xmlns:a16="http://schemas.microsoft.com/office/drawing/2014/main" id="{2D4A7BE4-09E3-4779-80EC-C6F41ECB6FF2}"/>
              </a:ext>
            </a:extLst>
          </p:cNvPr>
          <p:cNvSpPr>
            <a:spLocks noGrp="1"/>
          </p:cNvSpPr>
          <p:nvPr>
            <p:ph idx="1"/>
          </p:nvPr>
        </p:nvSpPr>
        <p:spPr>
          <a:xfrm>
            <a:off x="860425" y="1123950"/>
            <a:ext cx="7308850" cy="2060575"/>
          </a:xfrm>
        </p:spPr>
        <p:txBody>
          <a:bodyPr/>
          <a:lstStyle/>
          <a:p>
            <a:pPr marL="0" indent="0" algn="ctr" eaLnBrk="1" hangingPunct="1">
              <a:buFont typeface="Arial" panose="020B0604020202020204" pitchFamily="34" charset="0"/>
              <a:buNone/>
            </a:pPr>
            <a:r>
              <a:rPr lang="en-GB" altLang="en-US" dirty="0">
                <a:latin typeface="Sassoon Infant Rg"/>
              </a:rPr>
              <a:t>Using the information you have learnt, your challenge is to create a fact file about Maya gods.</a:t>
            </a:r>
          </a:p>
          <a:p>
            <a:pPr marL="0" indent="0" algn="ctr" eaLnBrk="1" hangingPunct="1">
              <a:buNone/>
            </a:pPr>
            <a:r>
              <a:rPr lang="en-GB" altLang="en-US" dirty="0">
                <a:latin typeface="Sassoon Infant Rg"/>
              </a:rPr>
              <a:t>Make sure your information is clear and accurate and the pictures are bright and colourful.  Use the below as an idea as to how your fact files could look.</a:t>
            </a:r>
            <a:endParaRPr lang="en-GB" altLang="en-US" dirty="0"/>
          </a:p>
        </p:txBody>
      </p:sp>
      <p:pic>
        <p:nvPicPr>
          <p:cNvPr id="22532" name="Picture 8">
            <a:extLst>
              <a:ext uri="{FF2B5EF4-FFF2-40B4-BE49-F238E27FC236}">
                <a16:creationId xmlns:a16="http://schemas.microsoft.com/office/drawing/2014/main" id="{255C1C65-964C-400C-835F-00AD437A11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81575" y="2997200"/>
            <a:ext cx="2189163" cy="3095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33" name="Picture 9">
            <a:extLst>
              <a:ext uri="{FF2B5EF4-FFF2-40B4-BE49-F238E27FC236}">
                <a16:creationId xmlns:a16="http://schemas.microsoft.com/office/drawing/2014/main" id="{3DB3725B-8E31-407C-B64D-D014E1C7DC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24038" y="2997200"/>
            <a:ext cx="2190750" cy="3095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34" name="Picture 4">
            <a:extLst>
              <a:ext uri="{FF2B5EF4-FFF2-40B4-BE49-F238E27FC236}">
                <a16:creationId xmlns:a16="http://schemas.microsoft.com/office/drawing/2014/main" id="{A428B19C-A8B9-46CF-B1AD-FD323CBCF4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79800" y="2973378"/>
            <a:ext cx="2189163" cy="3095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35" name="Picture 1">
            <a:extLst>
              <a:ext uri="{FF2B5EF4-FFF2-40B4-BE49-F238E27FC236}">
                <a16:creationId xmlns:a16="http://schemas.microsoft.com/office/drawing/2014/main" id="{7C14D6BB-F0FC-4AD4-9FEE-EAEDDEC7374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3479800"/>
            <a:ext cx="1466850"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2">
            <a:extLst>
              <a:ext uri="{FF2B5EF4-FFF2-40B4-BE49-F238E27FC236}">
                <a16:creationId xmlns:a16="http://schemas.microsoft.com/office/drawing/2014/main" id="{5350C724-5413-4A51-BDFD-8A450DFB896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69088" y="3394075"/>
            <a:ext cx="1719262" cy="261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Individual Work">
            <a:extLst>
              <a:ext uri="{FF2B5EF4-FFF2-40B4-BE49-F238E27FC236}">
                <a16:creationId xmlns:a16="http://schemas.microsoft.com/office/drawing/2014/main" id="{F650EFB4-1989-40D4-AE55-E72F6A8B42C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89E1E17-F702-4D74-9555-191A684F8810}"/>
              </a:ext>
            </a:extLst>
          </p:cNvPr>
          <p:cNvSpPr/>
          <p:nvPr/>
        </p:nvSpPr>
        <p:spPr>
          <a:xfrm>
            <a:off x="503238" y="4467225"/>
            <a:ext cx="8137525" cy="1555750"/>
          </a:xfrm>
          <a:prstGeom prst="rect">
            <a:avLst/>
          </a:prstGeom>
          <a:solidFill>
            <a:srgbClr val="F6B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5" name="Title 5">
            <a:extLst>
              <a:ext uri="{FF2B5EF4-FFF2-40B4-BE49-F238E27FC236}">
                <a16:creationId xmlns:a16="http://schemas.microsoft.com/office/drawing/2014/main" id="{FCC95A6C-FE98-41A9-8413-13B34A9AB185}"/>
              </a:ext>
            </a:extLst>
          </p:cNvPr>
          <p:cNvSpPr>
            <a:spLocks noGrp="1"/>
          </p:cNvSpPr>
          <p:nvPr>
            <p:ph type="title"/>
          </p:nvPr>
        </p:nvSpPr>
        <p:spPr>
          <a:xfrm>
            <a:off x="503238" y="914400"/>
            <a:ext cx="8137525" cy="733425"/>
          </a:xfrm>
        </p:spPr>
        <p:txBody>
          <a:bodyPr>
            <a:normAutofit fontScale="90000"/>
          </a:bodyPr>
          <a:lstStyle/>
          <a:p>
            <a:pPr algn="ctr" eaLnBrk="1" hangingPunct="1">
              <a:defRPr/>
            </a:pPr>
            <a:r>
              <a:rPr lang="en-GB" altLang="en-US"/>
              <a:t>Maya Gods and</a:t>
            </a:r>
            <a:br>
              <a:rPr lang="en-GB" altLang="en-US"/>
            </a:br>
            <a:r>
              <a:rPr lang="en-GB" altLang="en-US"/>
              <a:t>Religion Quiz</a:t>
            </a:r>
          </a:p>
        </p:txBody>
      </p:sp>
      <p:sp>
        <p:nvSpPr>
          <p:cNvPr id="7" name="Content Placeholder 6">
            <a:extLst>
              <a:ext uri="{FF2B5EF4-FFF2-40B4-BE49-F238E27FC236}">
                <a16:creationId xmlns:a16="http://schemas.microsoft.com/office/drawing/2014/main" id="{3EA8DC63-B608-42EC-8660-612D2A222A64}"/>
              </a:ext>
            </a:extLst>
          </p:cNvPr>
          <p:cNvSpPr>
            <a:spLocks noGrp="1"/>
          </p:cNvSpPr>
          <p:nvPr>
            <p:ph idx="1"/>
          </p:nvPr>
        </p:nvSpPr>
        <p:spPr>
          <a:xfrm>
            <a:off x="755650" y="1668463"/>
            <a:ext cx="7632700" cy="4322762"/>
          </a:xfrm>
        </p:spPr>
        <p:txBody>
          <a:bodyPr rtlCol="0">
            <a:noAutofit/>
          </a:bodyPr>
          <a:lstStyle/>
          <a:p>
            <a:pPr marL="0" indent="0" eaLnBrk="1" fontAlgn="auto" hangingPunct="1">
              <a:spcAft>
                <a:spcPts val="0"/>
              </a:spcAft>
              <a:buFont typeface="Arial" panose="020B0604020202020204" pitchFamily="34" charset="0"/>
              <a:buNone/>
              <a:defRPr/>
            </a:pPr>
            <a:r>
              <a:rPr lang="en-GB" dirty="0">
                <a:cs typeface="+mn-cs"/>
              </a:rPr>
              <a:t>What have you learnt about Maya gods and religion? Can you correctly answer these 5 questions?</a:t>
            </a:r>
          </a:p>
          <a:p>
            <a:pPr marL="342900" indent="-342900" eaLnBrk="1" fontAlgn="auto" hangingPunct="1">
              <a:spcAft>
                <a:spcPts val="0"/>
              </a:spcAft>
              <a:buFont typeface="+mj-lt"/>
              <a:buAutoNum type="arabicPeriod"/>
              <a:defRPr/>
            </a:pPr>
            <a:r>
              <a:rPr lang="en-GB" dirty="0">
                <a:cs typeface="+mn-cs"/>
              </a:rPr>
              <a:t>Why did the Maya perform blood letting rituals?</a:t>
            </a:r>
          </a:p>
          <a:p>
            <a:pPr marL="342900" indent="-342900" eaLnBrk="1" fontAlgn="auto" hangingPunct="1">
              <a:spcAft>
                <a:spcPts val="0"/>
              </a:spcAft>
              <a:buFont typeface="+mj-lt"/>
              <a:buAutoNum type="arabicPeriod"/>
              <a:defRPr/>
            </a:pPr>
            <a:r>
              <a:rPr lang="en-GB" dirty="0">
                <a:cs typeface="+mn-cs"/>
              </a:rPr>
              <a:t>Who was the supreme god?</a:t>
            </a:r>
          </a:p>
          <a:p>
            <a:pPr marL="342900" indent="-342900" eaLnBrk="1" fontAlgn="auto" hangingPunct="1">
              <a:spcAft>
                <a:spcPts val="0"/>
              </a:spcAft>
              <a:buFont typeface="+mj-lt"/>
              <a:buAutoNum type="arabicPeriod"/>
              <a:defRPr/>
            </a:pPr>
            <a:r>
              <a:rPr lang="en-GB" dirty="0">
                <a:cs typeface="+mn-cs"/>
              </a:rPr>
              <a:t>Who guarded the Underworld?</a:t>
            </a:r>
          </a:p>
          <a:p>
            <a:pPr marL="342900" indent="-342900" eaLnBrk="1" fontAlgn="auto" hangingPunct="1">
              <a:spcAft>
                <a:spcPts val="0"/>
              </a:spcAft>
              <a:buFont typeface="+mj-lt"/>
              <a:buAutoNum type="arabicPeriod"/>
              <a:defRPr/>
            </a:pPr>
            <a:r>
              <a:rPr lang="en-GB" dirty="0">
                <a:cs typeface="+mn-cs"/>
              </a:rPr>
              <a:t>Name 3 priestly jobs.</a:t>
            </a:r>
          </a:p>
          <a:p>
            <a:pPr marL="342900" indent="-342900" eaLnBrk="1" fontAlgn="auto" hangingPunct="1">
              <a:spcAft>
                <a:spcPts val="0"/>
              </a:spcAft>
              <a:buFont typeface="+mj-lt"/>
              <a:buAutoNum type="arabicPeriod"/>
              <a:defRPr/>
            </a:pPr>
            <a:r>
              <a:rPr lang="en-GB" dirty="0">
                <a:cs typeface="+mn-cs"/>
              </a:rPr>
              <a:t>Who could go to the </a:t>
            </a:r>
            <a:r>
              <a:rPr lang="en-GB" dirty="0" err="1">
                <a:cs typeface="+mn-cs"/>
              </a:rPr>
              <a:t>Upperworld</a:t>
            </a:r>
            <a:r>
              <a:rPr lang="en-GB" dirty="0">
                <a:cs typeface="+mn-cs"/>
              </a:rPr>
              <a:t> after they did?</a:t>
            </a:r>
          </a:p>
          <a:p>
            <a:pPr marL="342900" indent="-342900" eaLnBrk="1" fontAlgn="auto" hangingPunct="1">
              <a:spcAft>
                <a:spcPts val="0"/>
              </a:spcAft>
              <a:buFont typeface="+mj-lt"/>
              <a:buAutoNum type="arabicPeriod"/>
              <a:defRPr/>
            </a:pPr>
            <a:endParaRPr lang="en-GB" dirty="0">
              <a:cs typeface="+mn-cs"/>
            </a:endParaRPr>
          </a:p>
        </p:txBody>
      </p:sp>
      <p:sp>
        <p:nvSpPr>
          <p:cNvPr id="23557" name="Content Placeholder 6">
            <a:extLst>
              <a:ext uri="{FF2B5EF4-FFF2-40B4-BE49-F238E27FC236}">
                <a16:creationId xmlns:a16="http://schemas.microsoft.com/office/drawing/2014/main" id="{17CDC0EB-2A38-43BD-89EF-9057233D1223}"/>
              </a:ext>
            </a:extLst>
          </p:cNvPr>
          <p:cNvSpPr>
            <a:spLocks/>
          </p:cNvSpPr>
          <p:nvPr/>
        </p:nvSpPr>
        <p:spPr bwMode="auto">
          <a:xfrm>
            <a:off x="655638" y="4467225"/>
            <a:ext cx="5227637" cy="11239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t"/>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b="1" dirty="0">
                <a:latin typeface="Sassoon Infant Rg"/>
              </a:rPr>
              <a:t>How many did you get right?</a:t>
            </a:r>
          </a:p>
          <a:p>
            <a:pPr eaLnBrk="1" hangingPunct="1">
              <a:buFont typeface="Arial" panose="020B0604020202020204" pitchFamily="34" charset="0"/>
              <a:buNone/>
            </a:pPr>
            <a:r>
              <a:rPr lang="en-GB" altLang="en-US" b="1" dirty="0">
                <a:latin typeface="Sassoon Infant Rg"/>
              </a:rPr>
              <a:t>Can you think of 3 of your own Maya gods and religion quiz?</a:t>
            </a:r>
          </a:p>
        </p:txBody>
      </p:sp>
      <p:pic>
        <p:nvPicPr>
          <p:cNvPr id="23558" name="Pairs">
            <a:extLst>
              <a:ext uri="{FF2B5EF4-FFF2-40B4-BE49-F238E27FC236}">
                <a16:creationId xmlns:a16="http://schemas.microsoft.com/office/drawing/2014/main" id="{D552FBBE-44D2-4537-815A-F1FF32037ED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
            <a:extLst>
              <a:ext uri="{FF2B5EF4-FFF2-40B4-BE49-F238E27FC236}">
                <a16:creationId xmlns:a16="http://schemas.microsoft.com/office/drawing/2014/main" id="{127DDA18-E893-41E6-B31F-295A6A4CD5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41975" y="2322513"/>
            <a:ext cx="2782888" cy="389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1111</TotalTime>
  <Words>1236</Words>
  <Application>Microsoft Office PowerPoint</Application>
  <PresentationFormat>On-screen Show (4:3)</PresentationFormat>
  <Paragraphs>103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History</vt:lpstr>
      <vt:lpstr>PowerPoint Presentation</vt:lpstr>
      <vt:lpstr>PowerPoint Presentation</vt:lpstr>
      <vt:lpstr>A Central Belief System</vt:lpstr>
      <vt:lpstr>Religious Rituals</vt:lpstr>
      <vt:lpstr>Blood Letting</vt:lpstr>
      <vt:lpstr>Maya Priests</vt:lpstr>
      <vt:lpstr>Festivals</vt:lpstr>
      <vt:lpstr>The Maya World</vt:lpstr>
      <vt:lpstr>Maya Gods</vt:lpstr>
      <vt:lpstr>Maya Gods</vt:lpstr>
      <vt:lpstr>Maya Gods</vt:lpstr>
      <vt:lpstr>Maya Gods</vt:lpstr>
      <vt:lpstr>Maya Gods</vt:lpstr>
      <vt:lpstr>Maya Gods</vt:lpstr>
      <vt:lpstr>God Fact Files</vt:lpstr>
      <vt:lpstr>Maya Gods and Religion 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Jon Seaton</cp:lastModifiedBy>
  <cp:revision>139</cp:revision>
  <dcterms:created xsi:type="dcterms:W3CDTF">2014-10-01T16:09:27Z</dcterms:created>
  <dcterms:modified xsi:type="dcterms:W3CDTF">2021-01-12T17:29:47Z</dcterms:modified>
</cp:coreProperties>
</file>