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 ContentType="image/tiff"/>
  <Default Extension="tiff" ContentType="image/tiff"/>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7"/>
  </p:notesMasterIdLst>
  <p:sldIdLst>
    <p:sldId id="260" r:id="rId2"/>
    <p:sldId id="256" r:id="rId3"/>
    <p:sldId id="258" r:id="rId4"/>
    <p:sldId id="259" r:id="rId5"/>
    <p:sldId id="262" r:id="rId6"/>
    <p:sldId id="266" r:id="rId7"/>
    <p:sldId id="267" r:id="rId8"/>
    <p:sldId id="268" r:id="rId9"/>
    <p:sldId id="275" r:id="rId10"/>
    <p:sldId id="279" r:id="rId11"/>
    <p:sldId id="277" r:id="rId12"/>
    <p:sldId id="292" r:id="rId13"/>
    <p:sldId id="294" r:id="rId14"/>
    <p:sldId id="295" r:id="rId15"/>
    <p:sldId id="263"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5A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132" autoAdjust="0"/>
    <p:restoredTop sz="90980" autoAdjust="0"/>
  </p:normalViewPr>
  <p:slideViewPr>
    <p:cSldViewPr>
      <p:cViewPr varScale="1">
        <p:scale>
          <a:sx n="100" d="100"/>
          <a:sy n="100" d="100"/>
        </p:scale>
        <p:origin x="1992" y="17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F1E47E1-7B60-401E-B27F-7E2EB8EFE30C}" type="datetimeFigureOut">
              <a:rPr lang="en-GB" smtClean="0"/>
              <a:t>20/06/2020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8E0173E-EBA2-48AB-9925-0CC0F9A67AEC}" type="slidenum">
              <a:rPr lang="en-GB" smtClean="0"/>
              <a:t>‹#›</a:t>
            </a:fld>
            <a:endParaRPr lang="en-GB"/>
          </a:p>
        </p:txBody>
      </p:sp>
    </p:spTree>
    <p:extLst>
      <p:ext uri="{BB962C8B-B14F-4D97-AF65-F5344CB8AC3E}">
        <p14:creationId xmlns:p14="http://schemas.microsoft.com/office/powerpoint/2010/main" val="26248393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481A403-004B-4248-A23B-5ADCC132B12D}" type="datetimeFigureOut">
              <a:rPr lang="en-GB" smtClean="0"/>
              <a:t>20/06/2020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6BEC71-46C7-4C26-B997-7E1FC4DF8DC7}" type="slidenum">
              <a:rPr lang="en-GB" smtClean="0"/>
              <a:t>‹#›</a:t>
            </a:fld>
            <a:endParaRPr lang="en-GB"/>
          </a:p>
        </p:txBody>
      </p:sp>
    </p:spTree>
    <p:extLst>
      <p:ext uri="{BB962C8B-B14F-4D97-AF65-F5344CB8AC3E}">
        <p14:creationId xmlns:p14="http://schemas.microsoft.com/office/powerpoint/2010/main" val="20592535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81A403-004B-4248-A23B-5ADCC132B12D}" type="datetimeFigureOut">
              <a:rPr lang="en-GB" smtClean="0"/>
              <a:t>20/06/2020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6BEC71-46C7-4C26-B997-7E1FC4DF8DC7}" type="slidenum">
              <a:rPr lang="en-GB" smtClean="0"/>
              <a:t>‹#›</a:t>
            </a:fld>
            <a:endParaRPr lang="en-GB"/>
          </a:p>
        </p:txBody>
      </p:sp>
    </p:spTree>
    <p:extLst>
      <p:ext uri="{BB962C8B-B14F-4D97-AF65-F5344CB8AC3E}">
        <p14:creationId xmlns:p14="http://schemas.microsoft.com/office/powerpoint/2010/main" val="39758837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81A403-004B-4248-A23B-5ADCC132B12D}" type="datetimeFigureOut">
              <a:rPr lang="en-GB" smtClean="0"/>
              <a:t>20/06/2020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6BEC71-46C7-4C26-B997-7E1FC4DF8DC7}" type="slidenum">
              <a:rPr lang="en-GB" smtClean="0"/>
              <a:t>‹#›</a:t>
            </a:fld>
            <a:endParaRPr lang="en-GB"/>
          </a:p>
        </p:txBody>
      </p:sp>
    </p:spTree>
    <p:extLst>
      <p:ext uri="{BB962C8B-B14F-4D97-AF65-F5344CB8AC3E}">
        <p14:creationId xmlns:p14="http://schemas.microsoft.com/office/powerpoint/2010/main" val="342675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481A403-004B-4248-A23B-5ADCC132B12D}" type="datetimeFigureOut">
              <a:rPr lang="en-GB" smtClean="0"/>
              <a:t>20/06/2020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66BEC71-46C7-4C26-B997-7E1FC4DF8DC7}" type="slidenum">
              <a:rPr lang="en-GB" smtClean="0"/>
              <a:t>‹#›</a:t>
            </a:fld>
            <a:endParaRPr lang="en-GB"/>
          </a:p>
        </p:txBody>
      </p:sp>
    </p:spTree>
    <p:extLst>
      <p:ext uri="{BB962C8B-B14F-4D97-AF65-F5344CB8AC3E}">
        <p14:creationId xmlns:p14="http://schemas.microsoft.com/office/powerpoint/2010/main" val="17479851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481A403-004B-4248-A23B-5ADCC132B12D}" type="datetimeFigureOut">
              <a:rPr lang="en-GB" smtClean="0"/>
              <a:t>20/06/2020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66BEC71-46C7-4C26-B997-7E1FC4DF8DC7}" type="slidenum">
              <a:rPr lang="en-GB" smtClean="0"/>
              <a:t>‹#›</a:t>
            </a:fld>
            <a:endParaRPr lang="en-GB"/>
          </a:p>
        </p:txBody>
      </p:sp>
    </p:spTree>
    <p:extLst>
      <p:ext uri="{BB962C8B-B14F-4D97-AF65-F5344CB8AC3E}">
        <p14:creationId xmlns:p14="http://schemas.microsoft.com/office/powerpoint/2010/main" val="40430895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481A403-004B-4248-A23B-5ADCC132B12D}" type="datetimeFigureOut">
              <a:rPr lang="en-GB" smtClean="0"/>
              <a:t>20/06/2020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66BEC71-46C7-4C26-B997-7E1FC4DF8DC7}" type="slidenum">
              <a:rPr lang="en-GB" smtClean="0"/>
              <a:t>‹#›</a:t>
            </a:fld>
            <a:endParaRPr lang="en-GB"/>
          </a:p>
        </p:txBody>
      </p:sp>
    </p:spTree>
    <p:extLst>
      <p:ext uri="{BB962C8B-B14F-4D97-AF65-F5344CB8AC3E}">
        <p14:creationId xmlns:p14="http://schemas.microsoft.com/office/powerpoint/2010/main" val="2128293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81A403-004B-4248-A23B-5ADCC132B12D}" type="datetimeFigureOut">
              <a:rPr lang="en-GB" smtClean="0"/>
              <a:t>20/06/2020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66BEC71-46C7-4C26-B997-7E1FC4DF8DC7}" type="slidenum">
              <a:rPr lang="en-GB" smtClean="0"/>
              <a:t>‹#›</a:t>
            </a:fld>
            <a:endParaRPr lang="en-GB"/>
          </a:p>
        </p:txBody>
      </p:sp>
    </p:spTree>
    <p:extLst>
      <p:ext uri="{BB962C8B-B14F-4D97-AF65-F5344CB8AC3E}">
        <p14:creationId xmlns:p14="http://schemas.microsoft.com/office/powerpoint/2010/main" val="30670485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481A403-004B-4248-A23B-5ADCC132B12D}" type="datetimeFigureOut">
              <a:rPr lang="en-GB" smtClean="0"/>
              <a:t>20/06/2020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66BEC71-46C7-4C26-B997-7E1FC4DF8DC7}" type="slidenum">
              <a:rPr lang="en-GB" smtClean="0"/>
              <a:t>‹#›</a:t>
            </a:fld>
            <a:endParaRPr lang="en-GB"/>
          </a:p>
        </p:txBody>
      </p:sp>
    </p:spTree>
    <p:extLst>
      <p:ext uri="{BB962C8B-B14F-4D97-AF65-F5344CB8AC3E}">
        <p14:creationId xmlns:p14="http://schemas.microsoft.com/office/powerpoint/2010/main" val="10661495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481A403-004B-4248-A23B-5ADCC132B12D}" type="datetimeFigureOut">
              <a:rPr lang="en-GB" smtClean="0"/>
              <a:t>20/06/2020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66BEC71-46C7-4C26-B997-7E1FC4DF8DC7}" type="slidenum">
              <a:rPr lang="en-GB" smtClean="0"/>
              <a:t>‹#›</a:t>
            </a:fld>
            <a:endParaRPr lang="en-GB"/>
          </a:p>
        </p:txBody>
      </p:sp>
    </p:spTree>
    <p:extLst>
      <p:ext uri="{BB962C8B-B14F-4D97-AF65-F5344CB8AC3E}">
        <p14:creationId xmlns:p14="http://schemas.microsoft.com/office/powerpoint/2010/main" val="967836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81A403-004B-4248-A23B-5ADCC132B12D}" type="datetimeFigureOut">
              <a:rPr lang="en-GB" smtClean="0"/>
              <a:t>20/06/2020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6BEC71-46C7-4C26-B997-7E1FC4DF8DC7}" type="slidenum">
              <a:rPr lang="en-GB" smtClean="0"/>
              <a:t>‹#›</a:t>
            </a:fld>
            <a:endParaRPr lang="en-GB"/>
          </a:p>
        </p:txBody>
      </p:sp>
    </p:spTree>
    <p:extLst>
      <p:ext uri="{BB962C8B-B14F-4D97-AF65-F5344CB8AC3E}">
        <p14:creationId xmlns:p14="http://schemas.microsoft.com/office/powerpoint/2010/main" val="20858522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81A403-004B-4248-A23B-5ADCC132B12D}" type="datetimeFigureOut">
              <a:rPr lang="en-GB" smtClean="0"/>
              <a:t>20/06/2020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6BEC71-46C7-4C26-B997-7E1FC4DF8DC7}" type="slidenum">
              <a:rPr lang="en-GB" smtClean="0"/>
              <a:t>‹#›</a:t>
            </a:fld>
            <a:endParaRPr lang="en-GB"/>
          </a:p>
        </p:txBody>
      </p:sp>
    </p:spTree>
    <p:extLst>
      <p:ext uri="{BB962C8B-B14F-4D97-AF65-F5344CB8AC3E}">
        <p14:creationId xmlns:p14="http://schemas.microsoft.com/office/powerpoint/2010/main" val="13997341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35000"/>
            <a:lum/>
          </a:blip>
          <a:srcRect/>
          <a:stretch>
            <a:fillRect l="-17000" r="-17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81A403-004B-4248-A23B-5ADCC132B12D}" type="datetimeFigureOut">
              <a:rPr lang="en-GB" smtClean="0"/>
              <a:t>20/06/2020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66BEC71-46C7-4C26-B997-7E1FC4DF8DC7}" type="slidenum">
              <a:rPr lang="en-GB" smtClean="0"/>
              <a:t>‹#›</a:t>
            </a:fld>
            <a:endParaRPr lang="en-GB"/>
          </a:p>
        </p:txBody>
      </p:sp>
    </p:spTree>
    <p:extLst>
      <p:ext uri="{BB962C8B-B14F-4D97-AF65-F5344CB8AC3E}">
        <p14:creationId xmlns:p14="http://schemas.microsoft.com/office/powerpoint/2010/main" val="390709352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2.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hyperlink" Target="https://www.bbc.co.uk/teach/ten-pieces/classical-music-florence-price-symphony-no1/z48rscw" TargetMode="External"/><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tif"/><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BBCFS2072\UserData$\learnp02\Desktop\Trailblazer logo-template\Trailblazers logo COLOUR.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3" y="836711"/>
            <a:ext cx="7056783" cy="51623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69556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a:solidFill>
                  <a:srgbClr val="FFFFFF"/>
                </a:solidFill>
              </a14:hiddenFill>
            </a:ext>
          </a:extLst>
        </p:spPr>
      </p:pic>
      <p:sp>
        <p:nvSpPr>
          <p:cNvPr id="7" name="Text Placeholder 1"/>
          <p:cNvSpPr txBox="1">
            <a:spLocks/>
          </p:cNvSpPr>
          <p:nvPr/>
        </p:nvSpPr>
        <p:spPr>
          <a:xfrm>
            <a:off x="1187624" y="1412776"/>
            <a:ext cx="7024687" cy="1027626"/>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GB" sz="4400" b="1" dirty="0">
                <a:solidFill>
                  <a:schemeClr val="tx1">
                    <a:lumMod val="85000"/>
                    <a:lumOff val="15000"/>
                  </a:schemeClr>
                </a:solidFill>
              </a:rPr>
              <a:t>Florence Price </a:t>
            </a:r>
            <a:endParaRPr lang="en-US" sz="4400" b="1" dirty="0">
              <a:solidFill>
                <a:schemeClr val="tx1">
                  <a:lumMod val="85000"/>
                  <a:lumOff val="15000"/>
                </a:schemeClr>
              </a:solidFill>
            </a:endParaRPr>
          </a:p>
        </p:txBody>
      </p:sp>
      <p:sp>
        <p:nvSpPr>
          <p:cNvPr id="8" name="Text Placeholder 2"/>
          <p:cNvSpPr txBox="1">
            <a:spLocks/>
          </p:cNvSpPr>
          <p:nvPr/>
        </p:nvSpPr>
        <p:spPr>
          <a:xfrm>
            <a:off x="703523" y="2204864"/>
            <a:ext cx="7992888" cy="2827875"/>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GB" sz="3600" b="1" dirty="0">
                <a:solidFill>
                  <a:schemeClr val="tx1">
                    <a:lumMod val="85000"/>
                    <a:lumOff val="15000"/>
                  </a:schemeClr>
                </a:solidFill>
              </a:rPr>
              <a:t>Symphony No. 1 in E minor (3rd </a:t>
            </a:r>
            <a:r>
              <a:rPr lang="en-GB" sz="3600" b="1" dirty="0" err="1">
                <a:solidFill>
                  <a:schemeClr val="tx1">
                    <a:lumMod val="85000"/>
                    <a:lumOff val="15000"/>
                  </a:schemeClr>
                </a:solidFill>
              </a:rPr>
              <a:t>mvt</a:t>
            </a:r>
            <a:r>
              <a:rPr lang="en-GB" sz="3600" b="1" dirty="0">
                <a:solidFill>
                  <a:schemeClr val="tx1">
                    <a:lumMod val="85000"/>
                    <a:lumOff val="15000"/>
                  </a:schemeClr>
                </a:solidFill>
              </a:rPr>
              <a:t>)</a:t>
            </a:r>
          </a:p>
          <a:p>
            <a:pPr marL="0" indent="0" algn="ctr">
              <a:buNone/>
            </a:pPr>
            <a:endParaRPr lang="en-GB" sz="3600" b="1" dirty="0">
              <a:solidFill>
                <a:schemeClr val="tx1">
                  <a:lumMod val="85000"/>
                  <a:lumOff val="15000"/>
                </a:schemeClr>
              </a:solidFill>
            </a:endParaRPr>
          </a:p>
          <a:p>
            <a:pPr marL="0" indent="0" algn="ctr">
              <a:buNone/>
            </a:pPr>
            <a:r>
              <a:rPr lang="en-GB" sz="3600" b="1" dirty="0">
                <a:solidFill>
                  <a:schemeClr val="tx1">
                    <a:lumMod val="85000"/>
                    <a:lumOff val="15000"/>
                  </a:schemeClr>
                </a:solidFill>
              </a:rPr>
              <a:t>LC: Can you compose a piece of Music?</a:t>
            </a:r>
            <a:endParaRPr lang="en-US" sz="2400" dirty="0">
              <a:solidFill>
                <a:schemeClr val="tx1">
                  <a:lumMod val="85000"/>
                  <a:lumOff val="15000"/>
                </a:schemeClr>
              </a:solidFill>
            </a:endParaRPr>
          </a:p>
          <a:p>
            <a:pPr marL="0" indent="0" algn="ctr">
              <a:buNone/>
            </a:pPr>
            <a:endParaRPr lang="en-US" sz="2400" dirty="0">
              <a:solidFill>
                <a:schemeClr val="tx1">
                  <a:lumMod val="85000"/>
                  <a:lumOff val="15000"/>
                </a:schemeClr>
              </a:solidFill>
            </a:endParaRPr>
          </a:p>
          <a:p>
            <a:pPr marL="0" indent="0" algn="ctr">
              <a:buNone/>
            </a:pPr>
            <a:endParaRPr lang="en-US" sz="2400" dirty="0">
              <a:solidFill>
                <a:schemeClr val="tx1">
                  <a:lumMod val="85000"/>
                  <a:lumOff val="15000"/>
                </a:schemeClr>
              </a:solidFill>
            </a:endParaRPr>
          </a:p>
        </p:txBody>
      </p:sp>
    </p:spTree>
    <p:extLst>
      <p:ext uri="{BB962C8B-B14F-4D97-AF65-F5344CB8AC3E}">
        <p14:creationId xmlns:p14="http://schemas.microsoft.com/office/powerpoint/2010/main" val="38263524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701824"/>
            <a:ext cx="8229600" cy="1143000"/>
          </a:xfrm>
        </p:spPr>
        <p:txBody>
          <a:bodyPr/>
          <a:lstStyle/>
          <a:p>
            <a:r>
              <a:rPr lang="en-GB" b="1" dirty="0">
                <a:solidFill>
                  <a:schemeClr val="tx1">
                    <a:lumMod val="85000"/>
                    <a:lumOff val="15000"/>
                  </a:schemeClr>
                </a:solidFill>
              </a:rPr>
              <a:t>Trailblazer</a:t>
            </a:r>
          </a:p>
        </p:txBody>
      </p:sp>
      <p:sp>
        <p:nvSpPr>
          <p:cNvPr id="3" name="Content Placeholder 2"/>
          <p:cNvSpPr>
            <a:spLocks noGrp="1"/>
          </p:cNvSpPr>
          <p:nvPr>
            <p:ph idx="1"/>
          </p:nvPr>
        </p:nvSpPr>
        <p:spPr>
          <a:xfrm>
            <a:off x="683568" y="2276872"/>
            <a:ext cx="4464496" cy="3400648"/>
          </a:xfrm>
        </p:spPr>
        <p:txBody>
          <a:bodyPr>
            <a:normAutofit lnSpcReduction="10000"/>
          </a:bodyPr>
          <a:lstStyle/>
          <a:p>
            <a:pPr marL="0" indent="0" algn="r">
              <a:buNone/>
            </a:pPr>
            <a:r>
              <a:rPr lang="en-GB" dirty="0">
                <a:solidFill>
                  <a:schemeClr val="tx1">
                    <a:lumMod val="85000"/>
                    <a:lumOff val="15000"/>
                  </a:schemeClr>
                </a:solidFill>
              </a:rPr>
              <a:t>African-American composer Florence Price overcame much prejudice to become the first black female composer to have her work performed by a major orchestra.</a:t>
            </a:r>
          </a:p>
        </p:txBody>
      </p:sp>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BBCFS2072\UserData$\learnp02\Desktop\Trailblazer logo-template\Trailblazer Template.pn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58931" b="55652"/>
          <a:stretch/>
        </p:blipFill>
        <p:spPr bwMode="auto">
          <a:xfrm>
            <a:off x="6083404" y="1"/>
            <a:ext cx="3060595" cy="1859028"/>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5364088" y="1988647"/>
            <a:ext cx="3063038" cy="38545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43922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a:solidFill>
                  <a:srgbClr val="FFFFFF"/>
                </a:solidFill>
              </a14:hiddenFill>
            </a:ext>
          </a:extLst>
        </p:spPr>
      </p:pic>
      <p:sp>
        <p:nvSpPr>
          <p:cNvPr id="11" name="Title 1"/>
          <p:cNvSpPr>
            <a:spLocks noGrp="1"/>
          </p:cNvSpPr>
          <p:nvPr>
            <p:ph type="title"/>
          </p:nvPr>
        </p:nvSpPr>
        <p:spPr>
          <a:xfrm>
            <a:off x="2049472" y="1135053"/>
            <a:ext cx="5045056" cy="843478"/>
          </a:xfrm>
        </p:spPr>
        <p:txBody>
          <a:bodyPr/>
          <a:lstStyle/>
          <a:p>
            <a:r>
              <a:rPr lang="en-US" b="1" dirty="0">
                <a:solidFill>
                  <a:schemeClr val="tx1">
                    <a:lumMod val="85000"/>
                    <a:lumOff val="15000"/>
                  </a:schemeClr>
                </a:solidFill>
              </a:rPr>
              <a:t>Lesson outcomes</a:t>
            </a:r>
          </a:p>
        </p:txBody>
      </p:sp>
      <p:sp>
        <p:nvSpPr>
          <p:cNvPr id="12" name="Text Placeholder 2"/>
          <p:cNvSpPr txBox="1">
            <a:spLocks/>
          </p:cNvSpPr>
          <p:nvPr/>
        </p:nvSpPr>
        <p:spPr>
          <a:xfrm>
            <a:off x="857706" y="2276872"/>
            <a:ext cx="7415830" cy="403244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US" sz="2800" dirty="0">
                <a:solidFill>
                  <a:schemeClr val="tx1">
                    <a:lumMod val="85000"/>
                    <a:lumOff val="15000"/>
                  </a:schemeClr>
                </a:solidFill>
              </a:rPr>
              <a:t>After this lesson, pupils will be able to: </a:t>
            </a:r>
          </a:p>
          <a:p>
            <a:pPr marL="0" indent="0">
              <a:buNone/>
            </a:pPr>
            <a:endParaRPr lang="en-US" sz="800" dirty="0">
              <a:solidFill>
                <a:schemeClr val="tx1">
                  <a:lumMod val="85000"/>
                  <a:lumOff val="15000"/>
                </a:schemeClr>
              </a:solidFill>
            </a:endParaRPr>
          </a:p>
          <a:p>
            <a:pPr lvl="0"/>
            <a:r>
              <a:rPr lang="en-US" sz="2800" dirty="0">
                <a:solidFill>
                  <a:schemeClr val="tx1">
                    <a:lumMod val="85000"/>
                    <a:lumOff val="15000"/>
                  </a:schemeClr>
                </a:solidFill>
              </a:rPr>
              <a:t>listen and reflect on a piece of orchestral music</a:t>
            </a:r>
            <a:endParaRPr lang="en-GB" sz="2800" dirty="0">
              <a:solidFill>
                <a:schemeClr val="tx1">
                  <a:lumMod val="85000"/>
                  <a:lumOff val="15000"/>
                </a:schemeClr>
              </a:solidFill>
            </a:endParaRPr>
          </a:p>
          <a:p>
            <a:pPr lvl="0"/>
            <a:r>
              <a:rPr lang="en-US" sz="2800" dirty="0">
                <a:solidFill>
                  <a:schemeClr val="tx1">
                    <a:lumMod val="85000"/>
                    <a:lumOff val="15000"/>
                  </a:schemeClr>
                </a:solidFill>
              </a:rPr>
              <a:t>create their own piece of music using instruments and voice</a:t>
            </a:r>
          </a:p>
          <a:p>
            <a:pPr lvl="0"/>
            <a:r>
              <a:rPr lang="en-US" sz="2800" dirty="0">
                <a:solidFill>
                  <a:schemeClr val="tx1">
                    <a:lumMod val="85000"/>
                    <a:lumOff val="15000"/>
                  </a:schemeClr>
                </a:solidFill>
              </a:rPr>
              <a:t>learn musical language appropriate to the task</a:t>
            </a:r>
            <a:endParaRPr lang="en-GB" sz="2800" dirty="0">
              <a:solidFill>
                <a:schemeClr val="tx1">
                  <a:lumMod val="85000"/>
                  <a:lumOff val="15000"/>
                </a:schemeClr>
              </a:solidFill>
            </a:endParaRPr>
          </a:p>
        </p:txBody>
      </p:sp>
    </p:spTree>
    <p:extLst>
      <p:ext uri="{BB962C8B-B14F-4D97-AF65-F5344CB8AC3E}">
        <p14:creationId xmlns:p14="http://schemas.microsoft.com/office/powerpoint/2010/main" val="37233910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p:cNvSpPr>
            <a:spLocks noGrp="1"/>
          </p:cNvSpPr>
          <p:nvPr>
            <p:ph type="title"/>
          </p:nvPr>
        </p:nvSpPr>
        <p:spPr>
          <a:xfrm>
            <a:off x="1087810" y="1173197"/>
            <a:ext cx="7012582" cy="937442"/>
          </a:xfrm>
        </p:spPr>
        <p:txBody>
          <a:bodyPr/>
          <a:lstStyle/>
          <a:p>
            <a:r>
              <a:rPr lang="en-US" b="1" dirty="0"/>
              <a:t>Glossary of music terms</a:t>
            </a:r>
          </a:p>
        </p:txBody>
      </p:sp>
      <p:graphicFrame>
        <p:nvGraphicFramePr>
          <p:cNvPr id="5" name="Table Placeholder 3"/>
          <p:cNvGraphicFramePr>
            <a:graphicFrameLocks/>
          </p:cNvGraphicFramePr>
          <p:nvPr>
            <p:extLst>
              <p:ext uri="{D42A27DB-BD31-4B8C-83A1-F6EECF244321}">
                <p14:modId xmlns:p14="http://schemas.microsoft.com/office/powerpoint/2010/main" val="3676992132"/>
              </p:ext>
            </p:extLst>
          </p:nvPr>
        </p:nvGraphicFramePr>
        <p:xfrm>
          <a:off x="1254775" y="2348880"/>
          <a:ext cx="6634450" cy="3388734"/>
        </p:xfrm>
        <a:graphic>
          <a:graphicData uri="http://schemas.openxmlformats.org/drawingml/2006/table">
            <a:tbl>
              <a:tblPr firstRow="1" bandRow="1">
                <a:tableStyleId>{5C22544A-7EE6-4342-B048-85BDC9FD1C3A}</a:tableStyleId>
              </a:tblPr>
              <a:tblGrid>
                <a:gridCol w="1445017">
                  <a:extLst>
                    <a:ext uri="{9D8B030D-6E8A-4147-A177-3AD203B41FA5}">
                      <a16:colId xmlns:a16="http://schemas.microsoft.com/office/drawing/2014/main" val="20000"/>
                    </a:ext>
                  </a:extLst>
                </a:gridCol>
                <a:gridCol w="5189433">
                  <a:extLst>
                    <a:ext uri="{9D8B030D-6E8A-4147-A177-3AD203B41FA5}">
                      <a16:colId xmlns:a16="http://schemas.microsoft.com/office/drawing/2014/main" val="20001"/>
                    </a:ext>
                  </a:extLst>
                </a:gridCol>
              </a:tblGrid>
              <a:tr h="398058">
                <a:tc>
                  <a:txBody>
                    <a:bodyPr/>
                    <a:lstStyle/>
                    <a:p>
                      <a:r>
                        <a:rPr lang="en-US" sz="2000" dirty="0">
                          <a:solidFill>
                            <a:schemeClr val="tx1">
                              <a:lumMod val="85000"/>
                              <a:lumOff val="15000"/>
                            </a:schemeClr>
                          </a:solidFill>
                        </a:rPr>
                        <a:t>Term</a:t>
                      </a:r>
                    </a:p>
                  </a:txBody>
                  <a:tcP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alpha val="30000"/>
                      </a:schemeClr>
                    </a:solidFill>
                  </a:tcPr>
                </a:tc>
                <a:tc>
                  <a:txBody>
                    <a:bodyPr/>
                    <a:lstStyle/>
                    <a:p>
                      <a:r>
                        <a:rPr lang="en-US" sz="2000" dirty="0">
                          <a:solidFill>
                            <a:schemeClr val="tx1">
                              <a:lumMod val="85000"/>
                              <a:lumOff val="15000"/>
                            </a:schemeClr>
                          </a:solidFill>
                        </a:rPr>
                        <a:t>Definition</a:t>
                      </a:r>
                    </a:p>
                  </a:txBody>
                  <a:tcP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alpha val="30000"/>
                      </a:schemeClr>
                    </a:solidFill>
                  </a:tcPr>
                </a:tc>
                <a:extLst>
                  <a:ext uri="{0D108BD9-81ED-4DB2-BD59-A6C34878D82A}">
                    <a16:rowId xmlns:a16="http://schemas.microsoft.com/office/drawing/2014/main" val="10000"/>
                  </a:ext>
                </a:extLst>
              </a:tr>
              <a:tr h="398058">
                <a:tc>
                  <a:txBody>
                    <a:bodyPr/>
                    <a:lstStyle/>
                    <a:p>
                      <a:r>
                        <a:rPr lang="en-GB" sz="1600" b="1" kern="1200" dirty="0">
                          <a:solidFill>
                            <a:schemeClr val="dk1"/>
                          </a:solidFill>
                          <a:effectLst/>
                          <a:latin typeface="+mn-lt"/>
                          <a:ea typeface="+mn-ea"/>
                          <a:cs typeface="+mn-cs"/>
                        </a:rPr>
                        <a:t>Coda</a:t>
                      </a:r>
                      <a:endParaRPr lang="en-US" sz="1600" b="1" dirty="0"/>
                    </a:p>
                  </a:txBody>
                  <a:tcP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alpha val="20000"/>
                      </a:schemeClr>
                    </a:solidFill>
                  </a:tcPr>
                </a:tc>
                <a:tc>
                  <a:txBody>
                    <a:bodyPr/>
                    <a:lstStyle/>
                    <a:p>
                      <a:r>
                        <a:rPr lang="en-US" sz="1400" dirty="0">
                          <a:effectLst/>
                          <a:latin typeface="+mn-lt"/>
                          <a:ea typeface="Abadi MT Condensed Light"/>
                          <a:cs typeface="Abadi MT Condensed Light"/>
                        </a:rPr>
                        <a:t>a fancy, show-off ending</a:t>
                      </a:r>
                      <a:endParaRPr lang="en-GB" sz="1400" kern="1200" dirty="0">
                        <a:solidFill>
                          <a:schemeClr val="dk1"/>
                        </a:solidFill>
                        <a:effectLst/>
                        <a:latin typeface="+mn-lt"/>
                        <a:ea typeface="+mn-ea"/>
                        <a:cs typeface="+mn-cs"/>
                      </a:endParaRPr>
                    </a:p>
                  </a:txBody>
                  <a:tcP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alpha val="20000"/>
                      </a:schemeClr>
                    </a:solidFill>
                  </a:tcPr>
                </a:tc>
                <a:extLst>
                  <a:ext uri="{0D108BD9-81ED-4DB2-BD59-A6C34878D82A}">
                    <a16:rowId xmlns:a16="http://schemas.microsoft.com/office/drawing/2014/main" val="10001"/>
                  </a:ext>
                </a:extLst>
              </a:tr>
              <a:tr h="398058">
                <a:tc>
                  <a:txBody>
                    <a:bodyPr/>
                    <a:lstStyle/>
                    <a:p>
                      <a:r>
                        <a:rPr lang="en-US" sz="1600" b="1" dirty="0"/>
                        <a:t>Ostinato</a:t>
                      </a:r>
                    </a:p>
                  </a:txBody>
                  <a:tcP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alpha val="20000"/>
                      </a:schemeClr>
                    </a:solidFill>
                  </a:tcPr>
                </a:tc>
                <a:tc>
                  <a:txBody>
                    <a:bodyPr/>
                    <a:lstStyle/>
                    <a:p>
                      <a:r>
                        <a:rPr lang="en-GB" sz="1400" dirty="0">
                          <a:effectLst/>
                          <a:latin typeface="+mn-lt"/>
                          <a:ea typeface="Calibri"/>
                          <a:cs typeface="Arial"/>
                        </a:rPr>
                        <a:t>a repeating (often rhythmic) pattern</a:t>
                      </a:r>
                      <a:endParaRPr lang="en-GB" sz="1400" kern="1200" dirty="0">
                        <a:solidFill>
                          <a:schemeClr val="dk1"/>
                        </a:solidFill>
                        <a:effectLst/>
                        <a:latin typeface="+mn-lt"/>
                        <a:ea typeface="+mn-ea"/>
                        <a:cs typeface="+mn-cs"/>
                      </a:endParaRPr>
                    </a:p>
                  </a:txBody>
                  <a:tcP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alpha val="20000"/>
                      </a:schemeClr>
                    </a:solidFill>
                  </a:tcPr>
                </a:tc>
                <a:extLst>
                  <a:ext uri="{0D108BD9-81ED-4DB2-BD59-A6C34878D82A}">
                    <a16:rowId xmlns:a16="http://schemas.microsoft.com/office/drawing/2014/main" val="10002"/>
                  </a:ext>
                </a:extLst>
              </a:tr>
              <a:tr h="398058">
                <a:tc>
                  <a:txBody>
                    <a:bodyPr/>
                    <a:lstStyle/>
                    <a:p>
                      <a:r>
                        <a:rPr lang="en-GB" sz="1600" b="1" kern="1200" dirty="0">
                          <a:solidFill>
                            <a:schemeClr val="dk1"/>
                          </a:solidFill>
                          <a:effectLst/>
                          <a:latin typeface="+mn-lt"/>
                          <a:ea typeface="+mn-ea"/>
                          <a:cs typeface="+mn-cs"/>
                        </a:rPr>
                        <a:t>Pitched percussion</a:t>
                      </a:r>
                      <a:endParaRPr lang="en-US" sz="1600" b="1" dirty="0"/>
                    </a:p>
                  </a:txBody>
                  <a:tcP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alpha val="20000"/>
                      </a:schemeClr>
                    </a:solidFill>
                  </a:tcPr>
                </a:tc>
                <a:tc>
                  <a:txBody>
                    <a:bodyPr/>
                    <a:lstStyle/>
                    <a:p>
                      <a:r>
                        <a:rPr lang="en-GB" sz="1400" kern="1200" dirty="0">
                          <a:solidFill>
                            <a:schemeClr val="dk1"/>
                          </a:solidFill>
                          <a:effectLst/>
                          <a:latin typeface="+mn-lt"/>
                          <a:ea typeface="+mn-ea"/>
                          <a:cs typeface="+mn-cs"/>
                        </a:rPr>
                        <a:t>percussion instruments that can play different pitches – xylophones, glockenspiels, chime bars, etc.</a:t>
                      </a:r>
                      <a:endParaRPr lang="en-US" sz="1400" dirty="0"/>
                    </a:p>
                  </a:txBody>
                  <a:tcP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alpha val="20000"/>
                      </a:schemeClr>
                    </a:solidFill>
                  </a:tcPr>
                </a:tc>
                <a:extLst>
                  <a:ext uri="{0D108BD9-81ED-4DB2-BD59-A6C34878D82A}">
                    <a16:rowId xmlns:a16="http://schemas.microsoft.com/office/drawing/2014/main" val="10003"/>
                  </a:ext>
                </a:extLst>
              </a:tr>
              <a:tr h="398058">
                <a:tc>
                  <a:txBody>
                    <a:bodyPr/>
                    <a:lstStyle/>
                    <a:p>
                      <a:r>
                        <a:rPr lang="en-US" sz="1600" b="1" kern="1200" dirty="0">
                          <a:solidFill>
                            <a:schemeClr val="dk1"/>
                          </a:solidFill>
                          <a:effectLst/>
                          <a:latin typeface="+mn-lt"/>
                          <a:ea typeface="+mn-ea"/>
                          <a:cs typeface="+mn-cs"/>
                        </a:rPr>
                        <a:t>Pulse</a:t>
                      </a:r>
                      <a:endParaRPr lang="en-US" sz="1600" b="1" dirty="0"/>
                    </a:p>
                  </a:txBody>
                  <a:tcP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alpha val="20000"/>
                      </a:schemeClr>
                    </a:solidFill>
                  </a:tcPr>
                </a:tc>
                <a:tc>
                  <a:txBody>
                    <a:bodyPr/>
                    <a:lstStyle/>
                    <a:p>
                      <a:r>
                        <a:rPr lang="en-GB" sz="1400" dirty="0">
                          <a:effectLst/>
                          <a:latin typeface="+mn-lt"/>
                          <a:ea typeface="Calibri"/>
                          <a:cs typeface="Arial"/>
                        </a:rPr>
                        <a:t>the steady ‘beat’ under much music made up of notes of the same length (like a ticking clock)</a:t>
                      </a:r>
                      <a:endParaRPr lang="en-GB" sz="1400" kern="1200" dirty="0">
                        <a:solidFill>
                          <a:schemeClr val="dk1"/>
                        </a:solidFill>
                        <a:effectLst/>
                        <a:latin typeface="+mn-lt"/>
                        <a:ea typeface="+mn-ea"/>
                        <a:cs typeface="+mn-cs"/>
                      </a:endParaRPr>
                    </a:p>
                  </a:txBody>
                  <a:tcP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alpha val="20000"/>
                      </a:schemeClr>
                    </a:solidFill>
                  </a:tcPr>
                </a:tc>
                <a:extLst>
                  <a:ext uri="{0D108BD9-81ED-4DB2-BD59-A6C34878D82A}">
                    <a16:rowId xmlns:a16="http://schemas.microsoft.com/office/drawing/2014/main" val="10004"/>
                  </a:ext>
                </a:extLst>
              </a:tr>
              <a:tr h="474656">
                <a:tc>
                  <a:txBody>
                    <a:bodyPr/>
                    <a:lstStyle/>
                    <a:p>
                      <a:r>
                        <a:rPr lang="en-GB" sz="1600" b="1" kern="1200" dirty="0">
                          <a:solidFill>
                            <a:schemeClr val="dk1"/>
                          </a:solidFill>
                          <a:effectLst/>
                          <a:latin typeface="+mn-lt"/>
                          <a:ea typeface="+mn-ea"/>
                          <a:cs typeface="+mn-cs"/>
                        </a:rPr>
                        <a:t>Rondo</a:t>
                      </a:r>
                      <a:endParaRPr lang="en-US" sz="1600" b="1" dirty="0"/>
                    </a:p>
                  </a:txBody>
                  <a:tcP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alpha val="20000"/>
                      </a:schemeClr>
                    </a:solidFill>
                  </a:tcPr>
                </a:tc>
                <a:tc>
                  <a:txBody>
                    <a:bodyPr/>
                    <a:lstStyle/>
                    <a:p>
                      <a:r>
                        <a:rPr lang="en-GB" sz="1400" dirty="0">
                          <a:effectLst/>
                          <a:latin typeface="+mn-lt"/>
                          <a:ea typeface="Abadi MT Condensed Light"/>
                          <a:cs typeface="Abadi MT Condensed Light"/>
                        </a:rPr>
                        <a:t>(or Rondeau) a music shape with a recurring theme. The theme is alternated with contrasting ‘episodes’</a:t>
                      </a:r>
                      <a:endParaRPr lang="en-US" sz="1400" dirty="0"/>
                    </a:p>
                  </a:txBody>
                  <a:tcP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alpha val="20000"/>
                      </a:schemeClr>
                    </a:solidFill>
                  </a:tcPr>
                </a:tc>
                <a:extLst>
                  <a:ext uri="{0D108BD9-81ED-4DB2-BD59-A6C34878D82A}">
                    <a16:rowId xmlns:a16="http://schemas.microsoft.com/office/drawing/2014/main" val="10005"/>
                  </a:ext>
                </a:extLst>
              </a:tr>
              <a:tr h="474656">
                <a:tc>
                  <a:txBody>
                    <a:bodyPr/>
                    <a:lstStyle/>
                    <a:p>
                      <a:r>
                        <a:rPr lang="en-GB" sz="1600" b="1" kern="1200" dirty="0">
                          <a:solidFill>
                            <a:schemeClr val="dk1"/>
                          </a:solidFill>
                          <a:effectLst/>
                          <a:latin typeface="+mn-lt"/>
                          <a:ea typeface="+mn-ea"/>
                          <a:cs typeface="+mn-cs"/>
                        </a:rPr>
                        <a:t>Unpitched percussion</a:t>
                      </a:r>
                      <a:endParaRPr lang="en-US" sz="1600" b="1" dirty="0"/>
                    </a:p>
                  </a:txBody>
                  <a:tcP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alpha val="20000"/>
                      </a:schemeClr>
                    </a:solidFill>
                  </a:tcPr>
                </a:tc>
                <a:tc>
                  <a:txBody>
                    <a:bodyPr/>
                    <a:lstStyle/>
                    <a:p>
                      <a:r>
                        <a:rPr lang="en-GB" sz="1400" dirty="0">
                          <a:effectLst/>
                          <a:latin typeface="+mn-lt"/>
                          <a:ea typeface="Calibri"/>
                          <a:cs typeface="Arial"/>
                        </a:rPr>
                        <a:t>percussion instruments that can only make a limited number of sounds – drums, shakers, woodblocks, tambourines, etc.</a:t>
                      </a:r>
                      <a:endParaRPr lang="en-US" sz="1400" dirty="0"/>
                    </a:p>
                  </a:txBody>
                  <a:tcP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alpha val="20000"/>
                      </a:schemeClr>
                    </a:solid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2452194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a:solidFill>
                  <a:srgbClr val="FFFFFF"/>
                </a:solidFill>
              </a14:hiddenFill>
            </a:ext>
          </a:extLst>
        </p:spPr>
      </p:pic>
      <p:sp>
        <p:nvSpPr>
          <p:cNvPr id="6" name="Title 4"/>
          <p:cNvSpPr>
            <a:spLocks noGrp="1"/>
          </p:cNvSpPr>
          <p:nvPr>
            <p:ph type="title"/>
          </p:nvPr>
        </p:nvSpPr>
        <p:spPr>
          <a:xfrm>
            <a:off x="1159818" y="1145362"/>
            <a:ext cx="7012582" cy="843478"/>
          </a:xfrm>
        </p:spPr>
        <p:txBody>
          <a:bodyPr/>
          <a:lstStyle/>
          <a:p>
            <a:r>
              <a:rPr lang="en-GB" b="1" dirty="0">
                <a:solidFill>
                  <a:schemeClr val="tx1">
                    <a:lumMod val="85000"/>
                    <a:lumOff val="15000"/>
                  </a:schemeClr>
                </a:solidFill>
              </a:rPr>
              <a:t>Background – the composer</a:t>
            </a:r>
          </a:p>
        </p:txBody>
      </p:sp>
      <p:sp>
        <p:nvSpPr>
          <p:cNvPr id="7" name="Content Placeholder 5"/>
          <p:cNvSpPr>
            <a:spLocks noGrp="1"/>
          </p:cNvSpPr>
          <p:nvPr>
            <p:ph idx="1"/>
          </p:nvPr>
        </p:nvSpPr>
        <p:spPr>
          <a:xfrm>
            <a:off x="4355976" y="2453581"/>
            <a:ext cx="4392488" cy="3564396"/>
          </a:xfrm>
        </p:spPr>
        <p:txBody>
          <a:bodyPr>
            <a:noAutofit/>
          </a:bodyPr>
          <a:lstStyle/>
          <a:p>
            <a:pPr marL="0" indent="0">
              <a:buNone/>
            </a:pPr>
            <a:r>
              <a:rPr lang="en-GB" sz="3900" b="1" dirty="0">
                <a:solidFill>
                  <a:schemeClr val="tx1">
                    <a:lumMod val="85000"/>
                    <a:lumOff val="15000"/>
                  </a:schemeClr>
                </a:solidFill>
              </a:rPr>
              <a:t>Florence PRICE</a:t>
            </a:r>
          </a:p>
          <a:p>
            <a:pPr marL="0" indent="0">
              <a:buNone/>
            </a:pPr>
            <a:r>
              <a:rPr lang="en-GB" sz="2900" b="1" dirty="0">
                <a:solidFill>
                  <a:schemeClr val="tx1">
                    <a:lumMod val="85000"/>
                    <a:lumOff val="15000"/>
                  </a:schemeClr>
                </a:solidFill>
              </a:rPr>
              <a:t>(1887–1953)</a:t>
            </a:r>
          </a:p>
          <a:p>
            <a:pPr marL="0" indent="0">
              <a:buNone/>
            </a:pPr>
            <a:endParaRPr lang="en-GB" sz="600" b="1" dirty="0">
              <a:solidFill>
                <a:schemeClr val="tx1">
                  <a:lumMod val="85000"/>
                  <a:lumOff val="15000"/>
                </a:schemeClr>
              </a:solidFill>
            </a:endParaRPr>
          </a:p>
          <a:p>
            <a:pPr lvl="0"/>
            <a:r>
              <a:rPr lang="en-US" sz="2000" dirty="0">
                <a:solidFill>
                  <a:schemeClr val="tx1">
                    <a:lumMod val="85000"/>
                    <a:lumOff val="15000"/>
                  </a:schemeClr>
                </a:solidFill>
              </a:rPr>
              <a:t>African-American composer</a:t>
            </a:r>
            <a:endParaRPr lang="en-GB" sz="2000" dirty="0">
              <a:solidFill>
                <a:schemeClr val="tx1">
                  <a:lumMod val="85000"/>
                  <a:lumOff val="15000"/>
                </a:schemeClr>
              </a:solidFill>
            </a:endParaRPr>
          </a:p>
          <a:p>
            <a:pPr lvl="0"/>
            <a:r>
              <a:rPr lang="en-US" sz="2000" dirty="0">
                <a:solidFill>
                  <a:schemeClr val="tx1">
                    <a:lumMod val="85000"/>
                    <a:lumOff val="15000"/>
                  </a:schemeClr>
                </a:solidFill>
              </a:rPr>
              <a:t>First black woman to have a composition played by a major American orchestra</a:t>
            </a:r>
            <a:endParaRPr lang="en-GB" sz="2000" dirty="0">
              <a:solidFill>
                <a:schemeClr val="tx1">
                  <a:lumMod val="85000"/>
                  <a:lumOff val="15000"/>
                </a:schemeClr>
              </a:solidFill>
            </a:endParaRPr>
          </a:p>
          <a:p>
            <a:pPr lvl="0"/>
            <a:r>
              <a:rPr lang="en-US" sz="2000" dirty="0">
                <a:solidFill>
                  <a:schemeClr val="tx1">
                    <a:lumMod val="85000"/>
                    <a:lumOff val="15000"/>
                  </a:schemeClr>
                </a:solidFill>
              </a:rPr>
              <a:t>Wrote four symphonies (and many songs and chamber music)</a:t>
            </a:r>
            <a:endParaRPr lang="en-GB" sz="2000" dirty="0">
              <a:solidFill>
                <a:schemeClr val="tx1">
                  <a:lumMod val="85000"/>
                  <a:lumOff val="15000"/>
                </a:schemeClr>
              </a:solidFill>
            </a:endParaRPr>
          </a:p>
        </p:txBody>
      </p:sp>
      <p:pic>
        <p:nvPicPr>
          <p:cNvPr id="4098"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043608" y="2348880"/>
            <a:ext cx="2891290" cy="36384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85008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a:solidFill>
                  <a:srgbClr val="FFFFFF"/>
                </a:solidFill>
              </a14:hiddenFill>
            </a:ext>
          </a:extLst>
        </p:spPr>
      </p:pic>
      <p:sp>
        <p:nvSpPr>
          <p:cNvPr id="6" name="Title 4"/>
          <p:cNvSpPr>
            <a:spLocks noGrp="1"/>
          </p:cNvSpPr>
          <p:nvPr>
            <p:ph type="title"/>
          </p:nvPr>
        </p:nvSpPr>
        <p:spPr>
          <a:xfrm>
            <a:off x="1375842" y="713314"/>
            <a:ext cx="7012582" cy="843478"/>
          </a:xfrm>
        </p:spPr>
        <p:txBody>
          <a:bodyPr/>
          <a:lstStyle/>
          <a:p>
            <a:r>
              <a:rPr lang="en-GB" b="1" dirty="0">
                <a:solidFill>
                  <a:schemeClr val="tx1">
                    <a:lumMod val="85000"/>
                    <a:lumOff val="15000"/>
                  </a:schemeClr>
                </a:solidFill>
              </a:rPr>
              <a:t>Background – the music</a:t>
            </a:r>
          </a:p>
        </p:txBody>
      </p:sp>
      <p:sp>
        <p:nvSpPr>
          <p:cNvPr id="7" name="Content Placeholder 5"/>
          <p:cNvSpPr>
            <a:spLocks noGrp="1"/>
          </p:cNvSpPr>
          <p:nvPr>
            <p:ph idx="1"/>
          </p:nvPr>
        </p:nvSpPr>
        <p:spPr>
          <a:xfrm>
            <a:off x="2915816" y="1916832"/>
            <a:ext cx="5760640" cy="4320480"/>
          </a:xfrm>
        </p:spPr>
        <p:txBody>
          <a:bodyPr>
            <a:noAutofit/>
          </a:bodyPr>
          <a:lstStyle/>
          <a:p>
            <a:pPr marL="0" indent="0">
              <a:buNone/>
            </a:pPr>
            <a:r>
              <a:rPr lang="en-GB" sz="2800" b="1" dirty="0">
                <a:solidFill>
                  <a:schemeClr val="tx1">
                    <a:lumMod val="85000"/>
                    <a:lumOff val="15000"/>
                  </a:schemeClr>
                </a:solidFill>
              </a:rPr>
              <a:t>Symphony No. 1 in E minor (3rd </a:t>
            </a:r>
            <a:r>
              <a:rPr lang="en-GB" sz="2800" b="1" dirty="0" err="1">
                <a:solidFill>
                  <a:schemeClr val="tx1">
                    <a:lumMod val="85000"/>
                    <a:lumOff val="15000"/>
                  </a:schemeClr>
                </a:solidFill>
              </a:rPr>
              <a:t>mvt</a:t>
            </a:r>
            <a:r>
              <a:rPr lang="en-GB" sz="2800" b="1" dirty="0">
                <a:solidFill>
                  <a:schemeClr val="tx1">
                    <a:lumMod val="85000"/>
                    <a:lumOff val="15000"/>
                  </a:schemeClr>
                </a:solidFill>
              </a:rPr>
              <a:t>)</a:t>
            </a:r>
          </a:p>
          <a:p>
            <a:r>
              <a:rPr lang="en-US" sz="2200" dirty="0">
                <a:solidFill>
                  <a:schemeClr val="tx1">
                    <a:lumMod val="85000"/>
                    <a:lumOff val="15000"/>
                  </a:schemeClr>
                </a:solidFill>
              </a:rPr>
              <a:t>Her first large-scale orchestral work</a:t>
            </a:r>
            <a:endParaRPr lang="en-GB" sz="2200" dirty="0">
              <a:solidFill>
                <a:schemeClr val="tx1">
                  <a:lumMod val="85000"/>
                  <a:lumOff val="15000"/>
                </a:schemeClr>
              </a:solidFill>
            </a:endParaRPr>
          </a:p>
          <a:p>
            <a:r>
              <a:rPr lang="en-US" sz="2200" dirty="0">
                <a:solidFill>
                  <a:schemeClr val="tx1">
                    <a:lumMod val="85000"/>
                    <a:lumOff val="15000"/>
                  </a:schemeClr>
                </a:solidFill>
              </a:rPr>
              <a:t>Written in 1931-32 and premiered by the Chicago Symphony Orchestra in 1933</a:t>
            </a:r>
            <a:endParaRPr lang="en-GB" sz="2200" dirty="0">
              <a:solidFill>
                <a:schemeClr val="tx1">
                  <a:lumMod val="85000"/>
                  <a:lumOff val="15000"/>
                </a:schemeClr>
              </a:solidFill>
            </a:endParaRPr>
          </a:p>
          <a:p>
            <a:r>
              <a:rPr lang="en-US" sz="2200" dirty="0">
                <a:solidFill>
                  <a:schemeClr val="tx1">
                    <a:lumMod val="85000"/>
                    <a:lumOff val="15000"/>
                  </a:schemeClr>
                </a:solidFill>
              </a:rPr>
              <a:t>Third movement is called ‘Juba Dance’</a:t>
            </a:r>
            <a:endParaRPr lang="en-GB" sz="2200" dirty="0">
              <a:solidFill>
                <a:schemeClr val="tx1">
                  <a:lumMod val="85000"/>
                  <a:lumOff val="15000"/>
                </a:schemeClr>
              </a:solidFill>
            </a:endParaRPr>
          </a:p>
          <a:p>
            <a:r>
              <a:rPr lang="en-US" sz="2200" dirty="0">
                <a:solidFill>
                  <a:schemeClr val="tx1">
                    <a:lumMod val="85000"/>
                    <a:lumOff val="15000"/>
                  </a:schemeClr>
                </a:solidFill>
              </a:rPr>
              <a:t>Also known as the ‘hambone’, or ‘</a:t>
            </a:r>
            <a:r>
              <a:rPr lang="en-US" sz="2200" dirty="0" err="1">
                <a:solidFill>
                  <a:schemeClr val="tx1">
                    <a:lumMod val="85000"/>
                    <a:lumOff val="15000"/>
                  </a:schemeClr>
                </a:solidFill>
              </a:rPr>
              <a:t>pattin</a:t>
            </a:r>
            <a:r>
              <a:rPr lang="en-US" sz="2200" dirty="0">
                <a:solidFill>
                  <a:schemeClr val="tx1">
                    <a:lumMod val="85000"/>
                    <a:lumOff val="15000"/>
                  </a:schemeClr>
                </a:solidFill>
              </a:rPr>
              <a:t>’ juba’, this dance was performed by slaves and featured music provided by their own body percussion</a:t>
            </a:r>
            <a:endParaRPr lang="en-GB" sz="2200" dirty="0">
              <a:solidFill>
                <a:schemeClr val="tx1">
                  <a:lumMod val="85000"/>
                  <a:lumOff val="15000"/>
                </a:schemeClr>
              </a:solidFill>
            </a:endParaRPr>
          </a:p>
          <a:p>
            <a:r>
              <a:rPr lang="en-GB" sz="2200" dirty="0">
                <a:solidFill>
                  <a:schemeClr val="tx1">
                    <a:lumMod val="85000"/>
                    <a:lumOff val="15000"/>
                  </a:schemeClr>
                </a:solidFill>
              </a:rPr>
              <a:t>The juba dance is the forerunner to tap dancing</a:t>
            </a:r>
          </a:p>
        </p:txBody>
      </p:sp>
      <p:pic>
        <p:nvPicPr>
          <p:cNvPr id="16390" name="Picture 6" descr="C:\Users\learnp02\AppData\Local\Microsoft\Windows\Temporary Internet Files\Content.IE5\DWC3CCU0\musical_notes_tattoo_by_playthis[1].jpg"/>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0" b="100000" l="0" r="99500">
                        <a14:backgroundMark x1="61000" y1="28092" x2="61000" y2="28092"/>
                        <a14:backgroundMark x1="73833" y1="49364" x2="73833" y2="49364"/>
                        <a14:backgroundMark x1="44333" y1="78960" x2="44333" y2="78960"/>
                        <a14:backgroundMark x1="44000" y1="71908" x2="44000" y2="71908"/>
                      </a14:backgroundRemoval>
                    </a14:imgEffect>
                  </a14:imgLayer>
                </a14:imgProps>
              </a:ext>
              <a:ext uri="{28A0092B-C50C-407E-A947-70E740481C1C}">
                <a14:useLocalDpi xmlns:a14="http://schemas.microsoft.com/office/drawing/2010/main" val="0"/>
              </a:ext>
            </a:extLst>
          </a:blip>
          <a:srcRect/>
          <a:stretch>
            <a:fillRect/>
          </a:stretch>
        </p:blipFill>
        <p:spPr bwMode="auto">
          <a:xfrm>
            <a:off x="175016" y="1844824"/>
            <a:ext cx="3028832" cy="43665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68767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a:solidFill>
                  <a:srgbClr val="FFFFFF"/>
                </a:solidFill>
              </a14:hiddenFill>
            </a:ext>
          </a:extLst>
        </p:spPr>
      </p:pic>
      <p:sp>
        <p:nvSpPr>
          <p:cNvPr id="6" name="Title 4"/>
          <p:cNvSpPr>
            <a:spLocks noGrp="1"/>
          </p:cNvSpPr>
          <p:nvPr>
            <p:ph type="title"/>
          </p:nvPr>
        </p:nvSpPr>
        <p:spPr>
          <a:xfrm>
            <a:off x="159516" y="1194868"/>
            <a:ext cx="8824968" cy="843478"/>
          </a:xfrm>
        </p:spPr>
        <p:txBody>
          <a:bodyPr>
            <a:noAutofit/>
          </a:bodyPr>
          <a:lstStyle/>
          <a:p>
            <a:pPr algn="ctr"/>
            <a:r>
              <a:rPr lang="en-GB" b="1" dirty="0">
                <a:solidFill>
                  <a:schemeClr val="tx1">
                    <a:lumMod val="85000"/>
                    <a:lumOff val="15000"/>
                  </a:schemeClr>
                </a:solidFill>
              </a:rPr>
              <a:t>Watch the orchestral performance</a:t>
            </a:r>
          </a:p>
        </p:txBody>
      </p:sp>
      <p:pic>
        <p:nvPicPr>
          <p:cNvPr id="15361" name="Picture 1">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1223628" y="2398385"/>
            <a:ext cx="6696743" cy="376691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C:\Users\Batems03\AppData\Local\Microsoft\Windows\Temporary Internet Files\Content.IE5\EBM0TSJD\play[1].png">
            <a:hlinkClick r:id="rId3"/>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250470" y="3960314"/>
            <a:ext cx="643059" cy="6430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29761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a:solidFill>
                  <a:srgbClr val="FFFFFF"/>
                </a:solidFill>
              </a14:hiddenFill>
            </a:ext>
          </a:extLst>
        </p:spPr>
      </p:pic>
      <p:sp>
        <p:nvSpPr>
          <p:cNvPr id="15" name="Title 4"/>
          <p:cNvSpPr>
            <a:spLocks noGrp="1"/>
          </p:cNvSpPr>
          <p:nvPr>
            <p:ph type="title"/>
          </p:nvPr>
        </p:nvSpPr>
        <p:spPr>
          <a:xfrm>
            <a:off x="827584" y="1268760"/>
            <a:ext cx="7488832" cy="771470"/>
          </a:xfrm>
        </p:spPr>
        <p:txBody>
          <a:bodyPr>
            <a:noAutofit/>
          </a:bodyPr>
          <a:lstStyle/>
          <a:p>
            <a:r>
              <a:rPr lang="en-GB" b="1" dirty="0">
                <a:solidFill>
                  <a:schemeClr val="tx1">
                    <a:lumMod val="85000"/>
                    <a:lumOff val="15000"/>
                  </a:schemeClr>
                </a:solidFill>
              </a:rPr>
              <a:t>Learn the juba dance!</a:t>
            </a:r>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381900" y="2468757"/>
            <a:ext cx="6380200" cy="35888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39404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a:solidFill>
                  <a:srgbClr val="FFFFFF"/>
                </a:solidFill>
              </a14:hiddenFill>
            </a:ext>
          </a:extLst>
        </p:spPr>
      </p:pic>
      <p:sp>
        <p:nvSpPr>
          <p:cNvPr id="6" name="Title 4"/>
          <p:cNvSpPr>
            <a:spLocks noGrp="1"/>
          </p:cNvSpPr>
          <p:nvPr>
            <p:ph type="title"/>
          </p:nvPr>
        </p:nvSpPr>
        <p:spPr>
          <a:xfrm>
            <a:off x="467544" y="603337"/>
            <a:ext cx="8208912" cy="3113695"/>
          </a:xfrm>
        </p:spPr>
        <p:txBody>
          <a:bodyPr>
            <a:noAutofit/>
          </a:bodyPr>
          <a:lstStyle/>
          <a:p>
            <a:pPr lvl="0"/>
            <a:r>
              <a:rPr lang="en-GB" b="1" dirty="0">
                <a:solidFill>
                  <a:schemeClr val="tx1">
                    <a:lumMod val="85000"/>
                    <a:lumOff val="15000"/>
                  </a:schemeClr>
                </a:solidFill>
              </a:rPr>
              <a:t>‘</a:t>
            </a:r>
            <a:r>
              <a:rPr lang="en-GB" b="1" dirty="0" err="1">
                <a:solidFill>
                  <a:schemeClr val="tx1">
                    <a:lumMod val="85000"/>
                    <a:lumOff val="15000"/>
                  </a:schemeClr>
                </a:solidFill>
              </a:rPr>
              <a:t>pattin</a:t>
            </a:r>
            <a:r>
              <a:rPr lang="en-GB" b="1" dirty="0">
                <a:solidFill>
                  <a:schemeClr val="tx1">
                    <a:lumMod val="85000"/>
                    <a:lumOff val="15000"/>
                  </a:schemeClr>
                </a:solidFill>
              </a:rPr>
              <a:t>’ juba’ = body percussion</a:t>
            </a:r>
          </a:p>
        </p:txBody>
      </p:sp>
      <p:pic>
        <p:nvPicPr>
          <p:cNvPr id="5" name="Picture 4"/>
          <p:cNvPicPr/>
          <p:nvPr/>
        </p:nvPicPr>
        <p:blipFill>
          <a:blip r:embed="rId3" cstate="print">
            <a:extLst>
              <a:ext uri="{28A0092B-C50C-407E-A947-70E740481C1C}">
                <a14:useLocalDpi xmlns:a14="http://schemas.microsoft.com/office/drawing/2010/main" val="0"/>
              </a:ext>
            </a:extLst>
          </a:blip>
          <a:stretch>
            <a:fillRect/>
          </a:stretch>
        </p:blipFill>
        <p:spPr>
          <a:xfrm>
            <a:off x="971600" y="2996952"/>
            <a:ext cx="7200800" cy="2376264"/>
          </a:xfrm>
          <a:prstGeom prst="rect">
            <a:avLst/>
          </a:prstGeom>
        </p:spPr>
      </p:pic>
    </p:spTree>
    <p:extLst>
      <p:ext uri="{BB962C8B-B14F-4D97-AF65-F5344CB8AC3E}">
        <p14:creationId xmlns:p14="http://schemas.microsoft.com/office/powerpoint/2010/main" val="4879609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a:solidFill>
                  <a:srgbClr val="FFFFFF"/>
                </a:solidFill>
              </a14:hiddenFill>
            </a:ext>
          </a:extLst>
        </p:spPr>
      </p:pic>
      <p:sp>
        <p:nvSpPr>
          <p:cNvPr id="6" name="Title 4"/>
          <p:cNvSpPr>
            <a:spLocks noGrp="1"/>
          </p:cNvSpPr>
          <p:nvPr>
            <p:ph type="title"/>
          </p:nvPr>
        </p:nvSpPr>
        <p:spPr>
          <a:xfrm>
            <a:off x="611560" y="1505402"/>
            <a:ext cx="7992888" cy="1419542"/>
          </a:xfrm>
        </p:spPr>
        <p:txBody>
          <a:bodyPr>
            <a:noAutofit/>
          </a:bodyPr>
          <a:lstStyle/>
          <a:p>
            <a:pPr lvl="0"/>
            <a:r>
              <a:rPr lang="en-GB" sz="3200" b="1" dirty="0">
                <a:solidFill>
                  <a:schemeClr val="tx1">
                    <a:lumMod val="85000"/>
                    <a:lumOff val="15000"/>
                  </a:schemeClr>
                </a:solidFill>
              </a:rPr>
              <a:t>Use body percussion to try out these rhythms.</a:t>
            </a:r>
            <a:br>
              <a:rPr lang="en-GB" sz="3200" b="1" dirty="0">
                <a:solidFill>
                  <a:schemeClr val="tx1">
                    <a:lumMod val="85000"/>
                    <a:lumOff val="15000"/>
                  </a:schemeClr>
                </a:solidFill>
              </a:rPr>
            </a:br>
            <a:r>
              <a:rPr lang="en-GB" sz="3200" b="1" dirty="0">
                <a:solidFill>
                  <a:schemeClr val="tx1">
                    <a:lumMod val="85000"/>
                    <a:lumOff val="15000"/>
                  </a:schemeClr>
                </a:solidFill>
              </a:rPr>
              <a:t>By playing them over and over you are making an ‘ostinato’</a:t>
            </a:r>
          </a:p>
        </p:txBody>
      </p:sp>
      <p:pic>
        <p:nvPicPr>
          <p:cNvPr id="4098"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907704" y="3212976"/>
            <a:ext cx="5328592" cy="29973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98339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a:solidFill>
                  <a:srgbClr val="FFFFFF"/>
                </a:solidFill>
              </a14:hiddenFill>
            </a:ext>
          </a:extLst>
        </p:spPr>
      </p:pic>
      <p:sp>
        <p:nvSpPr>
          <p:cNvPr id="6" name="Title 4"/>
          <p:cNvSpPr>
            <a:spLocks noGrp="1"/>
          </p:cNvSpPr>
          <p:nvPr>
            <p:ph type="title"/>
          </p:nvPr>
        </p:nvSpPr>
        <p:spPr>
          <a:xfrm>
            <a:off x="827584" y="1076093"/>
            <a:ext cx="7488832" cy="1419542"/>
          </a:xfrm>
        </p:spPr>
        <p:txBody>
          <a:bodyPr>
            <a:noAutofit/>
          </a:bodyPr>
          <a:lstStyle/>
          <a:p>
            <a:pPr lvl="0"/>
            <a:r>
              <a:rPr lang="en-GB" sz="3600" b="1" dirty="0">
                <a:solidFill>
                  <a:schemeClr val="tx1">
                    <a:lumMod val="85000"/>
                    <a:lumOff val="15000"/>
                  </a:schemeClr>
                </a:solidFill>
              </a:rPr>
              <a:t>Warm up with some body percussion!</a:t>
            </a:r>
          </a:p>
        </p:txBody>
      </p:sp>
      <p:pic>
        <p:nvPicPr>
          <p:cNvPr id="4" name="Picture 5"/>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502093" y="2495635"/>
            <a:ext cx="6139813" cy="3453644"/>
          </a:xfrm>
          <a:prstGeom prst="rect">
            <a:avLst/>
          </a:prstGeom>
        </p:spPr>
      </p:pic>
    </p:spTree>
    <p:extLst>
      <p:ext uri="{BB962C8B-B14F-4D97-AF65-F5344CB8AC3E}">
        <p14:creationId xmlns:p14="http://schemas.microsoft.com/office/powerpoint/2010/main" val="23305831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a:solidFill>
                  <a:srgbClr val="FFFFFF"/>
                </a:solidFill>
              </a14:hiddenFill>
            </a:ext>
          </a:extLst>
        </p:spPr>
      </p:pic>
      <p:sp>
        <p:nvSpPr>
          <p:cNvPr id="6" name="Title 4"/>
          <p:cNvSpPr>
            <a:spLocks noGrp="1"/>
          </p:cNvSpPr>
          <p:nvPr>
            <p:ph type="title"/>
          </p:nvPr>
        </p:nvSpPr>
        <p:spPr>
          <a:xfrm>
            <a:off x="933348" y="1196752"/>
            <a:ext cx="7488832" cy="1419542"/>
          </a:xfrm>
        </p:spPr>
        <p:txBody>
          <a:bodyPr>
            <a:noAutofit/>
          </a:bodyPr>
          <a:lstStyle/>
          <a:p>
            <a:pPr lvl="0"/>
            <a:r>
              <a:rPr lang="en-GB" sz="3600" b="1" dirty="0">
                <a:solidFill>
                  <a:schemeClr val="tx1">
                    <a:lumMod val="85000"/>
                    <a:lumOff val="15000"/>
                  </a:schemeClr>
                </a:solidFill>
              </a:rPr>
              <a:t>The ‘walking circle’ is the pulse of the piece. It is an ‘um-</a:t>
            </a:r>
            <a:r>
              <a:rPr lang="en-GB" sz="3600" b="1" dirty="0" err="1">
                <a:solidFill>
                  <a:schemeClr val="tx1">
                    <a:lumMod val="85000"/>
                    <a:lumOff val="15000"/>
                  </a:schemeClr>
                </a:solidFill>
              </a:rPr>
              <a:t>pah</a:t>
            </a:r>
            <a:r>
              <a:rPr lang="en-GB" sz="3600" b="1" dirty="0">
                <a:solidFill>
                  <a:schemeClr val="tx1">
                    <a:lumMod val="85000"/>
                    <a:lumOff val="15000"/>
                  </a:schemeClr>
                </a:solidFill>
              </a:rPr>
              <a:t>’ pulse </a:t>
            </a:r>
          </a:p>
        </p:txBody>
      </p:sp>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3113993" y="2820217"/>
            <a:ext cx="2916014" cy="2048943"/>
          </a:xfrm>
          <a:prstGeom prst="rect">
            <a:avLst/>
          </a:prstGeom>
        </p:spPr>
      </p:pic>
      <p:sp>
        <p:nvSpPr>
          <p:cNvPr id="9" name="Title 4"/>
          <p:cNvSpPr txBox="1">
            <a:spLocks/>
          </p:cNvSpPr>
          <p:nvPr/>
        </p:nvSpPr>
        <p:spPr>
          <a:xfrm>
            <a:off x="933348" y="5033794"/>
            <a:ext cx="7488832" cy="141954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sz="3600" b="1" dirty="0">
              <a:solidFill>
                <a:schemeClr val="tx1">
                  <a:lumMod val="85000"/>
                  <a:lumOff val="15000"/>
                </a:schemeClr>
              </a:solidFill>
            </a:endParaRPr>
          </a:p>
        </p:txBody>
      </p:sp>
    </p:spTree>
    <p:extLst>
      <p:ext uri="{BB962C8B-B14F-4D97-AF65-F5344CB8AC3E}">
        <p14:creationId xmlns:p14="http://schemas.microsoft.com/office/powerpoint/2010/main" val="7400269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58D015-43F9-D046-A622-4E478DA5A0DD}"/>
              </a:ext>
            </a:extLst>
          </p:cNvPr>
          <p:cNvSpPr>
            <a:spLocks noGrp="1"/>
          </p:cNvSpPr>
          <p:nvPr>
            <p:ph type="title"/>
          </p:nvPr>
        </p:nvSpPr>
        <p:spPr/>
        <p:txBody>
          <a:bodyPr/>
          <a:lstStyle/>
          <a:p>
            <a:r>
              <a:rPr lang="en-US" dirty="0"/>
              <a:t>Activity - Rhythm</a:t>
            </a:r>
          </a:p>
        </p:txBody>
      </p:sp>
      <p:pic>
        <p:nvPicPr>
          <p:cNvPr id="7" name="Picture 6" descr="A screenshot of a cell phone&#10;&#10;Description automatically generated">
            <a:extLst>
              <a:ext uri="{FF2B5EF4-FFF2-40B4-BE49-F238E27FC236}">
                <a16:creationId xmlns:a16="http://schemas.microsoft.com/office/drawing/2014/main" id="{62A52B89-4444-2040-A006-1F8F6DB57BAB}"/>
              </a:ext>
            </a:extLst>
          </p:cNvPr>
          <p:cNvPicPr>
            <a:picLocks noChangeAspect="1"/>
          </p:cNvPicPr>
          <p:nvPr/>
        </p:nvPicPr>
        <p:blipFill rotWithShape="1">
          <a:blip r:embed="rId2">
            <a:extLst>
              <a:ext uri="{28A0092B-C50C-407E-A947-70E740481C1C}">
                <a14:useLocalDpi xmlns:a14="http://schemas.microsoft.com/office/drawing/2010/main" val="0"/>
              </a:ext>
            </a:extLst>
          </a:blip>
          <a:srcRect l="22438" t="21019" r="21651" b="24801"/>
          <a:stretch/>
        </p:blipFill>
        <p:spPr>
          <a:xfrm>
            <a:off x="611560" y="1340768"/>
            <a:ext cx="8075240" cy="4824536"/>
          </a:xfrm>
          <a:prstGeom prst="rect">
            <a:avLst/>
          </a:prstGeom>
        </p:spPr>
      </p:pic>
    </p:spTree>
    <p:extLst>
      <p:ext uri="{BB962C8B-B14F-4D97-AF65-F5344CB8AC3E}">
        <p14:creationId xmlns:p14="http://schemas.microsoft.com/office/powerpoint/2010/main" val="21912807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a:solidFill>
                  <a:srgbClr val="FFFFFF"/>
                </a:solidFill>
              </a14:hiddenFill>
            </a:ext>
          </a:extLst>
        </p:spPr>
      </p:pic>
      <p:sp>
        <p:nvSpPr>
          <p:cNvPr id="6" name="Title 4"/>
          <p:cNvSpPr txBox="1">
            <a:spLocks/>
          </p:cNvSpPr>
          <p:nvPr/>
        </p:nvSpPr>
        <p:spPr>
          <a:xfrm>
            <a:off x="222616" y="1196752"/>
            <a:ext cx="8712968" cy="93744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3600" b="1" dirty="0">
                <a:solidFill>
                  <a:schemeClr val="tx1">
                    <a:lumMod val="85000"/>
                    <a:lumOff val="15000"/>
                  </a:schemeClr>
                </a:solidFill>
              </a:rPr>
              <a:t>Taking it further – cross-curricular activities</a:t>
            </a:r>
          </a:p>
        </p:txBody>
      </p:sp>
      <p:sp>
        <p:nvSpPr>
          <p:cNvPr id="7" name="Content Placeholder 5"/>
          <p:cNvSpPr>
            <a:spLocks noGrp="1"/>
          </p:cNvSpPr>
          <p:nvPr>
            <p:ph idx="1"/>
          </p:nvPr>
        </p:nvSpPr>
        <p:spPr>
          <a:xfrm>
            <a:off x="582656" y="2143727"/>
            <a:ext cx="7992888" cy="4176463"/>
          </a:xfrm>
        </p:spPr>
        <p:txBody>
          <a:bodyPr>
            <a:noAutofit/>
          </a:bodyPr>
          <a:lstStyle/>
          <a:p>
            <a:pPr marL="0" lvl="0" indent="0">
              <a:buNone/>
            </a:pPr>
            <a:r>
              <a:rPr lang="en-US" sz="1600" b="1" dirty="0">
                <a:solidFill>
                  <a:schemeClr val="tx1">
                    <a:lumMod val="85000"/>
                    <a:lumOff val="15000"/>
                  </a:schemeClr>
                </a:solidFill>
              </a:rPr>
              <a:t>MUSIC: </a:t>
            </a:r>
            <a:r>
              <a:rPr lang="en-US" sz="1600" dirty="0">
                <a:solidFill>
                  <a:schemeClr val="tx1">
                    <a:lumMod val="85000"/>
                    <a:lumOff val="15000"/>
                  </a:schemeClr>
                </a:solidFill>
              </a:rPr>
              <a:t>Florence Price wrote four symphonies. In each one, the third movement is a ‘juba dance’. Her tastes and skills increased the more she wrote so these juba dances are very different to each other. Compare and contrast them, which is the best and which one are you going to dance to next?</a:t>
            </a:r>
            <a:endParaRPr lang="en-GB" sz="1600" dirty="0">
              <a:solidFill>
                <a:schemeClr val="tx1">
                  <a:lumMod val="85000"/>
                  <a:lumOff val="15000"/>
                </a:schemeClr>
              </a:solidFill>
            </a:endParaRPr>
          </a:p>
          <a:p>
            <a:pPr marL="0" indent="0">
              <a:buNone/>
            </a:pPr>
            <a:endParaRPr lang="en-GB" sz="1000" dirty="0">
              <a:solidFill>
                <a:schemeClr val="tx1">
                  <a:lumMod val="85000"/>
                  <a:lumOff val="15000"/>
                </a:schemeClr>
              </a:solidFill>
            </a:endParaRPr>
          </a:p>
          <a:p>
            <a:pPr marL="0" lvl="0" indent="0">
              <a:buNone/>
            </a:pPr>
            <a:r>
              <a:rPr lang="en-US" sz="1600" b="1" dirty="0">
                <a:solidFill>
                  <a:schemeClr val="tx1">
                    <a:lumMod val="85000"/>
                    <a:lumOff val="15000"/>
                  </a:schemeClr>
                </a:solidFill>
              </a:rPr>
              <a:t>RESEARCH: </a:t>
            </a:r>
            <a:r>
              <a:rPr lang="en-US" sz="1600" dirty="0">
                <a:solidFill>
                  <a:schemeClr val="tx1">
                    <a:lumMod val="85000"/>
                    <a:lumOff val="15000"/>
                  </a:schemeClr>
                </a:solidFill>
              </a:rPr>
              <a:t>The juba dance developed into tap dancing largely because of a very famous African-American dancer called ‘Master Juba’. Tap dancing then grew into street dancing. Research Master Juba’s story and the history of these dance styles or have a go at tap dancing!</a:t>
            </a:r>
            <a:endParaRPr lang="en-GB" sz="1600" dirty="0">
              <a:solidFill>
                <a:schemeClr val="tx1">
                  <a:lumMod val="85000"/>
                  <a:lumOff val="15000"/>
                </a:schemeClr>
              </a:solidFill>
            </a:endParaRPr>
          </a:p>
          <a:p>
            <a:pPr marL="0" indent="0">
              <a:buNone/>
            </a:pPr>
            <a:endParaRPr lang="en-GB" sz="1000" dirty="0">
              <a:solidFill>
                <a:schemeClr val="tx1">
                  <a:lumMod val="85000"/>
                  <a:lumOff val="15000"/>
                </a:schemeClr>
              </a:solidFill>
            </a:endParaRPr>
          </a:p>
          <a:p>
            <a:pPr marL="0" lvl="0" indent="0">
              <a:buNone/>
            </a:pPr>
            <a:r>
              <a:rPr lang="en-US" sz="1600" b="1" dirty="0">
                <a:solidFill>
                  <a:schemeClr val="tx1">
                    <a:lumMod val="85000"/>
                    <a:lumOff val="15000"/>
                  </a:schemeClr>
                </a:solidFill>
              </a:rPr>
              <a:t>LITERACY</a:t>
            </a:r>
            <a:r>
              <a:rPr lang="en-US" sz="1600" dirty="0">
                <a:solidFill>
                  <a:schemeClr val="tx1">
                    <a:lumMod val="85000"/>
                    <a:lumOff val="15000"/>
                  </a:schemeClr>
                </a:solidFill>
              </a:rPr>
              <a:t>: Florence was from a wealthy African-American family but she grew up in very difficult times when the American South was segregated and there were strict laws for how black people should behave. This affected her everyday life; she would have been banned from ‘whites only’ places and unable to travel around freely. Imagine how that must have felt and write a letter in her voice. </a:t>
            </a:r>
            <a:endParaRPr lang="en-GB" sz="1600" dirty="0">
              <a:solidFill>
                <a:schemeClr val="tx1">
                  <a:lumMod val="85000"/>
                  <a:lumOff val="15000"/>
                </a:schemeClr>
              </a:solidFill>
            </a:endParaRPr>
          </a:p>
          <a:p>
            <a:pPr marL="0" indent="0">
              <a:buNone/>
            </a:pPr>
            <a:endParaRPr lang="en-GB" sz="1000" dirty="0">
              <a:solidFill>
                <a:schemeClr val="tx1">
                  <a:lumMod val="85000"/>
                  <a:lumOff val="15000"/>
                </a:schemeClr>
              </a:solidFill>
            </a:endParaRPr>
          </a:p>
        </p:txBody>
      </p:sp>
    </p:spTree>
    <p:extLst>
      <p:ext uri="{BB962C8B-B14F-4D97-AF65-F5344CB8AC3E}">
        <p14:creationId xmlns:p14="http://schemas.microsoft.com/office/powerpoint/2010/main" val="16033679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1701</TotalTime>
  <Words>564</Words>
  <Application>Microsoft Macintosh PowerPoint</Application>
  <PresentationFormat>On-screen Show (4:3)</PresentationFormat>
  <Paragraphs>54</Paragraphs>
  <Slides>15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15</vt:i4>
      </vt:variant>
    </vt:vector>
  </HeadingPairs>
  <TitlesOfParts>
    <vt:vector size="18" baseType="lpstr">
      <vt:lpstr>Arial</vt:lpstr>
      <vt:lpstr>Calibri</vt:lpstr>
      <vt:lpstr>Office Theme</vt:lpstr>
      <vt:lpstr>PowerPoint Presentation</vt:lpstr>
      <vt:lpstr>PowerPoint Presentation</vt:lpstr>
      <vt:lpstr>Trailblazer</vt:lpstr>
      <vt:lpstr>Lesson outcomes</vt:lpstr>
      <vt:lpstr>Glossary of music terms</vt:lpstr>
      <vt:lpstr>Background – the composer</vt:lpstr>
      <vt:lpstr>Background – the music</vt:lpstr>
      <vt:lpstr>Watch the orchestral performance</vt:lpstr>
      <vt:lpstr>Learn the juba dance!</vt:lpstr>
      <vt:lpstr>‘pattin’ juba’ = body percussion</vt:lpstr>
      <vt:lpstr>Use body percussion to try out these rhythms. By playing them over and over you are making an ‘ostinato’</vt:lpstr>
      <vt:lpstr>Warm up with some body percussion!</vt:lpstr>
      <vt:lpstr>The ‘walking circle’ is the pulse of the piece. It is an ‘um-pah’ pulse </vt:lpstr>
      <vt:lpstr>Activity - Rhythm</vt:lpstr>
      <vt:lpstr>PowerPoint Presentation</vt:lpstr>
    </vt:vector>
  </TitlesOfParts>
  <Company>BBC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learnp02</dc:creator>
  <cp:lastModifiedBy>rachel gregson</cp:lastModifiedBy>
  <cp:revision>82</cp:revision>
  <dcterms:created xsi:type="dcterms:W3CDTF">2019-07-16T08:25:33Z</dcterms:created>
  <dcterms:modified xsi:type="dcterms:W3CDTF">2020-06-20T18:36:37Z</dcterms:modified>
</cp:coreProperties>
</file>