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4" r:id="rId3"/>
    <p:sldId id="291" r:id="rId4"/>
    <p:sldId id="308" r:id="rId5"/>
    <p:sldId id="309" r:id="rId6"/>
    <p:sldId id="310" r:id="rId7"/>
    <p:sldId id="311" r:id="rId8"/>
    <p:sldId id="312" r:id="rId9"/>
    <p:sldId id="314" r:id="rId10"/>
    <p:sldId id="305" r:id="rId11"/>
    <p:sldId id="313" r:id="rId12"/>
    <p:sldId id="315" r:id="rId13"/>
    <p:sldId id="306" r:id="rId14"/>
    <p:sldId id="316" r:id="rId15"/>
    <p:sldId id="317" r:id="rId16"/>
    <p:sldId id="307" r:id="rId17"/>
    <p:sldId id="298" r:id="rId18"/>
    <p:sldId id="318" r:id="rId19"/>
    <p:sldId id="263" r:id="rId20"/>
    <p:sldId id="269" r:id="rId21"/>
    <p:sldId id="319" r:id="rId22"/>
    <p:sldId id="32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07DC6-605F-4F26-941E-1755D273F1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2189A19-7E53-4334-A458-17EF9E90A5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E3EF6A8-7576-4CE9-9629-EAD224A4B4C4}"/>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5" name="Footer Placeholder 4">
            <a:extLst>
              <a:ext uri="{FF2B5EF4-FFF2-40B4-BE49-F238E27FC236}">
                <a16:creationId xmlns:a16="http://schemas.microsoft.com/office/drawing/2014/main" id="{3C4F7C74-7428-4B56-8636-39B081988A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85FDB4-326F-4A82-8520-DD0D32C078B2}"/>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2000347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84871-FDFF-4FA1-A0C1-98ECDC3266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AD0AA4-E45C-4596-BBFA-E77A1375E50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A22225-7A23-47B3-BEEF-01177085209E}"/>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5" name="Footer Placeholder 4">
            <a:extLst>
              <a:ext uri="{FF2B5EF4-FFF2-40B4-BE49-F238E27FC236}">
                <a16:creationId xmlns:a16="http://schemas.microsoft.com/office/drawing/2014/main" id="{A4B6F40E-596C-41D5-9B9C-A021E0DC91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AE41E5-8597-430C-B692-C504A6CB7758}"/>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1063546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C5978-62A5-4230-8012-F48B0E1FB4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B3DFCCC-2D38-4A6A-B4F4-401989D9B3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A33393-FD33-42CB-887B-AD08E15E5215}"/>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5" name="Footer Placeholder 4">
            <a:extLst>
              <a:ext uri="{FF2B5EF4-FFF2-40B4-BE49-F238E27FC236}">
                <a16:creationId xmlns:a16="http://schemas.microsoft.com/office/drawing/2014/main" id="{3B5ED0AC-FA7C-4029-9A3F-49660D66AC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580D73-A436-4A4A-B6CB-E4836771574D}"/>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2829761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28C21-20B3-491E-9EFD-1B870722CA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36C21C-CD93-440A-B629-D8F360D950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7A7CE06-F117-46E9-B419-02FE480EFC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EDD61E-DB5A-4076-BB74-3CF00F892A58}"/>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6" name="Footer Placeholder 5">
            <a:extLst>
              <a:ext uri="{FF2B5EF4-FFF2-40B4-BE49-F238E27FC236}">
                <a16:creationId xmlns:a16="http://schemas.microsoft.com/office/drawing/2014/main" id="{5705C33C-D96E-45AB-BE15-870EF3B66B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3458E9-4501-4A07-82D6-B232D62084FF}"/>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1951638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CF141-BD15-4324-B12D-8D538FD7841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686937-E9E9-45CD-97AC-485C7BA3A0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72392E-862D-4B8C-8805-8435CA9D2C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E7042C8-0441-48B7-8934-C6D5A26F02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05DF557-6E51-4E6F-9C2A-1FCE670BEE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4FF5FEE-0450-4E76-BC99-F1BA5801F7CB}"/>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8" name="Footer Placeholder 7">
            <a:extLst>
              <a:ext uri="{FF2B5EF4-FFF2-40B4-BE49-F238E27FC236}">
                <a16:creationId xmlns:a16="http://schemas.microsoft.com/office/drawing/2014/main" id="{E0891A34-AAF7-44C3-9AC0-90BECAFB325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7F23743-BF51-4618-8F6A-95CAE5B00406}"/>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3108623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9BAF2-6004-411B-8A51-9664D3364D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FFC4F-9CAE-4496-9F3F-87DB35623566}"/>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4" name="Footer Placeholder 3">
            <a:extLst>
              <a:ext uri="{FF2B5EF4-FFF2-40B4-BE49-F238E27FC236}">
                <a16:creationId xmlns:a16="http://schemas.microsoft.com/office/drawing/2014/main" id="{CED7CF9E-EADA-401A-B886-D3AE8C8259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AB32F6E-CC89-434C-BD09-933C7ACF3730}"/>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428134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611BD6-1677-4CBA-B9AF-0B2F283AA879}"/>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3" name="Footer Placeholder 2">
            <a:extLst>
              <a:ext uri="{FF2B5EF4-FFF2-40B4-BE49-F238E27FC236}">
                <a16:creationId xmlns:a16="http://schemas.microsoft.com/office/drawing/2014/main" id="{F8F81AE8-3BD4-4E3B-8365-1DDE2189A01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A8B444-35AB-4CA2-A5BA-2779F19DC820}"/>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580801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C8C05-ADB1-4594-A152-379105F0CE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33DCEEB-30D3-4B8F-9A09-2948AB2C60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4A0890-D39E-4E05-824A-A5271547EF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2B3B3F-FE61-4E2D-BCA2-085047320A5E}"/>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6" name="Footer Placeholder 5">
            <a:extLst>
              <a:ext uri="{FF2B5EF4-FFF2-40B4-BE49-F238E27FC236}">
                <a16:creationId xmlns:a16="http://schemas.microsoft.com/office/drawing/2014/main" id="{DCD5869E-E130-4E4D-9A28-4723CC9D74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C90719-DD1F-4307-BE02-E9B856D3622F}"/>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1824180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5314B-66DF-49D2-BD78-0599AD8A95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718CDAE-72FF-42D3-BD98-1D2B3E4B32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F29B37C-FFB5-42E4-B527-CA617FF5BE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F3BFC4-25D6-4C95-A0FF-6CAB65563575}"/>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6" name="Footer Placeholder 5">
            <a:extLst>
              <a:ext uri="{FF2B5EF4-FFF2-40B4-BE49-F238E27FC236}">
                <a16:creationId xmlns:a16="http://schemas.microsoft.com/office/drawing/2014/main" id="{80E94972-0CBC-4FAD-8040-58EDC249EF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D91788-56F1-4C89-8D23-CE3E25B1E5BB}"/>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532974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F82F8-29DD-4509-B788-BD768F3392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638C98-61C8-4BBB-A659-17A38B7A82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D9D32D-C773-4D4A-B6C6-2BD57EB8E79E}"/>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5" name="Footer Placeholder 4">
            <a:extLst>
              <a:ext uri="{FF2B5EF4-FFF2-40B4-BE49-F238E27FC236}">
                <a16:creationId xmlns:a16="http://schemas.microsoft.com/office/drawing/2014/main" id="{FCB84D52-E381-46AB-B282-CAF95D4C26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BAD7BA-2A29-4739-833E-3B32D85929E6}"/>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848994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30760C-35B4-4C36-B1B8-D65CA295BD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D58CD96-3517-467D-AD93-41932FED60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C6F599-03C2-4544-BBA3-117245280503}"/>
              </a:ext>
            </a:extLst>
          </p:cNvPr>
          <p:cNvSpPr>
            <a:spLocks noGrp="1"/>
          </p:cNvSpPr>
          <p:nvPr>
            <p:ph type="dt" sz="half" idx="10"/>
          </p:nvPr>
        </p:nvSpPr>
        <p:spPr/>
        <p:txBody>
          <a:bodyPr/>
          <a:lstStyle/>
          <a:p>
            <a:fld id="{F7BA89EB-3690-424C-8B77-FFB964BB542A}" type="datetimeFigureOut">
              <a:rPr lang="en-GB" smtClean="0"/>
              <a:t>02/07/2020</a:t>
            </a:fld>
            <a:endParaRPr lang="en-GB"/>
          </a:p>
        </p:txBody>
      </p:sp>
      <p:sp>
        <p:nvSpPr>
          <p:cNvPr id="5" name="Footer Placeholder 4">
            <a:extLst>
              <a:ext uri="{FF2B5EF4-FFF2-40B4-BE49-F238E27FC236}">
                <a16:creationId xmlns:a16="http://schemas.microsoft.com/office/drawing/2014/main" id="{75AD4A07-2A54-4955-9CBD-65232A5E38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DE89A3-F9E8-495A-8028-3A91D8CBB379}"/>
              </a:ext>
            </a:extLst>
          </p:cNvPr>
          <p:cNvSpPr>
            <a:spLocks noGrp="1"/>
          </p:cNvSpPr>
          <p:nvPr>
            <p:ph type="sldNum" sz="quarter" idx="12"/>
          </p:nvPr>
        </p:nvSpPr>
        <p:spPr/>
        <p:txBody>
          <a:bodyPr/>
          <a:lstStyle/>
          <a:p>
            <a:fld id="{F33AB7E2-09D5-4586-8857-44B0A1C8CDDB}" type="slidenum">
              <a:rPr lang="en-GB" smtClean="0"/>
              <a:t>‹#›</a:t>
            </a:fld>
            <a:endParaRPr lang="en-GB"/>
          </a:p>
        </p:txBody>
      </p:sp>
    </p:spTree>
    <p:extLst>
      <p:ext uri="{BB962C8B-B14F-4D97-AF65-F5344CB8AC3E}">
        <p14:creationId xmlns:p14="http://schemas.microsoft.com/office/powerpoint/2010/main" val="847346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A30C7B-96B5-4680-818B-B321943EF6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8E3BEA-79DA-4565-963A-3547A3FF31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0552B6-ED23-41A6-B274-81FEC8710F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A89EB-3690-424C-8B77-FFB964BB542A}" type="datetimeFigureOut">
              <a:rPr lang="en-GB" smtClean="0"/>
              <a:t>02/07/2020</a:t>
            </a:fld>
            <a:endParaRPr lang="en-GB"/>
          </a:p>
        </p:txBody>
      </p:sp>
      <p:sp>
        <p:nvSpPr>
          <p:cNvPr id="5" name="Footer Placeholder 4">
            <a:extLst>
              <a:ext uri="{FF2B5EF4-FFF2-40B4-BE49-F238E27FC236}">
                <a16:creationId xmlns:a16="http://schemas.microsoft.com/office/drawing/2014/main" id="{EB79E765-9E3E-4C60-A98D-3862863A8D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94FB23D-0580-4731-AD8F-63356C778A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3AB7E2-09D5-4586-8857-44B0A1C8CDDB}" type="slidenum">
              <a:rPr lang="en-GB" smtClean="0"/>
              <a:t>‹#›</a:t>
            </a:fld>
            <a:endParaRPr lang="en-GB"/>
          </a:p>
        </p:txBody>
      </p:sp>
    </p:spTree>
    <p:extLst>
      <p:ext uri="{BB962C8B-B14F-4D97-AF65-F5344CB8AC3E}">
        <p14:creationId xmlns:p14="http://schemas.microsoft.com/office/powerpoint/2010/main" val="36881423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489micE6eHU"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12HP@bramhopeprimaryschool.co.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youtube.com/watch?v=XKmJ2NRhcgo"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stretch>
            <a:fillRect/>
          </a:stretch>
        </p:blipFill>
        <p:spPr>
          <a:xfrm>
            <a:off x="2981325" y="169285"/>
            <a:ext cx="5553076" cy="5001778"/>
          </a:xfrm>
          <a:prstGeom prst="rect">
            <a:avLst/>
          </a:prstGeom>
        </p:spPr>
      </p:pic>
      <p:sp>
        <p:nvSpPr>
          <p:cNvPr id="2" name="TextBox 1">
            <a:extLst>
              <a:ext uri="{FF2B5EF4-FFF2-40B4-BE49-F238E27FC236}">
                <a16:creationId xmlns:a16="http://schemas.microsoft.com/office/drawing/2014/main" id="{F6C8EA7D-02BA-4DB7-A237-1210CD5855BD}"/>
              </a:ext>
            </a:extLst>
          </p:cNvPr>
          <p:cNvSpPr txBox="1"/>
          <p:nvPr/>
        </p:nvSpPr>
        <p:spPr>
          <a:xfrm>
            <a:off x="4344699" y="5541818"/>
            <a:ext cx="2826327" cy="1015663"/>
          </a:xfrm>
          <a:prstGeom prst="rect">
            <a:avLst/>
          </a:prstGeom>
          <a:noFill/>
          <a:ln>
            <a:solidFill>
              <a:schemeClr val="accent1"/>
            </a:solidFill>
          </a:ln>
        </p:spPr>
        <p:txBody>
          <a:bodyPr wrap="square" rtlCol="0">
            <a:spAutoFit/>
          </a:bodyPr>
          <a:lstStyle/>
          <a:p>
            <a:r>
              <a:rPr lang="en-GB" sz="6000" b="1" dirty="0">
                <a:solidFill>
                  <a:srgbClr val="FF0000"/>
                </a:solidFill>
              </a:rPr>
              <a:t>Week  3</a:t>
            </a:r>
          </a:p>
        </p:txBody>
      </p:sp>
    </p:spTree>
    <p:extLst>
      <p:ext uri="{BB962C8B-B14F-4D97-AF65-F5344CB8AC3E}">
        <p14:creationId xmlns:p14="http://schemas.microsoft.com/office/powerpoint/2010/main" val="33256420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51B9323-B334-437F-89AD-7B5865FF8C74}"/>
              </a:ext>
            </a:extLst>
          </p:cNvPr>
          <p:cNvPicPr>
            <a:picLocks noChangeAspect="1"/>
          </p:cNvPicPr>
          <p:nvPr/>
        </p:nvPicPr>
        <p:blipFill>
          <a:blip r:embed="rId2" cstate="print"/>
          <a:stretch>
            <a:fillRect/>
          </a:stretch>
        </p:blipFill>
        <p:spPr>
          <a:xfrm rot="20711117">
            <a:off x="939752" y="862628"/>
            <a:ext cx="4964578" cy="4471705"/>
          </a:xfrm>
          <a:prstGeom prst="rect">
            <a:avLst/>
          </a:prstGeom>
        </p:spPr>
      </p:pic>
      <p:sp>
        <p:nvSpPr>
          <p:cNvPr id="5" name="TextBox 4">
            <a:extLst>
              <a:ext uri="{FF2B5EF4-FFF2-40B4-BE49-F238E27FC236}">
                <a16:creationId xmlns:a16="http://schemas.microsoft.com/office/drawing/2014/main" id="{8859DBE1-639B-4BAC-BCD6-C8C52A5B16B2}"/>
              </a:ext>
            </a:extLst>
          </p:cNvPr>
          <p:cNvSpPr txBox="1"/>
          <p:nvPr/>
        </p:nvSpPr>
        <p:spPr>
          <a:xfrm>
            <a:off x="6673674" y="3568505"/>
            <a:ext cx="5247861" cy="3046988"/>
          </a:xfrm>
          <a:prstGeom prst="rect">
            <a:avLst/>
          </a:prstGeom>
          <a:noFill/>
        </p:spPr>
        <p:txBody>
          <a:bodyPr wrap="square" rtlCol="0">
            <a:spAutoFit/>
          </a:bodyPr>
          <a:lstStyle/>
          <a:p>
            <a:pPr algn="ctr"/>
            <a:r>
              <a:rPr lang="en-GB" sz="3000" dirty="0"/>
              <a:t>Read </a:t>
            </a:r>
          </a:p>
          <a:p>
            <a:pPr algn="ctr"/>
            <a:r>
              <a:rPr lang="en-GB" sz="3000" dirty="0"/>
              <a:t>‘</a:t>
            </a:r>
            <a:r>
              <a:rPr lang="en-GB" sz="3000" dirty="0">
                <a:latin typeface="Comic Sans MS" panose="030F0702030302020204" pitchFamily="66" charset="0"/>
              </a:rPr>
              <a:t>The Day The Crayons Quit</a:t>
            </a:r>
            <a:r>
              <a:rPr lang="en-GB" sz="3000" dirty="0"/>
              <a:t>’   </a:t>
            </a:r>
            <a:r>
              <a:rPr lang="en-GB" sz="2200" dirty="0"/>
              <a:t>(separate Power Point )</a:t>
            </a:r>
          </a:p>
          <a:p>
            <a:pPr algn="ctr"/>
            <a:endParaRPr lang="en-GB" sz="2200" dirty="0"/>
          </a:p>
          <a:p>
            <a:pPr algn="ctr"/>
            <a:r>
              <a:rPr lang="en-GB" sz="2200" dirty="0"/>
              <a:t>You may also wish to watch this:</a:t>
            </a:r>
          </a:p>
          <a:p>
            <a:pPr algn="ctr"/>
            <a:r>
              <a:rPr lang="en-GB" sz="2400" dirty="0">
                <a:hlinkClick r:id="rId3"/>
              </a:rPr>
              <a:t>https://www.youtube.com/watch?v=489micE6eHU</a:t>
            </a:r>
            <a:endParaRPr lang="en-GB" sz="2200" dirty="0"/>
          </a:p>
          <a:p>
            <a:endParaRPr lang="en-GB" dirty="0"/>
          </a:p>
        </p:txBody>
      </p:sp>
      <p:sp>
        <p:nvSpPr>
          <p:cNvPr id="2" name="TextBox 1">
            <a:extLst>
              <a:ext uri="{FF2B5EF4-FFF2-40B4-BE49-F238E27FC236}">
                <a16:creationId xmlns:a16="http://schemas.microsoft.com/office/drawing/2014/main" id="{30118125-3702-4AE8-8676-29B89655B88F}"/>
              </a:ext>
            </a:extLst>
          </p:cNvPr>
          <p:cNvSpPr txBox="1"/>
          <p:nvPr/>
        </p:nvSpPr>
        <p:spPr>
          <a:xfrm>
            <a:off x="6673673" y="1053151"/>
            <a:ext cx="4881017" cy="1246495"/>
          </a:xfrm>
          <a:prstGeom prst="rect">
            <a:avLst/>
          </a:prstGeom>
          <a:noFill/>
        </p:spPr>
        <p:txBody>
          <a:bodyPr wrap="square" rtlCol="0">
            <a:spAutoFit/>
          </a:bodyPr>
          <a:lstStyle/>
          <a:p>
            <a:pPr algn="ctr"/>
            <a:r>
              <a:rPr lang="en-GB" sz="2500" i="1" dirty="0">
                <a:solidFill>
                  <a:srgbClr val="FF0000"/>
                </a:solidFill>
              </a:rPr>
              <a:t>A copy of the PowerPoint story and link have been included again if you need them to support your learning.</a:t>
            </a:r>
          </a:p>
        </p:txBody>
      </p:sp>
    </p:spTree>
    <p:extLst>
      <p:ext uri="{BB962C8B-B14F-4D97-AF65-F5344CB8AC3E}">
        <p14:creationId xmlns:p14="http://schemas.microsoft.com/office/powerpoint/2010/main" val="3231689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1092607"/>
          </a:xfrm>
          <a:prstGeom prst="rect">
            <a:avLst/>
          </a:prstGeom>
          <a:noFill/>
        </p:spPr>
        <p:txBody>
          <a:bodyPr wrap="square" rtlCol="0">
            <a:spAutoFit/>
          </a:bodyPr>
          <a:lstStyle/>
          <a:p>
            <a:pPr algn="ctr"/>
            <a:r>
              <a:rPr lang="en-GB" sz="6500" b="1" dirty="0"/>
              <a:t>Lesson 1</a:t>
            </a:r>
          </a:p>
        </p:txBody>
      </p:sp>
    </p:spTree>
    <p:extLst>
      <p:ext uri="{BB962C8B-B14F-4D97-AF65-F5344CB8AC3E}">
        <p14:creationId xmlns:p14="http://schemas.microsoft.com/office/powerpoint/2010/main" val="1240278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9834A-1702-4F41-AF3C-343440CC86AA}"/>
              </a:ext>
            </a:extLst>
          </p:cNvPr>
          <p:cNvSpPr>
            <a:spLocks noGrp="1"/>
          </p:cNvSpPr>
          <p:nvPr>
            <p:ph type="title"/>
          </p:nvPr>
        </p:nvSpPr>
        <p:spPr>
          <a:xfrm>
            <a:off x="838199" y="1306030"/>
            <a:ext cx="10515600" cy="1325563"/>
          </a:xfrm>
        </p:spPr>
        <p:txBody>
          <a:bodyPr>
            <a:normAutofit fontScale="90000"/>
          </a:bodyPr>
          <a:lstStyle/>
          <a:p>
            <a:pPr algn="ctr"/>
            <a:r>
              <a:rPr lang="en-GB" dirty="0"/>
              <a:t>Duncan’s crayons decided to ‘quit’ for a range of different reasons. Some were overworked, exhausted and needed a little rest whilst others felt a little sad and ignored!</a:t>
            </a:r>
          </a:p>
        </p:txBody>
      </p:sp>
      <p:pic>
        <p:nvPicPr>
          <p:cNvPr id="1026" name="Picture 2" descr="Molly (Pula, Croatia)'s review of The Day the Crayons Quit">
            <a:extLst>
              <a:ext uri="{FF2B5EF4-FFF2-40B4-BE49-F238E27FC236}">
                <a16:creationId xmlns:a16="http://schemas.microsoft.com/office/drawing/2014/main" id="{2989D322-607C-4F72-9DE1-2758D60DAE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0258" y="3627782"/>
            <a:ext cx="8211481" cy="28384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1EE9AA5-015E-423C-A515-3F5105CF8F68}"/>
              </a:ext>
            </a:extLst>
          </p:cNvPr>
          <p:cNvSpPr txBox="1"/>
          <p:nvPr/>
        </p:nvSpPr>
        <p:spPr>
          <a:xfrm>
            <a:off x="10075528" y="82108"/>
            <a:ext cx="1957448" cy="630942"/>
          </a:xfrm>
          <a:prstGeom prst="rect">
            <a:avLst/>
          </a:prstGeom>
          <a:noFill/>
        </p:spPr>
        <p:txBody>
          <a:bodyPr wrap="square" rtlCol="0">
            <a:spAutoFit/>
          </a:bodyPr>
          <a:lstStyle/>
          <a:p>
            <a:pPr algn="ctr"/>
            <a:r>
              <a:rPr lang="en-GB" sz="3500" b="1" dirty="0"/>
              <a:t>Lesson 1</a:t>
            </a:r>
          </a:p>
        </p:txBody>
      </p:sp>
    </p:spTree>
    <p:extLst>
      <p:ext uri="{BB962C8B-B14F-4D97-AF65-F5344CB8AC3E}">
        <p14:creationId xmlns:p14="http://schemas.microsoft.com/office/powerpoint/2010/main" val="2637818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hought Bubble: Cloud 3">
            <a:extLst>
              <a:ext uri="{FF2B5EF4-FFF2-40B4-BE49-F238E27FC236}">
                <a16:creationId xmlns:a16="http://schemas.microsoft.com/office/drawing/2014/main" id="{686803ED-E56F-4333-BC6C-BF0A5E098076}"/>
              </a:ext>
            </a:extLst>
          </p:cNvPr>
          <p:cNvSpPr/>
          <p:nvPr/>
        </p:nvSpPr>
        <p:spPr>
          <a:xfrm>
            <a:off x="927653" y="636117"/>
            <a:ext cx="10959548" cy="5261112"/>
          </a:xfrm>
          <a:prstGeom prst="cloudCallout">
            <a:avLst>
              <a:gd name="adj1" fmla="val -53148"/>
              <a:gd name="adj2" fmla="val 6031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5" name="TextBox 4">
            <a:extLst>
              <a:ext uri="{FF2B5EF4-FFF2-40B4-BE49-F238E27FC236}">
                <a16:creationId xmlns:a16="http://schemas.microsoft.com/office/drawing/2014/main" id="{B864A450-74AC-4905-AF51-22FBAF313E17}"/>
              </a:ext>
            </a:extLst>
          </p:cNvPr>
          <p:cNvSpPr txBox="1"/>
          <p:nvPr/>
        </p:nvSpPr>
        <p:spPr>
          <a:xfrm>
            <a:off x="2173356" y="1754715"/>
            <a:ext cx="9303025" cy="2785378"/>
          </a:xfrm>
          <a:prstGeom prst="rect">
            <a:avLst/>
          </a:prstGeom>
          <a:noFill/>
        </p:spPr>
        <p:txBody>
          <a:bodyPr wrap="square" rtlCol="0">
            <a:spAutoFit/>
          </a:bodyPr>
          <a:lstStyle/>
          <a:p>
            <a:r>
              <a:rPr lang="en-GB" sz="2500" dirty="0"/>
              <a:t>What items in your house might feel like quitting?</a:t>
            </a:r>
          </a:p>
          <a:p>
            <a:r>
              <a:rPr lang="en-GB" sz="2500" dirty="0"/>
              <a:t>These could be items in your pencil case that feel over or under used?</a:t>
            </a:r>
          </a:p>
          <a:p>
            <a:r>
              <a:rPr lang="en-GB" sz="2500" dirty="0"/>
              <a:t>Maybe it’s things that belong in your bedroom? Or the kitchen?</a:t>
            </a:r>
          </a:p>
          <a:p>
            <a:r>
              <a:rPr lang="en-GB" sz="2500" dirty="0"/>
              <a:t>It could be items in your wardrobe or toy cupboard.</a:t>
            </a:r>
          </a:p>
          <a:p>
            <a:endParaRPr lang="en-GB" sz="2500" dirty="0"/>
          </a:p>
          <a:p>
            <a:r>
              <a:rPr lang="en-GB" sz="2500" dirty="0"/>
              <a:t>Start to think about how these items might be feeling?</a:t>
            </a:r>
          </a:p>
          <a:p>
            <a:r>
              <a:rPr lang="en-GB" sz="2500" dirty="0"/>
              <a:t>What reasons would they give for quitting?</a:t>
            </a:r>
          </a:p>
        </p:txBody>
      </p:sp>
      <p:sp>
        <p:nvSpPr>
          <p:cNvPr id="6" name="TextBox 5">
            <a:extLst>
              <a:ext uri="{FF2B5EF4-FFF2-40B4-BE49-F238E27FC236}">
                <a16:creationId xmlns:a16="http://schemas.microsoft.com/office/drawing/2014/main" id="{9282F301-BD35-41B0-90A6-0CE2872DEE5B}"/>
              </a:ext>
            </a:extLst>
          </p:cNvPr>
          <p:cNvSpPr txBox="1"/>
          <p:nvPr/>
        </p:nvSpPr>
        <p:spPr>
          <a:xfrm>
            <a:off x="10075528" y="82108"/>
            <a:ext cx="1957448" cy="630942"/>
          </a:xfrm>
          <a:prstGeom prst="rect">
            <a:avLst/>
          </a:prstGeom>
          <a:noFill/>
        </p:spPr>
        <p:txBody>
          <a:bodyPr wrap="square" rtlCol="0">
            <a:spAutoFit/>
          </a:bodyPr>
          <a:lstStyle/>
          <a:p>
            <a:pPr algn="ctr"/>
            <a:r>
              <a:rPr lang="en-GB" sz="3500" b="1" dirty="0"/>
              <a:t>Lesson 1</a:t>
            </a:r>
          </a:p>
        </p:txBody>
      </p:sp>
    </p:spTree>
    <p:extLst>
      <p:ext uri="{BB962C8B-B14F-4D97-AF65-F5344CB8AC3E}">
        <p14:creationId xmlns:p14="http://schemas.microsoft.com/office/powerpoint/2010/main" val="1231409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08996-104D-4403-AE42-9BB804854DA5}"/>
              </a:ext>
            </a:extLst>
          </p:cNvPr>
          <p:cNvSpPr>
            <a:spLocks noGrp="1"/>
          </p:cNvSpPr>
          <p:nvPr>
            <p:ph type="title"/>
          </p:nvPr>
        </p:nvSpPr>
        <p:spPr/>
        <p:txBody>
          <a:bodyPr>
            <a:normAutofit/>
          </a:bodyPr>
          <a:lstStyle/>
          <a:p>
            <a:r>
              <a:rPr lang="en-GB" sz="5000" b="1" dirty="0"/>
              <a:t>Decision time!</a:t>
            </a:r>
          </a:p>
        </p:txBody>
      </p:sp>
      <p:sp>
        <p:nvSpPr>
          <p:cNvPr id="3" name="Content Placeholder 2">
            <a:extLst>
              <a:ext uri="{FF2B5EF4-FFF2-40B4-BE49-F238E27FC236}">
                <a16:creationId xmlns:a16="http://schemas.microsoft.com/office/drawing/2014/main" id="{9DC8EFCC-B3F6-47E8-99C5-12E23B44B3E8}"/>
              </a:ext>
            </a:extLst>
          </p:cNvPr>
          <p:cNvSpPr>
            <a:spLocks noGrp="1"/>
          </p:cNvSpPr>
          <p:nvPr>
            <p:ph idx="1"/>
          </p:nvPr>
        </p:nvSpPr>
        <p:spPr/>
        <p:txBody>
          <a:bodyPr/>
          <a:lstStyle/>
          <a:p>
            <a:pPr marL="0" indent="0">
              <a:buNone/>
            </a:pPr>
            <a:r>
              <a:rPr lang="en-GB" dirty="0"/>
              <a:t>Now </a:t>
            </a:r>
            <a:r>
              <a:rPr lang="en-GB" u="sng" dirty="0"/>
              <a:t>choose one of the categories </a:t>
            </a:r>
            <a:r>
              <a:rPr lang="en-GB" dirty="0"/>
              <a:t>that appeals to you most. </a:t>
            </a:r>
          </a:p>
          <a:p>
            <a:pPr marL="0" indent="0">
              <a:buNone/>
            </a:pPr>
            <a:r>
              <a:rPr lang="en-GB" dirty="0"/>
              <a:t>Make sure that you choose an idea that has lots of items and reasons for wanting to quit.</a:t>
            </a:r>
          </a:p>
        </p:txBody>
      </p:sp>
      <p:sp>
        <p:nvSpPr>
          <p:cNvPr id="4" name="Speech Bubble: Oval 3">
            <a:extLst>
              <a:ext uri="{FF2B5EF4-FFF2-40B4-BE49-F238E27FC236}">
                <a16:creationId xmlns:a16="http://schemas.microsoft.com/office/drawing/2014/main" id="{10DC5BA2-60F2-4D13-84D5-80451E62D2F0}"/>
              </a:ext>
            </a:extLst>
          </p:cNvPr>
          <p:cNvSpPr/>
          <p:nvPr/>
        </p:nvSpPr>
        <p:spPr>
          <a:xfrm>
            <a:off x="698109" y="3429000"/>
            <a:ext cx="2841674" cy="1814732"/>
          </a:xfrm>
          <a:prstGeom prst="wedgeEllipseCallout">
            <a:avLst>
              <a:gd name="adj1" fmla="val 82697"/>
              <a:gd name="adj2" fmla="val 36211"/>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peech Bubble: Rectangle with Corners Rounded 4">
            <a:extLst>
              <a:ext uri="{FF2B5EF4-FFF2-40B4-BE49-F238E27FC236}">
                <a16:creationId xmlns:a16="http://schemas.microsoft.com/office/drawing/2014/main" id="{A1D77805-2CD8-4FA4-AC0B-EC44B62267BE}"/>
              </a:ext>
            </a:extLst>
          </p:cNvPr>
          <p:cNvSpPr/>
          <p:nvPr/>
        </p:nvSpPr>
        <p:spPr>
          <a:xfrm>
            <a:off x="4318782" y="3008424"/>
            <a:ext cx="2841674" cy="1566586"/>
          </a:xfrm>
          <a:prstGeom prst="wedgeRoundRectCallout">
            <a:avLst>
              <a:gd name="adj1" fmla="val 78966"/>
              <a:gd name="adj2" fmla="val 48039"/>
              <a:gd name="adj3" fmla="val 16667"/>
            </a:avLst>
          </a:prstGeom>
          <a:solidFill>
            <a:srgbClr val="FFCCFF"/>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peech Bubble: Rectangle 5">
            <a:extLst>
              <a:ext uri="{FF2B5EF4-FFF2-40B4-BE49-F238E27FC236}">
                <a16:creationId xmlns:a16="http://schemas.microsoft.com/office/drawing/2014/main" id="{82166987-0E30-478D-8592-55E6EE57BEF0}"/>
              </a:ext>
            </a:extLst>
          </p:cNvPr>
          <p:cNvSpPr/>
          <p:nvPr/>
        </p:nvSpPr>
        <p:spPr>
          <a:xfrm>
            <a:off x="8229600" y="3151188"/>
            <a:ext cx="3430427" cy="1566586"/>
          </a:xfrm>
          <a:prstGeom prst="wedgeRectCallout">
            <a:avLst>
              <a:gd name="adj1" fmla="val 13935"/>
              <a:gd name="adj2" fmla="val 118331"/>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Oval 6">
            <a:extLst>
              <a:ext uri="{FF2B5EF4-FFF2-40B4-BE49-F238E27FC236}">
                <a16:creationId xmlns:a16="http://schemas.microsoft.com/office/drawing/2014/main" id="{667DC17D-50B7-43CA-84E3-1FB3276792C5}"/>
              </a:ext>
            </a:extLst>
          </p:cNvPr>
          <p:cNvSpPr/>
          <p:nvPr/>
        </p:nvSpPr>
        <p:spPr>
          <a:xfrm>
            <a:off x="7466683" y="5039225"/>
            <a:ext cx="2841674" cy="1814732"/>
          </a:xfrm>
          <a:prstGeom prst="wedgeEllipseCallout">
            <a:avLst>
              <a:gd name="adj1" fmla="val -107574"/>
              <a:gd name="adj2" fmla="val -48499"/>
            </a:avLst>
          </a:prstGeom>
          <a:solidFill>
            <a:srgbClr val="FFFF99"/>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Speech Bubble: Rectangle with Corners Rounded 7">
            <a:extLst>
              <a:ext uri="{FF2B5EF4-FFF2-40B4-BE49-F238E27FC236}">
                <a16:creationId xmlns:a16="http://schemas.microsoft.com/office/drawing/2014/main" id="{20C75395-DC62-4E51-A4D0-BF29BDDA5952}"/>
              </a:ext>
            </a:extLst>
          </p:cNvPr>
          <p:cNvSpPr/>
          <p:nvPr/>
        </p:nvSpPr>
        <p:spPr>
          <a:xfrm>
            <a:off x="6739877" y="266151"/>
            <a:ext cx="2841674" cy="1325563"/>
          </a:xfrm>
          <a:prstGeom prst="wedgeRoundRectCallout">
            <a:avLst>
              <a:gd name="adj1" fmla="val -94517"/>
              <a:gd name="adj2" fmla="val 54037"/>
              <a:gd name="adj3" fmla="val 16667"/>
            </a:avLst>
          </a:prstGeom>
          <a:solidFill>
            <a:schemeClr val="accent2">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Speech Bubble: Rectangle 8">
            <a:extLst>
              <a:ext uri="{FF2B5EF4-FFF2-40B4-BE49-F238E27FC236}">
                <a16:creationId xmlns:a16="http://schemas.microsoft.com/office/drawing/2014/main" id="{9C3812BF-BC63-4A93-AD8E-15D17FB73F24}"/>
              </a:ext>
            </a:extLst>
          </p:cNvPr>
          <p:cNvSpPr/>
          <p:nvPr/>
        </p:nvSpPr>
        <p:spPr>
          <a:xfrm>
            <a:off x="2791227" y="5243732"/>
            <a:ext cx="3055110" cy="1294711"/>
          </a:xfrm>
          <a:prstGeom prst="wedgeRectCallout">
            <a:avLst>
              <a:gd name="adj1" fmla="val 48737"/>
              <a:gd name="adj2" fmla="val -89996"/>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30B92285-D322-41D1-B125-6139A1D0DF50}"/>
              </a:ext>
            </a:extLst>
          </p:cNvPr>
          <p:cNvSpPr txBox="1"/>
          <p:nvPr/>
        </p:nvSpPr>
        <p:spPr>
          <a:xfrm>
            <a:off x="7105560" y="531902"/>
            <a:ext cx="2398643" cy="630942"/>
          </a:xfrm>
          <a:prstGeom prst="rect">
            <a:avLst/>
          </a:prstGeom>
          <a:noFill/>
        </p:spPr>
        <p:txBody>
          <a:bodyPr wrap="square" rtlCol="0">
            <a:spAutoFit/>
          </a:bodyPr>
          <a:lstStyle/>
          <a:p>
            <a:pPr algn="ctr"/>
            <a:r>
              <a:rPr lang="en-GB" sz="3500" dirty="0"/>
              <a:t>wardrobe</a:t>
            </a:r>
          </a:p>
        </p:txBody>
      </p:sp>
      <p:sp>
        <p:nvSpPr>
          <p:cNvPr id="11" name="TextBox 10">
            <a:extLst>
              <a:ext uri="{FF2B5EF4-FFF2-40B4-BE49-F238E27FC236}">
                <a16:creationId xmlns:a16="http://schemas.microsoft.com/office/drawing/2014/main" id="{4535D6C8-DBA6-4144-9FE3-D0BD61701C81}"/>
              </a:ext>
            </a:extLst>
          </p:cNvPr>
          <p:cNvSpPr txBox="1"/>
          <p:nvPr/>
        </p:nvSpPr>
        <p:spPr>
          <a:xfrm>
            <a:off x="4621722" y="3429000"/>
            <a:ext cx="2398643" cy="630942"/>
          </a:xfrm>
          <a:prstGeom prst="rect">
            <a:avLst/>
          </a:prstGeom>
          <a:noFill/>
        </p:spPr>
        <p:txBody>
          <a:bodyPr wrap="square" rtlCol="0">
            <a:spAutoFit/>
          </a:bodyPr>
          <a:lstStyle/>
          <a:p>
            <a:pPr algn="ctr"/>
            <a:r>
              <a:rPr lang="en-GB" sz="3500" dirty="0"/>
              <a:t>toy box</a:t>
            </a:r>
          </a:p>
        </p:txBody>
      </p:sp>
      <p:sp>
        <p:nvSpPr>
          <p:cNvPr id="12" name="TextBox 11">
            <a:extLst>
              <a:ext uri="{FF2B5EF4-FFF2-40B4-BE49-F238E27FC236}">
                <a16:creationId xmlns:a16="http://schemas.microsoft.com/office/drawing/2014/main" id="{C80E5D77-6F5B-4C47-8AA3-0F567213D3C9}"/>
              </a:ext>
            </a:extLst>
          </p:cNvPr>
          <p:cNvSpPr txBox="1"/>
          <p:nvPr/>
        </p:nvSpPr>
        <p:spPr>
          <a:xfrm>
            <a:off x="8745491" y="3619010"/>
            <a:ext cx="2398643" cy="630942"/>
          </a:xfrm>
          <a:prstGeom prst="rect">
            <a:avLst/>
          </a:prstGeom>
          <a:noFill/>
        </p:spPr>
        <p:txBody>
          <a:bodyPr wrap="square" rtlCol="0">
            <a:spAutoFit/>
          </a:bodyPr>
          <a:lstStyle/>
          <a:p>
            <a:pPr algn="ctr"/>
            <a:r>
              <a:rPr lang="en-GB" sz="3500" dirty="0"/>
              <a:t>Kitchen </a:t>
            </a:r>
          </a:p>
        </p:txBody>
      </p:sp>
      <p:sp>
        <p:nvSpPr>
          <p:cNvPr id="13" name="TextBox 12">
            <a:extLst>
              <a:ext uri="{FF2B5EF4-FFF2-40B4-BE49-F238E27FC236}">
                <a16:creationId xmlns:a16="http://schemas.microsoft.com/office/drawing/2014/main" id="{8F73BEF0-CF1D-43BF-B8B4-DA30D8C708F8}"/>
              </a:ext>
            </a:extLst>
          </p:cNvPr>
          <p:cNvSpPr txBox="1"/>
          <p:nvPr/>
        </p:nvSpPr>
        <p:spPr>
          <a:xfrm>
            <a:off x="7688198" y="5589327"/>
            <a:ext cx="2398643" cy="630942"/>
          </a:xfrm>
          <a:prstGeom prst="rect">
            <a:avLst/>
          </a:prstGeom>
          <a:noFill/>
        </p:spPr>
        <p:txBody>
          <a:bodyPr wrap="square" rtlCol="0">
            <a:spAutoFit/>
          </a:bodyPr>
          <a:lstStyle/>
          <a:p>
            <a:pPr algn="ctr"/>
            <a:r>
              <a:rPr lang="en-GB" sz="3500" dirty="0"/>
              <a:t>book shelf</a:t>
            </a:r>
          </a:p>
        </p:txBody>
      </p:sp>
      <p:sp>
        <p:nvSpPr>
          <p:cNvPr id="14" name="TextBox 13">
            <a:extLst>
              <a:ext uri="{FF2B5EF4-FFF2-40B4-BE49-F238E27FC236}">
                <a16:creationId xmlns:a16="http://schemas.microsoft.com/office/drawing/2014/main" id="{B79D7C74-09ED-43B6-8D01-A35FC3F4CC21}"/>
              </a:ext>
            </a:extLst>
          </p:cNvPr>
          <p:cNvSpPr txBox="1"/>
          <p:nvPr/>
        </p:nvSpPr>
        <p:spPr>
          <a:xfrm>
            <a:off x="3104590" y="5592211"/>
            <a:ext cx="2398643" cy="630942"/>
          </a:xfrm>
          <a:prstGeom prst="rect">
            <a:avLst/>
          </a:prstGeom>
          <a:noFill/>
        </p:spPr>
        <p:txBody>
          <a:bodyPr wrap="square" rtlCol="0">
            <a:spAutoFit/>
          </a:bodyPr>
          <a:lstStyle/>
          <a:p>
            <a:pPr algn="ctr"/>
            <a:r>
              <a:rPr lang="en-GB" sz="3500" dirty="0"/>
              <a:t>pencil case</a:t>
            </a:r>
          </a:p>
        </p:txBody>
      </p:sp>
      <p:sp>
        <p:nvSpPr>
          <p:cNvPr id="15" name="TextBox 14">
            <a:extLst>
              <a:ext uri="{FF2B5EF4-FFF2-40B4-BE49-F238E27FC236}">
                <a16:creationId xmlns:a16="http://schemas.microsoft.com/office/drawing/2014/main" id="{9BD716EB-6C76-4212-B1BA-345A56488B7D}"/>
              </a:ext>
            </a:extLst>
          </p:cNvPr>
          <p:cNvSpPr txBox="1"/>
          <p:nvPr/>
        </p:nvSpPr>
        <p:spPr>
          <a:xfrm>
            <a:off x="975527" y="3930874"/>
            <a:ext cx="2398643" cy="630942"/>
          </a:xfrm>
          <a:prstGeom prst="rect">
            <a:avLst/>
          </a:prstGeom>
          <a:noFill/>
        </p:spPr>
        <p:txBody>
          <a:bodyPr wrap="square" rtlCol="0">
            <a:spAutoFit/>
          </a:bodyPr>
          <a:lstStyle/>
          <a:p>
            <a:pPr algn="ctr"/>
            <a:r>
              <a:rPr lang="en-GB" sz="3500" dirty="0"/>
              <a:t>bedroom</a:t>
            </a:r>
          </a:p>
        </p:txBody>
      </p:sp>
      <p:sp>
        <p:nvSpPr>
          <p:cNvPr id="16" name="TextBox 15">
            <a:extLst>
              <a:ext uri="{FF2B5EF4-FFF2-40B4-BE49-F238E27FC236}">
                <a16:creationId xmlns:a16="http://schemas.microsoft.com/office/drawing/2014/main" id="{FAD16119-A825-4C90-ADE7-32053724D035}"/>
              </a:ext>
            </a:extLst>
          </p:cNvPr>
          <p:cNvSpPr txBox="1"/>
          <p:nvPr/>
        </p:nvSpPr>
        <p:spPr>
          <a:xfrm>
            <a:off x="10075528" y="82108"/>
            <a:ext cx="1957448" cy="630942"/>
          </a:xfrm>
          <a:prstGeom prst="rect">
            <a:avLst/>
          </a:prstGeom>
          <a:noFill/>
        </p:spPr>
        <p:txBody>
          <a:bodyPr wrap="square" rtlCol="0">
            <a:spAutoFit/>
          </a:bodyPr>
          <a:lstStyle/>
          <a:p>
            <a:pPr algn="ctr"/>
            <a:r>
              <a:rPr lang="en-GB" sz="3500" b="1" dirty="0"/>
              <a:t>Lesson 1</a:t>
            </a:r>
          </a:p>
        </p:txBody>
      </p:sp>
    </p:spTree>
    <p:extLst>
      <p:ext uri="{BB962C8B-B14F-4D97-AF65-F5344CB8AC3E}">
        <p14:creationId xmlns:p14="http://schemas.microsoft.com/office/powerpoint/2010/main" val="571776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3D6CE-883A-42BF-A8C1-128056DBE9C3}"/>
              </a:ext>
            </a:extLst>
          </p:cNvPr>
          <p:cNvSpPr>
            <a:spLocks noGrp="1"/>
          </p:cNvSpPr>
          <p:nvPr>
            <p:ph type="title"/>
          </p:nvPr>
        </p:nvSpPr>
        <p:spPr>
          <a:xfrm>
            <a:off x="251791" y="2103437"/>
            <a:ext cx="11025809" cy="1325563"/>
          </a:xfrm>
        </p:spPr>
        <p:txBody>
          <a:bodyPr>
            <a:normAutofit fontScale="90000"/>
          </a:bodyPr>
          <a:lstStyle/>
          <a:p>
            <a:br>
              <a:rPr lang="en-GB" dirty="0"/>
            </a:br>
            <a:br>
              <a:rPr lang="en-GB" dirty="0"/>
            </a:br>
            <a:r>
              <a:rPr lang="en-GB" sz="3300" dirty="0"/>
              <a:t>1. think of several items that fall into your chosen category. </a:t>
            </a:r>
            <a:br>
              <a:rPr lang="en-GB" sz="3300" dirty="0"/>
            </a:br>
            <a:r>
              <a:rPr lang="en-GB" sz="3300" dirty="0"/>
              <a:t>Try to think of some items that maybe feel a little lonely, sad and neglected as they aren’t used often and those which possibly feel a little overused or taken for granted.</a:t>
            </a:r>
            <a:br>
              <a:rPr lang="en-GB" sz="3300" dirty="0"/>
            </a:br>
            <a:br>
              <a:rPr lang="en-GB" sz="3300" dirty="0"/>
            </a:br>
            <a:r>
              <a:rPr lang="en-GB" sz="3300" dirty="0"/>
              <a:t>2. Around each item, thought-shower the jobs and feelings each item has.</a:t>
            </a:r>
            <a:br>
              <a:rPr lang="en-GB" dirty="0"/>
            </a:br>
            <a:endParaRPr lang="en-GB" dirty="0"/>
          </a:p>
        </p:txBody>
      </p:sp>
      <p:sp>
        <p:nvSpPr>
          <p:cNvPr id="4" name="TextBox 3">
            <a:extLst>
              <a:ext uri="{FF2B5EF4-FFF2-40B4-BE49-F238E27FC236}">
                <a16:creationId xmlns:a16="http://schemas.microsoft.com/office/drawing/2014/main" id="{FFA18A69-0AEB-4EFF-B23F-B8DC5852353C}"/>
              </a:ext>
            </a:extLst>
          </p:cNvPr>
          <p:cNvSpPr txBox="1"/>
          <p:nvPr/>
        </p:nvSpPr>
        <p:spPr>
          <a:xfrm>
            <a:off x="251791" y="357809"/>
            <a:ext cx="6546574" cy="784830"/>
          </a:xfrm>
          <a:prstGeom prst="rect">
            <a:avLst/>
          </a:prstGeom>
          <a:noFill/>
        </p:spPr>
        <p:txBody>
          <a:bodyPr wrap="square" rtlCol="0">
            <a:spAutoFit/>
          </a:bodyPr>
          <a:lstStyle/>
          <a:p>
            <a:r>
              <a:rPr lang="en-GB" sz="4500" b="1" dirty="0"/>
              <a:t>Using your chosen theme:</a:t>
            </a:r>
            <a:endParaRPr lang="en-GB" sz="4500" dirty="0"/>
          </a:p>
        </p:txBody>
      </p:sp>
      <p:sp>
        <p:nvSpPr>
          <p:cNvPr id="6" name="TextBox 5">
            <a:extLst>
              <a:ext uri="{FF2B5EF4-FFF2-40B4-BE49-F238E27FC236}">
                <a16:creationId xmlns:a16="http://schemas.microsoft.com/office/drawing/2014/main" id="{1BDC56E3-3340-47CC-95D7-2F34E8519A9D}"/>
              </a:ext>
            </a:extLst>
          </p:cNvPr>
          <p:cNvSpPr txBox="1"/>
          <p:nvPr/>
        </p:nvSpPr>
        <p:spPr>
          <a:xfrm>
            <a:off x="10075528" y="82108"/>
            <a:ext cx="1957448" cy="630942"/>
          </a:xfrm>
          <a:prstGeom prst="rect">
            <a:avLst/>
          </a:prstGeom>
          <a:noFill/>
        </p:spPr>
        <p:txBody>
          <a:bodyPr wrap="square" rtlCol="0">
            <a:spAutoFit/>
          </a:bodyPr>
          <a:lstStyle/>
          <a:p>
            <a:pPr algn="ctr"/>
            <a:r>
              <a:rPr lang="en-GB" sz="3500" b="1" dirty="0"/>
              <a:t>Lesson 1</a:t>
            </a:r>
          </a:p>
        </p:txBody>
      </p:sp>
      <p:sp>
        <p:nvSpPr>
          <p:cNvPr id="3" name="TextBox 2">
            <a:extLst>
              <a:ext uri="{FF2B5EF4-FFF2-40B4-BE49-F238E27FC236}">
                <a16:creationId xmlns:a16="http://schemas.microsoft.com/office/drawing/2014/main" id="{F816FA62-A400-4325-8CA5-D1322F600F94}"/>
              </a:ext>
            </a:extLst>
          </p:cNvPr>
          <p:cNvSpPr txBox="1"/>
          <p:nvPr/>
        </p:nvSpPr>
        <p:spPr>
          <a:xfrm rot="20867282">
            <a:off x="5539409" y="4762008"/>
            <a:ext cx="3644346" cy="1169551"/>
          </a:xfrm>
          <a:prstGeom prst="rect">
            <a:avLst/>
          </a:prstGeom>
          <a:solidFill>
            <a:srgbClr val="FFFF99"/>
          </a:solidFill>
          <a:ln w="76200">
            <a:solidFill>
              <a:schemeClr val="tx1"/>
            </a:solidFill>
          </a:ln>
        </p:spPr>
        <p:txBody>
          <a:bodyPr wrap="square" rtlCol="0">
            <a:spAutoFit/>
          </a:bodyPr>
          <a:lstStyle/>
          <a:p>
            <a:pPr algn="ctr"/>
            <a:r>
              <a:rPr lang="en-GB" sz="3500" dirty="0"/>
              <a:t>See the next slide for a bit of help!</a:t>
            </a:r>
          </a:p>
        </p:txBody>
      </p:sp>
    </p:spTree>
    <p:extLst>
      <p:ext uri="{BB962C8B-B14F-4D97-AF65-F5344CB8AC3E}">
        <p14:creationId xmlns:p14="http://schemas.microsoft.com/office/powerpoint/2010/main" val="3273768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F1B61-FA32-4CA4-9E76-95F695310A1E}"/>
              </a:ext>
            </a:extLst>
          </p:cNvPr>
          <p:cNvSpPr>
            <a:spLocks noGrp="1"/>
          </p:cNvSpPr>
          <p:nvPr>
            <p:ph type="title"/>
          </p:nvPr>
        </p:nvSpPr>
        <p:spPr>
          <a:xfrm>
            <a:off x="255105" y="206098"/>
            <a:ext cx="10515600" cy="1325563"/>
          </a:xfrm>
        </p:spPr>
        <p:txBody>
          <a:bodyPr/>
          <a:lstStyle/>
          <a:p>
            <a:r>
              <a:rPr lang="en-GB" dirty="0"/>
              <a:t>For example:</a:t>
            </a:r>
          </a:p>
        </p:txBody>
      </p:sp>
      <p:sp>
        <p:nvSpPr>
          <p:cNvPr id="4" name="TextBox 3">
            <a:extLst>
              <a:ext uri="{FF2B5EF4-FFF2-40B4-BE49-F238E27FC236}">
                <a16:creationId xmlns:a16="http://schemas.microsoft.com/office/drawing/2014/main" id="{8BD08B01-75E1-476B-88BD-6018DCF385BF}"/>
              </a:ext>
            </a:extLst>
          </p:cNvPr>
          <p:cNvSpPr txBox="1"/>
          <p:nvPr/>
        </p:nvSpPr>
        <p:spPr>
          <a:xfrm>
            <a:off x="371061" y="1338470"/>
            <a:ext cx="5062330" cy="553998"/>
          </a:xfrm>
          <a:prstGeom prst="rect">
            <a:avLst/>
          </a:prstGeom>
          <a:noFill/>
        </p:spPr>
        <p:txBody>
          <a:bodyPr wrap="square" rtlCol="0">
            <a:spAutoFit/>
          </a:bodyPr>
          <a:lstStyle/>
          <a:p>
            <a:r>
              <a:rPr lang="en-GB" sz="3000" dirty="0"/>
              <a:t>Chosen theme:   Footwear</a:t>
            </a:r>
          </a:p>
        </p:txBody>
      </p:sp>
      <p:sp>
        <p:nvSpPr>
          <p:cNvPr id="5" name="Oval 4">
            <a:extLst>
              <a:ext uri="{FF2B5EF4-FFF2-40B4-BE49-F238E27FC236}">
                <a16:creationId xmlns:a16="http://schemas.microsoft.com/office/drawing/2014/main" id="{A1A78C20-55CB-41B5-AB00-7BA911C19592}"/>
              </a:ext>
            </a:extLst>
          </p:cNvPr>
          <p:cNvSpPr/>
          <p:nvPr/>
        </p:nvSpPr>
        <p:spPr>
          <a:xfrm>
            <a:off x="1285461" y="3273287"/>
            <a:ext cx="2054087" cy="189192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accent1"/>
                </a:solidFill>
              </a:rPr>
              <a:t>trainers</a:t>
            </a:r>
          </a:p>
        </p:txBody>
      </p:sp>
      <p:cxnSp>
        <p:nvCxnSpPr>
          <p:cNvPr id="7" name="Straight Connector 6">
            <a:extLst>
              <a:ext uri="{FF2B5EF4-FFF2-40B4-BE49-F238E27FC236}">
                <a16:creationId xmlns:a16="http://schemas.microsoft.com/office/drawing/2014/main" id="{671DD9D4-6030-4B74-B3C9-31BAD0BF704C}"/>
              </a:ext>
            </a:extLst>
          </p:cNvPr>
          <p:cNvCxnSpPr/>
          <p:nvPr/>
        </p:nvCxnSpPr>
        <p:spPr>
          <a:xfrm flipV="1">
            <a:off x="2902226" y="2716696"/>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DC6993E7-D493-4562-AE34-4D50248F470D}"/>
              </a:ext>
            </a:extLst>
          </p:cNvPr>
          <p:cNvCxnSpPr>
            <a:cxnSpLocks/>
          </p:cNvCxnSpPr>
          <p:nvPr/>
        </p:nvCxnSpPr>
        <p:spPr>
          <a:xfrm>
            <a:off x="2285999" y="5158580"/>
            <a:ext cx="0" cy="1030185"/>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3A79CB4-A7E0-4C8B-AD33-FA47CBD9B253}"/>
              </a:ext>
            </a:extLst>
          </p:cNvPr>
          <p:cNvCxnSpPr/>
          <p:nvPr/>
        </p:nvCxnSpPr>
        <p:spPr>
          <a:xfrm flipV="1">
            <a:off x="669235" y="4609381"/>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AA79CDC-5CD0-4D32-91F2-7576F5F06E55}"/>
              </a:ext>
            </a:extLst>
          </p:cNvPr>
          <p:cNvCxnSpPr>
            <a:cxnSpLocks/>
          </p:cNvCxnSpPr>
          <p:nvPr/>
        </p:nvCxnSpPr>
        <p:spPr>
          <a:xfrm flipH="1" flipV="1">
            <a:off x="1742661" y="2345635"/>
            <a:ext cx="304800" cy="927652"/>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E7585E7-C15B-4EFA-A122-5AEC3215ACDE}"/>
              </a:ext>
            </a:extLst>
          </p:cNvPr>
          <p:cNvCxnSpPr>
            <a:cxnSpLocks/>
          </p:cNvCxnSpPr>
          <p:nvPr/>
        </p:nvCxnSpPr>
        <p:spPr>
          <a:xfrm>
            <a:off x="3253408" y="4653255"/>
            <a:ext cx="907775" cy="511952"/>
          </a:xfrm>
          <a:prstGeom prst="line">
            <a:avLst/>
          </a:prstGeom>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6C4F99D4-CA56-4EE8-9089-404D58B8B813}"/>
              </a:ext>
            </a:extLst>
          </p:cNvPr>
          <p:cNvSpPr/>
          <p:nvPr/>
        </p:nvSpPr>
        <p:spPr>
          <a:xfrm>
            <a:off x="5221356" y="1770736"/>
            <a:ext cx="2054087" cy="189192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accent1"/>
                </a:solidFill>
              </a:rPr>
              <a:t>sandals</a:t>
            </a:r>
          </a:p>
        </p:txBody>
      </p:sp>
      <p:cxnSp>
        <p:nvCxnSpPr>
          <p:cNvPr id="17" name="Straight Connector 16">
            <a:extLst>
              <a:ext uri="{FF2B5EF4-FFF2-40B4-BE49-F238E27FC236}">
                <a16:creationId xmlns:a16="http://schemas.microsoft.com/office/drawing/2014/main" id="{CC28D3F5-2E0D-46AB-85B3-BF39035FF8A6}"/>
              </a:ext>
            </a:extLst>
          </p:cNvPr>
          <p:cNvCxnSpPr/>
          <p:nvPr/>
        </p:nvCxnSpPr>
        <p:spPr>
          <a:xfrm flipV="1">
            <a:off x="6838121" y="1214145"/>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5ECB316-EDB6-4C3B-9F48-07366218D519}"/>
              </a:ext>
            </a:extLst>
          </p:cNvPr>
          <p:cNvCxnSpPr>
            <a:cxnSpLocks/>
          </p:cNvCxnSpPr>
          <p:nvPr/>
        </p:nvCxnSpPr>
        <p:spPr>
          <a:xfrm>
            <a:off x="6221894" y="3656029"/>
            <a:ext cx="0" cy="103018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72143DC-6B8B-43C1-80A0-378AE91E060C}"/>
              </a:ext>
            </a:extLst>
          </p:cNvPr>
          <p:cNvCxnSpPr/>
          <p:nvPr/>
        </p:nvCxnSpPr>
        <p:spPr>
          <a:xfrm flipV="1">
            <a:off x="4605130" y="3106830"/>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375B4CC-132B-44C4-BBCB-5CE0BC2D85E0}"/>
              </a:ext>
            </a:extLst>
          </p:cNvPr>
          <p:cNvCxnSpPr>
            <a:cxnSpLocks/>
          </p:cNvCxnSpPr>
          <p:nvPr/>
        </p:nvCxnSpPr>
        <p:spPr>
          <a:xfrm flipH="1" flipV="1">
            <a:off x="5678556" y="843084"/>
            <a:ext cx="304800" cy="92765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F75CCB8-2C0A-483D-87C4-D9D44DA67EE2}"/>
              </a:ext>
            </a:extLst>
          </p:cNvPr>
          <p:cNvCxnSpPr>
            <a:cxnSpLocks/>
          </p:cNvCxnSpPr>
          <p:nvPr/>
        </p:nvCxnSpPr>
        <p:spPr>
          <a:xfrm>
            <a:off x="7189303" y="3150704"/>
            <a:ext cx="907775" cy="511952"/>
          </a:xfrm>
          <a:prstGeom prst="line">
            <a:avLst/>
          </a:prstGeom>
        </p:spPr>
        <p:style>
          <a:lnRef idx="1">
            <a:schemeClr val="accent1"/>
          </a:lnRef>
          <a:fillRef idx="0">
            <a:schemeClr val="accent1"/>
          </a:fillRef>
          <a:effectRef idx="0">
            <a:schemeClr val="accent1"/>
          </a:effectRef>
          <a:fontRef idx="minor">
            <a:schemeClr val="tx1"/>
          </a:fontRef>
        </p:style>
      </p:cxnSp>
      <p:sp>
        <p:nvSpPr>
          <p:cNvPr id="22" name="Oval 21">
            <a:extLst>
              <a:ext uri="{FF2B5EF4-FFF2-40B4-BE49-F238E27FC236}">
                <a16:creationId xmlns:a16="http://schemas.microsoft.com/office/drawing/2014/main" id="{451E189A-BB84-4C64-A687-6960F1760747}"/>
              </a:ext>
            </a:extLst>
          </p:cNvPr>
          <p:cNvSpPr/>
          <p:nvPr/>
        </p:nvSpPr>
        <p:spPr>
          <a:xfrm>
            <a:off x="8878957" y="3819134"/>
            <a:ext cx="2054087" cy="189192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accent1"/>
                </a:solidFill>
              </a:rPr>
              <a:t>party shoes</a:t>
            </a:r>
          </a:p>
        </p:txBody>
      </p:sp>
      <p:cxnSp>
        <p:nvCxnSpPr>
          <p:cNvPr id="23" name="Straight Connector 22">
            <a:extLst>
              <a:ext uri="{FF2B5EF4-FFF2-40B4-BE49-F238E27FC236}">
                <a16:creationId xmlns:a16="http://schemas.microsoft.com/office/drawing/2014/main" id="{72F3CD16-7F2C-46E1-859D-044C3C982056}"/>
              </a:ext>
            </a:extLst>
          </p:cNvPr>
          <p:cNvCxnSpPr/>
          <p:nvPr/>
        </p:nvCxnSpPr>
        <p:spPr>
          <a:xfrm flipV="1">
            <a:off x="10495722" y="3262543"/>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DF0FBB9-F61B-4C8D-ACD3-16E7BA0D7193}"/>
              </a:ext>
            </a:extLst>
          </p:cNvPr>
          <p:cNvCxnSpPr>
            <a:cxnSpLocks/>
          </p:cNvCxnSpPr>
          <p:nvPr/>
        </p:nvCxnSpPr>
        <p:spPr>
          <a:xfrm>
            <a:off x="9879495" y="5704427"/>
            <a:ext cx="0" cy="1030185"/>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833F2C8-79DE-4614-AF2E-AF8001A96C4C}"/>
              </a:ext>
            </a:extLst>
          </p:cNvPr>
          <p:cNvCxnSpPr/>
          <p:nvPr/>
        </p:nvCxnSpPr>
        <p:spPr>
          <a:xfrm flipV="1">
            <a:off x="8262731" y="5155228"/>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1F4F6C1B-383C-4B85-8A4A-DF004FCC8B5F}"/>
              </a:ext>
            </a:extLst>
          </p:cNvPr>
          <p:cNvCxnSpPr>
            <a:cxnSpLocks/>
          </p:cNvCxnSpPr>
          <p:nvPr/>
        </p:nvCxnSpPr>
        <p:spPr>
          <a:xfrm flipH="1" flipV="1">
            <a:off x="9336157" y="2891482"/>
            <a:ext cx="304800" cy="927652"/>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9AD070A-98A2-4873-9B6E-8011474584CD}"/>
              </a:ext>
            </a:extLst>
          </p:cNvPr>
          <p:cNvCxnSpPr>
            <a:cxnSpLocks/>
          </p:cNvCxnSpPr>
          <p:nvPr/>
        </p:nvCxnSpPr>
        <p:spPr>
          <a:xfrm>
            <a:off x="10846904" y="5199102"/>
            <a:ext cx="907775" cy="511952"/>
          </a:xfrm>
          <a:prstGeom prst="line">
            <a:avLst/>
          </a:prstGeom>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id="{7898614B-3432-48B8-99D0-3991759B4915}"/>
              </a:ext>
            </a:extLst>
          </p:cNvPr>
          <p:cNvSpPr/>
          <p:nvPr/>
        </p:nvSpPr>
        <p:spPr>
          <a:xfrm>
            <a:off x="9541566" y="53602"/>
            <a:ext cx="2282688" cy="189192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accent1"/>
                </a:solidFill>
              </a:rPr>
              <a:t>wellington boots</a:t>
            </a:r>
          </a:p>
        </p:txBody>
      </p:sp>
      <p:cxnSp>
        <p:nvCxnSpPr>
          <p:cNvPr id="29" name="Straight Connector 28">
            <a:extLst>
              <a:ext uri="{FF2B5EF4-FFF2-40B4-BE49-F238E27FC236}">
                <a16:creationId xmlns:a16="http://schemas.microsoft.com/office/drawing/2014/main" id="{D13F97E3-5C72-4CC0-9715-A0A17C595FDD}"/>
              </a:ext>
            </a:extLst>
          </p:cNvPr>
          <p:cNvCxnSpPr/>
          <p:nvPr/>
        </p:nvCxnSpPr>
        <p:spPr>
          <a:xfrm flipV="1">
            <a:off x="11386931" y="-502989"/>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8AC4AE2-7BA8-4870-BCF0-2286D750E690}"/>
              </a:ext>
            </a:extLst>
          </p:cNvPr>
          <p:cNvCxnSpPr>
            <a:cxnSpLocks/>
          </p:cNvCxnSpPr>
          <p:nvPr/>
        </p:nvCxnSpPr>
        <p:spPr>
          <a:xfrm>
            <a:off x="10770704" y="1938895"/>
            <a:ext cx="0" cy="1030185"/>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43BE082-2C39-4475-AB1B-1F77491D2B55}"/>
              </a:ext>
            </a:extLst>
          </p:cNvPr>
          <p:cNvCxnSpPr/>
          <p:nvPr/>
        </p:nvCxnSpPr>
        <p:spPr>
          <a:xfrm flipV="1">
            <a:off x="9034668" y="1511772"/>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7348B96-E54D-48EB-8E8B-A1C051DDF383}"/>
              </a:ext>
            </a:extLst>
          </p:cNvPr>
          <p:cNvCxnSpPr>
            <a:cxnSpLocks/>
          </p:cNvCxnSpPr>
          <p:nvPr/>
        </p:nvCxnSpPr>
        <p:spPr>
          <a:xfrm flipH="1" flipV="1">
            <a:off x="8285922" y="350009"/>
            <a:ext cx="1255644" cy="364234"/>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AA85D20-451A-4604-8064-A98A6A48370A}"/>
              </a:ext>
            </a:extLst>
          </p:cNvPr>
          <p:cNvCxnSpPr>
            <a:cxnSpLocks/>
          </p:cNvCxnSpPr>
          <p:nvPr/>
        </p:nvCxnSpPr>
        <p:spPr>
          <a:xfrm>
            <a:off x="11738113" y="1433570"/>
            <a:ext cx="907775" cy="511952"/>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4C5A6B37-8317-446B-8346-F1FB70ED0658}"/>
              </a:ext>
            </a:extLst>
          </p:cNvPr>
          <p:cNvSpPr txBox="1"/>
          <p:nvPr/>
        </p:nvSpPr>
        <p:spPr>
          <a:xfrm>
            <a:off x="10075528" y="82108"/>
            <a:ext cx="1957448" cy="630942"/>
          </a:xfrm>
          <a:prstGeom prst="rect">
            <a:avLst/>
          </a:prstGeom>
          <a:noFill/>
        </p:spPr>
        <p:txBody>
          <a:bodyPr wrap="square" rtlCol="0">
            <a:spAutoFit/>
          </a:bodyPr>
          <a:lstStyle/>
          <a:p>
            <a:pPr algn="ctr"/>
            <a:r>
              <a:rPr lang="en-GB" sz="3500" b="1" dirty="0"/>
              <a:t>Lesson 1</a:t>
            </a:r>
          </a:p>
        </p:txBody>
      </p:sp>
      <p:sp>
        <p:nvSpPr>
          <p:cNvPr id="36" name="Oval 35">
            <a:extLst>
              <a:ext uri="{FF2B5EF4-FFF2-40B4-BE49-F238E27FC236}">
                <a16:creationId xmlns:a16="http://schemas.microsoft.com/office/drawing/2014/main" id="{8F44A06B-C170-452B-8C76-7439CF5C354A}"/>
              </a:ext>
            </a:extLst>
          </p:cNvPr>
          <p:cNvSpPr/>
          <p:nvPr/>
        </p:nvSpPr>
        <p:spPr>
          <a:xfrm>
            <a:off x="4595192" y="6018361"/>
            <a:ext cx="2054087" cy="189192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dirty="0">
              <a:solidFill>
                <a:schemeClr val="accent1"/>
              </a:solidFill>
            </a:endParaRPr>
          </a:p>
        </p:txBody>
      </p:sp>
      <p:cxnSp>
        <p:nvCxnSpPr>
          <p:cNvPr id="37" name="Straight Connector 36">
            <a:extLst>
              <a:ext uri="{FF2B5EF4-FFF2-40B4-BE49-F238E27FC236}">
                <a16:creationId xmlns:a16="http://schemas.microsoft.com/office/drawing/2014/main" id="{E1768F2B-B764-4021-82CD-E15E68FD9561}"/>
              </a:ext>
            </a:extLst>
          </p:cNvPr>
          <p:cNvCxnSpPr/>
          <p:nvPr/>
        </p:nvCxnSpPr>
        <p:spPr>
          <a:xfrm flipV="1">
            <a:off x="6211958" y="5461770"/>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4D253405-66F0-4247-B67D-86514695C7E1}"/>
              </a:ext>
            </a:extLst>
          </p:cNvPr>
          <p:cNvCxnSpPr/>
          <p:nvPr/>
        </p:nvCxnSpPr>
        <p:spPr>
          <a:xfrm flipV="1">
            <a:off x="3978967" y="7354455"/>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9A4C46F-EDEF-4C6D-900B-877449D41B6A}"/>
              </a:ext>
            </a:extLst>
          </p:cNvPr>
          <p:cNvCxnSpPr>
            <a:cxnSpLocks/>
          </p:cNvCxnSpPr>
          <p:nvPr/>
        </p:nvCxnSpPr>
        <p:spPr>
          <a:xfrm flipH="1" flipV="1">
            <a:off x="5052393" y="5090709"/>
            <a:ext cx="304800" cy="927652"/>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74F0F20-81F4-4366-86C3-D6A761DECCEF}"/>
              </a:ext>
            </a:extLst>
          </p:cNvPr>
          <p:cNvCxnSpPr>
            <a:cxnSpLocks/>
          </p:cNvCxnSpPr>
          <p:nvPr/>
        </p:nvCxnSpPr>
        <p:spPr>
          <a:xfrm>
            <a:off x="6589644" y="6701653"/>
            <a:ext cx="907775" cy="51195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5564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B0870B7-BFF4-435F-83E3-C9FC765B22CC}"/>
              </a:ext>
            </a:extLst>
          </p:cNvPr>
          <p:cNvSpPr/>
          <p:nvPr/>
        </p:nvSpPr>
        <p:spPr>
          <a:xfrm>
            <a:off x="2199861" y="2483040"/>
            <a:ext cx="2054087" cy="189192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accent1"/>
                </a:solidFill>
              </a:rPr>
              <a:t>trainers</a:t>
            </a:r>
          </a:p>
        </p:txBody>
      </p:sp>
      <p:cxnSp>
        <p:nvCxnSpPr>
          <p:cNvPr id="5" name="Straight Connector 4">
            <a:extLst>
              <a:ext uri="{FF2B5EF4-FFF2-40B4-BE49-F238E27FC236}">
                <a16:creationId xmlns:a16="http://schemas.microsoft.com/office/drawing/2014/main" id="{5D3DA71F-93F1-410B-B1E9-4224D9047D1B}"/>
              </a:ext>
            </a:extLst>
          </p:cNvPr>
          <p:cNvCxnSpPr/>
          <p:nvPr/>
        </p:nvCxnSpPr>
        <p:spPr>
          <a:xfrm flipV="1">
            <a:off x="3816626" y="1926449"/>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935D5FAD-D6C5-45B9-B405-58E610E889C0}"/>
              </a:ext>
            </a:extLst>
          </p:cNvPr>
          <p:cNvCxnSpPr>
            <a:cxnSpLocks/>
          </p:cNvCxnSpPr>
          <p:nvPr/>
        </p:nvCxnSpPr>
        <p:spPr>
          <a:xfrm>
            <a:off x="3200399" y="4368333"/>
            <a:ext cx="0" cy="1030185"/>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1EDC95B7-E14A-4449-AD0B-7464B77B0519}"/>
              </a:ext>
            </a:extLst>
          </p:cNvPr>
          <p:cNvCxnSpPr/>
          <p:nvPr/>
        </p:nvCxnSpPr>
        <p:spPr>
          <a:xfrm flipV="1">
            <a:off x="1583635" y="3819134"/>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E4A4FAE3-4168-4A03-9F4F-3AB1E36B6786}"/>
              </a:ext>
            </a:extLst>
          </p:cNvPr>
          <p:cNvCxnSpPr>
            <a:cxnSpLocks/>
          </p:cNvCxnSpPr>
          <p:nvPr/>
        </p:nvCxnSpPr>
        <p:spPr>
          <a:xfrm flipH="1" flipV="1">
            <a:off x="2657061" y="1555388"/>
            <a:ext cx="304800" cy="927652"/>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B503B7EF-6137-4B4A-90C5-88C0F00BBEF9}"/>
              </a:ext>
            </a:extLst>
          </p:cNvPr>
          <p:cNvCxnSpPr>
            <a:cxnSpLocks/>
          </p:cNvCxnSpPr>
          <p:nvPr/>
        </p:nvCxnSpPr>
        <p:spPr>
          <a:xfrm>
            <a:off x="4167808" y="3863008"/>
            <a:ext cx="907775" cy="511952"/>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6D0C1979-A7B8-478F-8254-40CE1EA57876}"/>
              </a:ext>
            </a:extLst>
          </p:cNvPr>
          <p:cNvSpPr txBox="1"/>
          <p:nvPr/>
        </p:nvSpPr>
        <p:spPr>
          <a:xfrm>
            <a:off x="424071" y="4509021"/>
            <a:ext cx="2054086" cy="646331"/>
          </a:xfrm>
          <a:prstGeom prst="rect">
            <a:avLst/>
          </a:prstGeom>
          <a:noFill/>
          <a:ln>
            <a:solidFill>
              <a:schemeClr val="tx1"/>
            </a:solidFill>
          </a:ln>
        </p:spPr>
        <p:txBody>
          <a:bodyPr wrap="square" rtlCol="0">
            <a:spAutoFit/>
          </a:bodyPr>
          <a:lstStyle/>
          <a:p>
            <a:pPr algn="ctr"/>
            <a:r>
              <a:rPr lang="en-GB" dirty="0"/>
              <a:t>Laces are always coming undone.</a:t>
            </a:r>
          </a:p>
        </p:txBody>
      </p:sp>
      <p:sp>
        <p:nvSpPr>
          <p:cNvPr id="11" name="TextBox 10">
            <a:extLst>
              <a:ext uri="{FF2B5EF4-FFF2-40B4-BE49-F238E27FC236}">
                <a16:creationId xmlns:a16="http://schemas.microsoft.com/office/drawing/2014/main" id="{08854A60-1D54-4605-AC5A-1E5D915E58E5}"/>
              </a:ext>
            </a:extLst>
          </p:cNvPr>
          <p:cNvSpPr txBox="1"/>
          <p:nvPr/>
        </p:nvSpPr>
        <p:spPr>
          <a:xfrm>
            <a:off x="4253948" y="1423398"/>
            <a:ext cx="2054086" cy="1200329"/>
          </a:xfrm>
          <a:prstGeom prst="rect">
            <a:avLst/>
          </a:prstGeom>
          <a:noFill/>
          <a:ln>
            <a:solidFill>
              <a:schemeClr val="tx1"/>
            </a:solidFill>
          </a:ln>
        </p:spPr>
        <p:txBody>
          <a:bodyPr wrap="square" rtlCol="0">
            <a:spAutoFit/>
          </a:bodyPr>
          <a:lstStyle/>
          <a:p>
            <a:pPr algn="ctr"/>
            <a:r>
              <a:rPr lang="en-GB" dirty="0"/>
              <a:t>Never get to go anywhere posh. It’s like you’re ashamed of me.</a:t>
            </a:r>
          </a:p>
        </p:txBody>
      </p:sp>
      <p:sp>
        <p:nvSpPr>
          <p:cNvPr id="12" name="TextBox 11">
            <a:extLst>
              <a:ext uri="{FF2B5EF4-FFF2-40B4-BE49-F238E27FC236}">
                <a16:creationId xmlns:a16="http://schemas.microsoft.com/office/drawing/2014/main" id="{39670301-8986-4CB4-9868-D7D5170F0979}"/>
              </a:ext>
            </a:extLst>
          </p:cNvPr>
          <p:cNvSpPr txBox="1"/>
          <p:nvPr/>
        </p:nvSpPr>
        <p:spPr>
          <a:xfrm>
            <a:off x="225287" y="185530"/>
            <a:ext cx="8415130" cy="553998"/>
          </a:xfrm>
          <a:prstGeom prst="rect">
            <a:avLst/>
          </a:prstGeom>
          <a:noFill/>
        </p:spPr>
        <p:txBody>
          <a:bodyPr wrap="square" rtlCol="0">
            <a:spAutoFit/>
          </a:bodyPr>
          <a:lstStyle/>
          <a:p>
            <a:r>
              <a:rPr lang="en-GB" sz="3000" dirty="0"/>
              <a:t>For each item in your category, give some reasons…</a:t>
            </a:r>
          </a:p>
        </p:txBody>
      </p:sp>
      <p:sp>
        <p:nvSpPr>
          <p:cNvPr id="13" name="TextBox 12">
            <a:extLst>
              <a:ext uri="{FF2B5EF4-FFF2-40B4-BE49-F238E27FC236}">
                <a16:creationId xmlns:a16="http://schemas.microsoft.com/office/drawing/2014/main" id="{73FCC43B-283B-4BB6-B587-28B826CC086C}"/>
              </a:ext>
            </a:extLst>
          </p:cNvPr>
          <p:cNvSpPr txBox="1"/>
          <p:nvPr/>
        </p:nvSpPr>
        <p:spPr>
          <a:xfrm>
            <a:off x="1630018" y="1370722"/>
            <a:ext cx="2054086" cy="369332"/>
          </a:xfrm>
          <a:prstGeom prst="rect">
            <a:avLst/>
          </a:prstGeom>
          <a:noFill/>
          <a:ln>
            <a:solidFill>
              <a:schemeClr val="tx1"/>
            </a:solidFill>
          </a:ln>
        </p:spPr>
        <p:txBody>
          <a:bodyPr wrap="square" rtlCol="0">
            <a:spAutoFit/>
          </a:bodyPr>
          <a:lstStyle/>
          <a:p>
            <a:r>
              <a:rPr lang="en-GB" dirty="0"/>
              <a:t>Always getting dirty.</a:t>
            </a:r>
          </a:p>
        </p:txBody>
      </p:sp>
      <p:sp>
        <p:nvSpPr>
          <p:cNvPr id="15" name="TextBox 14">
            <a:extLst>
              <a:ext uri="{FF2B5EF4-FFF2-40B4-BE49-F238E27FC236}">
                <a16:creationId xmlns:a16="http://schemas.microsoft.com/office/drawing/2014/main" id="{FA1910BA-2961-4F9D-AFF1-A5BFAE09B35A}"/>
              </a:ext>
            </a:extLst>
          </p:cNvPr>
          <p:cNvSpPr txBox="1"/>
          <p:nvPr/>
        </p:nvSpPr>
        <p:spPr>
          <a:xfrm>
            <a:off x="4621695" y="4266825"/>
            <a:ext cx="2054086" cy="1477328"/>
          </a:xfrm>
          <a:prstGeom prst="rect">
            <a:avLst/>
          </a:prstGeom>
          <a:noFill/>
          <a:ln>
            <a:solidFill>
              <a:schemeClr val="tx1"/>
            </a:solidFill>
          </a:ln>
        </p:spPr>
        <p:txBody>
          <a:bodyPr wrap="square" rtlCol="0">
            <a:spAutoFit/>
          </a:bodyPr>
          <a:lstStyle/>
          <a:p>
            <a:pPr algn="ctr"/>
            <a:r>
              <a:rPr lang="en-GB" dirty="0"/>
              <a:t>Exhausted from 2 PE days a week and 5 after school clubs! Not to mention weekends.</a:t>
            </a:r>
          </a:p>
        </p:txBody>
      </p:sp>
      <p:sp>
        <p:nvSpPr>
          <p:cNvPr id="16" name="Oval 15">
            <a:extLst>
              <a:ext uri="{FF2B5EF4-FFF2-40B4-BE49-F238E27FC236}">
                <a16:creationId xmlns:a16="http://schemas.microsoft.com/office/drawing/2014/main" id="{AC048C94-DC72-4467-BC3A-30825A9BAE9A}"/>
              </a:ext>
            </a:extLst>
          </p:cNvPr>
          <p:cNvSpPr/>
          <p:nvPr/>
        </p:nvSpPr>
        <p:spPr>
          <a:xfrm>
            <a:off x="9256643" y="2207683"/>
            <a:ext cx="2054087" cy="189192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accent1"/>
                </a:solidFill>
              </a:rPr>
              <a:t>Party shoes</a:t>
            </a:r>
          </a:p>
        </p:txBody>
      </p:sp>
      <p:cxnSp>
        <p:nvCxnSpPr>
          <p:cNvPr id="17" name="Straight Connector 16">
            <a:extLst>
              <a:ext uri="{FF2B5EF4-FFF2-40B4-BE49-F238E27FC236}">
                <a16:creationId xmlns:a16="http://schemas.microsoft.com/office/drawing/2014/main" id="{B172CFFA-B40A-4D3E-8CC4-0A9ED6514A1F}"/>
              </a:ext>
            </a:extLst>
          </p:cNvPr>
          <p:cNvCxnSpPr>
            <a:cxnSpLocks/>
          </p:cNvCxnSpPr>
          <p:nvPr/>
        </p:nvCxnSpPr>
        <p:spPr>
          <a:xfrm>
            <a:off x="10257181" y="4092976"/>
            <a:ext cx="0" cy="103018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0BF6691-9362-44C5-B106-952C27DE7713}"/>
              </a:ext>
            </a:extLst>
          </p:cNvPr>
          <p:cNvCxnSpPr/>
          <p:nvPr/>
        </p:nvCxnSpPr>
        <p:spPr>
          <a:xfrm flipV="1">
            <a:off x="8640417" y="3543777"/>
            <a:ext cx="702365" cy="7123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F6FF6404-95C0-4DE1-9145-B9E51B81DEF6}"/>
              </a:ext>
            </a:extLst>
          </p:cNvPr>
          <p:cNvCxnSpPr>
            <a:cxnSpLocks/>
          </p:cNvCxnSpPr>
          <p:nvPr/>
        </p:nvCxnSpPr>
        <p:spPr>
          <a:xfrm flipH="1" flipV="1">
            <a:off x="9713843" y="1280031"/>
            <a:ext cx="304800" cy="927652"/>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FE5A8EA-C5A1-4B4B-9D63-7B9172E53F14}"/>
              </a:ext>
            </a:extLst>
          </p:cNvPr>
          <p:cNvCxnSpPr>
            <a:cxnSpLocks/>
          </p:cNvCxnSpPr>
          <p:nvPr/>
        </p:nvCxnSpPr>
        <p:spPr>
          <a:xfrm flipH="1">
            <a:off x="4267199" y="2928730"/>
            <a:ext cx="1630018" cy="5002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78C1A5F-5981-4FB2-9C66-805BDB6D14BB}"/>
              </a:ext>
            </a:extLst>
          </p:cNvPr>
          <p:cNvCxnSpPr>
            <a:cxnSpLocks/>
          </p:cNvCxnSpPr>
          <p:nvPr/>
        </p:nvCxnSpPr>
        <p:spPr>
          <a:xfrm>
            <a:off x="8335617" y="2483040"/>
            <a:ext cx="921026" cy="445690"/>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002409DD-8FC6-45E2-9C9F-4C7D3C388E41}"/>
              </a:ext>
            </a:extLst>
          </p:cNvPr>
          <p:cNvSpPr txBox="1"/>
          <p:nvPr/>
        </p:nvSpPr>
        <p:spPr>
          <a:xfrm>
            <a:off x="9349408" y="5123161"/>
            <a:ext cx="2054086" cy="923330"/>
          </a:xfrm>
          <a:prstGeom prst="rect">
            <a:avLst/>
          </a:prstGeom>
          <a:noFill/>
          <a:ln>
            <a:solidFill>
              <a:schemeClr val="tx1"/>
            </a:solidFill>
          </a:ln>
        </p:spPr>
        <p:txBody>
          <a:bodyPr wrap="square" rtlCol="0">
            <a:spAutoFit/>
          </a:bodyPr>
          <a:lstStyle/>
          <a:p>
            <a:pPr algn="ctr"/>
            <a:r>
              <a:rPr lang="en-GB" dirty="0"/>
              <a:t>Only ever get to go out on really special occasions.</a:t>
            </a:r>
          </a:p>
        </p:txBody>
      </p:sp>
      <p:sp>
        <p:nvSpPr>
          <p:cNvPr id="25" name="TextBox 24">
            <a:extLst>
              <a:ext uri="{FF2B5EF4-FFF2-40B4-BE49-F238E27FC236}">
                <a16:creationId xmlns:a16="http://schemas.microsoft.com/office/drawing/2014/main" id="{1BA246F8-B75E-4E95-AA10-8D6104F4E711}"/>
              </a:ext>
            </a:extLst>
          </p:cNvPr>
          <p:cNvSpPr txBox="1"/>
          <p:nvPr/>
        </p:nvSpPr>
        <p:spPr>
          <a:xfrm>
            <a:off x="8905461" y="271774"/>
            <a:ext cx="2054086" cy="1200329"/>
          </a:xfrm>
          <a:prstGeom prst="rect">
            <a:avLst/>
          </a:prstGeom>
          <a:noFill/>
          <a:ln>
            <a:solidFill>
              <a:schemeClr val="tx1"/>
            </a:solidFill>
          </a:ln>
        </p:spPr>
        <p:txBody>
          <a:bodyPr wrap="square" rtlCol="0">
            <a:spAutoFit/>
          </a:bodyPr>
          <a:lstStyle/>
          <a:p>
            <a:pPr algn="ctr"/>
            <a:r>
              <a:rPr lang="en-GB" dirty="0"/>
              <a:t>Get bored and lonely as have to live I a special box to keep me clean.</a:t>
            </a:r>
          </a:p>
        </p:txBody>
      </p:sp>
      <p:sp>
        <p:nvSpPr>
          <p:cNvPr id="26" name="TextBox 25">
            <a:extLst>
              <a:ext uri="{FF2B5EF4-FFF2-40B4-BE49-F238E27FC236}">
                <a16:creationId xmlns:a16="http://schemas.microsoft.com/office/drawing/2014/main" id="{D38D1991-A8E8-4CAF-90F0-A9A041C50876}"/>
              </a:ext>
            </a:extLst>
          </p:cNvPr>
          <p:cNvSpPr txBox="1"/>
          <p:nvPr/>
        </p:nvSpPr>
        <p:spPr>
          <a:xfrm>
            <a:off x="7056783" y="3806733"/>
            <a:ext cx="2054086" cy="1754326"/>
          </a:xfrm>
          <a:prstGeom prst="rect">
            <a:avLst/>
          </a:prstGeom>
          <a:noFill/>
          <a:ln>
            <a:solidFill>
              <a:schemeClr val="tx1"/>
            </a:solidFill>
          </a:ln>
        </p:spPr>
        <p:txBody>
          <a:bodyPr wrap="square" rtlCol="0">
            <a:spAutoFit/>
          </a:bodyPr>
          <a:lstStyle/>
          <a:p>
            <a:pPr algn="ctr"/>
            <a:r>
              <a:rPr lang="en-GB" dirty="0"/>
              <a:t>Even when I eventually get to go out I have to be </a:t>
            </a:r>
            <a:r>
              <a:rPr lang="en-GB" dirty="0" err="1"/>
              <a:t>sooooo</a:t>
            </a:r>
            <a:r>
              <a:rPr lang="en-GB" dirty="0"/>
              <a:t> careful not to get scratched or dirty!</a:t>
            </a:r>
          </a:p>
        </p:txBody>
      </p:sp>
    </p:spTree>
    <p:extLst>
      <p:ext uri="{BB962C8B-B14F-4D97-AF65-F5344CB8AC3E}">
        <p14:creationId xmlns:p14="http://schemas.microsoft.com/office/powerpoint/2010/main" val="2624742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1092607"/>
          </a:xfrm>
          <a:prstGeom prst="rect">
            <a:avLst/>
          </a:prstGeom>
          <a:noFill/>
        </p:spPr>
        <p:txBody>
          <a:bodyPr wrap="square" rtlCol="0">
            <a:spAutoFit/>
          </a:bodyPr>
          <a:lstStyle/>
          <a:p>
            <a:pPr algn="ctr"/>
            <a:r>
              <a:rPr lang="en-GB" sz="6500" b="1" dirty="0"/>
              <a:t>Lesson 2</a:t>
            </a:r>
          </a:p>
        </p:txBody>
      </p:sp>
    </p:spTree>
    <p:extLst>
      <p:ext uri="{BB962C8B-B14F-4D97-AF65-F5344CB8AC3E}">
        <p14:creationId xmlns:p14="http://schemas.microsoft.com/office/powerpoint/2010/main" val="1969957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16E1F-C17E-48C6-95A7-C9DAAEE1F787}"/>
              </a:ext>
            </a:extLst>
          </p:cNvPr>
          <p:cNvSpPr>
            <a:spLocks noGrp="1"/>
          </p:cNvSpPr>
          <p:nvPr>
            <p:ph type="title"/>
          </p:nvPr>
        </p:nvSpPr>
        <p:spPr>
          <a:xfrm>
            <a:off x="838200" y="2766218"/>
            <a:ext cx="10515600" cy="1325563"/>
          </a:xfrm>
        </p:spPr>
        <p:txBody>
          <a:bodyPr>
            <a:normAutofit fontScale="90000"/>
          </a:bodyPr>
          <a:lstStyle/>
          <a:p>
            <a:r>
              <a:rPr lang="en-GB" sz="3300" dirty="0"/>
              <a:t>Return to your plan from the previous lesson.  Choose one of the items that you found it the easiest to think of lots of feelings and reasons why they might quit. </a:t>
            </a:r>
            <a:br>
              <a:rPr lang="en-GB" dirty="0"/>
            </a:br>
            <a:br>
              <a:rPr lang="en-GB" dirty="0"/>
            </a:br>
            <a:r>
              <a:rPr lang="en-GB" sz="3300" dirty="0"/>
              <a:t>Write a letter from the item, just like Duncan’s crayons did. Remember, your item might actually be writing to you!!!</a:t>
            </a:r>
            <a:br>
              <a:rPr lang="en-GB" dirty="0"/>
            </a:br>
            <a:br>
              <a:rPr lang="en-GB" dirty="0"/>
            </a:br>
            <a:r>
              <a:rPr lang="en-GB" sz="3300" dirty="0"/>
              <a:t>Remember to include what is wrong with the way you (as the item) are being used at the moment and how you would like to be treated in the future.</a:t>
            </a:r>
          </a:p>
        </p:txBody>
      </p:sp>
      <p:sp>
        <p:nvSpPr>
          <p:cNvPr id="4" name="TextBox 3">
            <a:extLst>
              <a:ext uri="{FF2B5EF4-FFF2-40B4-BE49-F238E27FC236}">
                <a16:creationId xmlns:a16="http://schemas.microsoft.com/office/drawing/2014/main" id="{FB56FC40-101D-43EA-ACA4-83CAA5167FEC}"/>
              </a:ext>
            </a:extLst>
          </p:cNvPr>
          <p:cNvSpPr txBox="1"/>
          <p:nvPr/>
        </p:nvSpPr>
        <p:spPr>
          <a:xfrm>
            <a:off x="10075528" y="82108"/>
            <a:ext cx="1957448" cy="630942"/>
          </a:xfrm>
          <a:prstGeom prst="rect">
            <a:avLst/>
          </a:prstGeom>
          <a:noFill/>
        </p:spPr>
        <p:txBody>
          <a:bodyPr wrap="square" rtlCol="0">
            <a:spAutoFit/>
          </a:bodyPr>
          <a:lstStyle/>
          <a:p>
            <a:pPr algn="ctr"/>
            <a:r>
              <a:rPr lang="en-GB" sz="3500" b="1" dirty="0"/>
              <a:t>Lesson 2</a:t>
            </a:r>
          </a:p>
        </p:txBody>
      </p:sp>
    </p:spTree>
    <p:extLst>
      <p:ext uri="{BB962C8B-B14F-4D97-AF65-F5344CB8AC3E}">
        <p14:creationId xmlns:p14="http://schemas.microsoft.com/office/powerpoint/2010/main" val="4160910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FBBDA57-F90F-4EE4-AB96-A9C3C3271E23}"/>
              </a:ext>
            </a:extLst>
          </p:cNvPr>
          <p:cNvSpPr>
            <a:spLocks noGrp="1"/>
          </p:cNvSpPr>
          <p:nvPr>
            <p:ph idx="1"/>
          </p:nvPr>
        </p:nvSpPr>
        <p:spPr>
          <a:xfrm>
            <a:off x="838200" y="500407"/>
            <a:ext cx="10515600" cy="5993157"/>
          </a:xfrm>
        </p:spPr>
        <p:txBody>
          <a:bodyPr>
            <a:normAutofit fontScale="85000" lnSpcReduction="20000"/>
          </a:bodyPr>
          <a:lstStyle/>
          <a:p>
            <a:pPr marL="0" indent="0" fontAlgn="base">
              <a:buNone/>
            </a:pPr>
            <a:r>
              <a:rPr lang="en-GB" dirty="0"/>
              <a:t>Dear ...,</a:t>
            </a:r>
          </a:p>
          <a:p>
            <a:pPr marL="0" indent="0" fontAlgn="base">
              <a:buNone/>
            </a:pPr>
            <a:endParaRPr lang="en-GB" dirty="0"/>
          </a:p>
          <a:p>
            <a:pPr marL="0" indent="0" fontAlgn="base">
              <a:buNone/>
            </a:pPr>
            <a:r>
              <a:rPr lang="en-GB" dirty="0"/>
              <a:t>I am your ... </a:t>
            </a:r>
          </a:p>
          <a:p>
            <a:pPr marL="0" indent="0" fontAlgn="base">
              <a:buNone/>
            </a:pPr>
            <a:endParaRPr lang="en-GB" dirty="0"/>
          </a:p>
          <a:p>
            <a:pPr marL="0" indent="0" fontAlgn="base">
              <a:buNone/>
            </a:pPr>
            <a:r>
              <a:rPr lang="en-GB" dirty="0"/>
              <a:t>I am writing because I feel ... </a:t>
            </a:r>
          </a:p>
          <a:p>
            <a:pPr marL="0" indent="0" fontAlgn="base">
              <a:buNone/>
            </a:pPr>
            <a:endParaRPr lang="en-GB" dirty="0"/>
          </a:p>
          <a:p>
            <a:pPr marL="0" indent="0" fontAlgn="base">
              <a:buNone/>
            </a:pPr>
            <a:r>
              <a:rPr lang="en-GB" dirty="0"/>
              <a:t>You have been ... and I am ... </a:t>
            </a:r>
          </a:p>
          <a:p>
            <a:pPr marL="0" indent="0" fontAlgn="base">
              <a:buNone/>
            </a:pPr>
            <a:endParaRPr lang="en-GB" dirty="0"/>
          </a:p>
          <a:p>
            <a:pPr marL="0" indent="0" fontAlgn="base">
              <a:buNone/>
            </a:pPr>
            <a:r>
              <a:rPr lang="en-GB" dirty="0"/>
              <a:t>I don’t like it when you ... </a:t>
            </a:r>
          </a:p>
          <a:p>
            <a:pPr marL="0" indent="0" fontAlgn="base">
              <a:buNone/>
            </a:pPr>
            <a:endParaRPr lang="en-GB" dirty="0"/>
          </a:p>
          <a:p>
            <a:pPr marL="0" indent="0" fontAlgn="base">
              <a:buNone/>
            </a:pPr>
            <a:r>
              <a:rPr lang="en-GB" dirty="0"/>
              <a:t>In future, please could you …</a:t>
            </a:r>
          </a:p>
          <a:p>
            <a:pPr marL="0" indent="0" fontAlgn="base">
              <a:buNone/>
            </a:pPr>
            <a:endParaRPr lang="en-GB" dirty="0"/>
          </a:p>
          <a:p>
            <a:pPr marL="0" indent="0" fontAlgn="base">
              <a:buNone/>
            </a:pPr>
            <a:r>
              <a:rPr lang="en-GB" dirty="0"/>
              <a:t>Yours truly,</a:t>
            </a:r>
          </a:p>
          <a:p>
            <a:pPr marL="0" indent="0" fontAlgn="base">
              <a:buNone/>
            </a:pPr>
            <a:endParaRPr lang="en-GB" dirty="0"/>
          </a:p>
          <a:p>
            <a:pPr marL="0" indent="0" fontAlgn="base">
              <a:buNone/>
            </a:pPr>
            <a:r>
              <a:rPr lang="en-GB" dirty="0"/>
              <a:t>…</a:t>
            </a:r>
          </a:p>
          <a:p>
            <a:pPr marL="0" indent="0">
              <a:buNone/>
            </a:pPr>
            <a:endParaRPr lang="en-GB" dirty="0"/>
          </a:p>
        </p:txBody>
      </p:sp>
      <p:sp>
        <p:nvSpPr>
          <p:cNvPr id="4" name="TextBox 3">
            <a:extLst>
              <a:ext uri="{FF2B5EF4-FFF2-40B4-BE49-F238E27FC236}">
                <a16:creationId xmlns:a16="http://schemas.microsoft.com/office/drawing/2014/main" id="{C674DEBC-8756-4E1E-A15B-60A8B8A34EF7}"/>
              </a:ext>
            </a:extLst>
          </p:cNvPr>
          <p:cNvSpPr txBox="1"/>
          <p:nvPr/>
        </p:nvSpPr>
        <p:spPr>
          <a:xfrm rot="20779995">
            <a:off x="6851604" y="1788825"/>
            <a:ext cx="4157457" cy="3416320"/>
          </a:xfrm>
          <a:prstGeom prst="rect">
            <a:avLst/>
          </a:prstGeom>
          <a:solidFill>
            <a:srgbClr val="FFFF99"/>
          </a:solidFill>
          <a:ln>
            <a:solidFill>
              <a:schemeClr val="tx1"/>
            </a:solidFill>
          </a:ln>
        </p:spPr>
        <p:txBody>
          <a:bodyPr wrap="square" rtlCol="0">
            <a:spAutoFit/>
          </a:bodyPr>
          <a:lstStyle/>
          <a:p>
            <a:pPr algn="ctr"/>
            <a:r>
              <a:rPr lang="en-GB" sz="2400" dirty="0"/>
              <a:t>You may find these sentence/paragraph openers helpful when organising your letter.</a:t>
            </a:r>
          </a:p>
          <a:p>
            <a:pPr algn="ctr"/>
            <a:endParaRPr lang="en-GB" sz="2400" dirty="0"/>
          </a:p>
          <a:p>
            <a:pPr algn="ctr"/>
            <a:r>
              <a:rPr lang="en-GB" sz="2400" dirty="0"/>
              <a:t>Don’t forget, you can return to the original book and remind yourself of some of the letters the  crayons wrote.</a:t>
            </a:r>
          </a:p>
        </p:txBody>
      </p:sp>
      <p:sp>
        <p:nvSpPr>
          <p:cNvPr id="5" name="TextBox 4">
            <a:extLst>
              <a:ext uri="{FF2B5EF4-FFF2-40B4-BE49-F238E27FC236}">
                <a16:creationId xmlns:a16="http://schemas.microsoft.com/office/drawing/2014/main" id="{3CAC82DB-657E-403A-913E-96B10ED02F18}"/>
              </a:ext>
            </a:extLst>
          </p:cNvPr>
          <p:cNvSpPr txBox="1"/>
          <p:nvPr/>
        </p:nvSpPr>
        <p:spPr>
          <a:xfrm>
            <a:off x="10075528" y="82108"/>
            <a:ext cx="1957448" cy="630942"/>
          </a:xfrm>
          <a:prstGeom prst="rect">
            <a:avLst/>
          </a:prstGeom>
          <a:noFill/>
        </p:spPr>
        <p:txBody>
          <a:bodyPr wrap="square" rtlCol="0">
            <a:spAutoFit/>
          </a:bodyPr>
          <a:lstStyle/>
          <a:p>
            <a:pPr algn="ctr"/>
            <a:r>
              <a:rPr lang="en-GB" sz="3500" b="1" dirty="0"/>
              <a:t>Lesson 2</a:t>
            </a:r>
          </a:p>
        </p:txBody>
      </p:sp>
    </p:spTree>
    <p:extLst>
      <p:ext uri="{BB962C8B-B14F-4D97-AF65-F5344CB8AC3E}">
        <p14:creationId xmlns:p14="http://schemas.microsoft.com/office/powerpoint/2010/main" val="870800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1092607"/>
          </a:xfrm>
          <a:prstGeom prst="rect">
            <a:avLst/>
          </a:prstGeom>
          <a:noFill/>
        </p:spPr>
        <p:txBody>
          <a:bodyPr wrap="square" rtlCol="0">
            <a:spAutoFit/>
          </a:bodyPr>
          <a:lstStyle/>
          <a:p>
            <a:pPr algn="ctr"/>
            <a:r>
              <a:rPr lang="en-GB" sz="6500" b="1" dirty="0"/>
              <a:t>Lesson 3</a:t>
            </a:r>
          </a:p>
        </p:txBody>
      </p:sp>
    </p:spTree>
    <p:extLst>
      <p:ext uri="{BB962C8B-B14F-4D97-AF65-F5344CB8AC3E}">
        <p14:creationId xmlns:p14="http://schemas.microsoft.com/office/powerpoint/2010/main" val="3343795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FCF49-9F2E-4445-8105-0BC1479664E5}"/>
              </a:ext>
            </a:extLst>
          </p:cNvPr>
          <p:cNvSpPr>
            <a:spLocks noGrp="1"/>
          </p:cNvSpPr>
          <p:nvPr>
            <p:ph type="title"/>
          </p:nvPr>
        </p:nvSpPr>
        <p:spPr>
          <a:xfrm>
            <a:off x="838200" y="0"/>
            <a:ext cx="10515600" cy="1325563"/>
          </a:xfrm>
        </p:spPr>
        <p:txBody>
          <a:bodyPr>
            <a:normAutofit/>
          </a:bodyPr>
          <a:lstStyle/>
          <a:p>
            <a:pPr algn="ctr"/>
            <a:r>
              <a:rPr lang="en-GB" sz="4500" b="1" dirty="0"/>
              <a:t>Checking and editing your work!</a:t>
            </a:r>
          </a:p>
        </p:txBody>
      </p:sp>
      <p:sp>
        <p:nvSpPr>
          <p:cNvPr id="3" name="Content Placeholder 2">
            <a:extLst>
              <a:ext uri="{FF2B5EF4-FFF2-40B4-BE49-F238E27FC236}">
                <a16:creationId xmlns:a16="http://schemas.microsoft.com/office/drawing/2014/main" id="{1D5CF404-C538-4F86-920B-E07EF9F19017}"/>
              </a:ext>
            </a:extLst>
          </p:cNvPr>
          <p:cNvSpPr>
            <a:spLocks noGrp="1"/>
          </p:cNvSpPr>
          <p:nvPr>
            <p:ph idx="1"/>
          </p:nvPr>
        </p:nvSpPr>
        <p:spPr>
          <a:xfrm>
            <a:off x="838200" y="1253331"/>
            <a:ext cx="10515600" cy="4948686"/>
          </a:xfrm>
        </p:spPr>
        <p:txBody>
          <a:bodyPr>
            <a:normAutofit lnSpcReduction="10000"/>
          </a:bodyPr>
          <a:lstStyle/>
          <a:p>
            <a:pPr marL="0" indent="0">
              <a:buNone/>
            </a:pPr>
            <a:r>
              <a:rPr lang="en-GB" dirty="0"/>
              <a:t>It is always important to take time to check back through your own work. Yesterday you were the writer, today be the reader!</a:t>
            </a:r>
          </a:p>
          <a:p>
            <a:pPr marL="0" indent="0">
              <a:buNone/>
            </a:pPr>
            <a:endParaRPr lang="en-GB" sz="2000" dirty="0"/>
          </a:p>
          <a:p>
            <a:pPr marL="0" indent="0">
              <a:buNone/>
            </a:pPr>
            <a:r>
              <a:rPr lang="en-GB" dirty="0"/>
              <a:t>Use your finger to track through each word, checking for spellings and punctuation.</a:t>
            </a:r>
          </a:p>
          <a:p>
            <a:pPr marL="0" indent="0">
              <a:buNone/>
            </a:pPr>
            <a:endParaRPr lang="en-GB" sz="2000" dirty="0"/>
          </a:p>
          <a:p>
            <a:pPr>
              <a:buFont typeface="Wingdings" panose="05000000000000000000" pitchFamily="2" charset="2"/>
              <a:buChar char="ü"/>
            </a:pPr>
            <a:r>
              <a:rPr lang="en-GB" sz="2200" dirty="0"/>
              <a:t>Are there any words you can improve? Think about better, more ambitious vocabulary. Remember, you don’t need to rub words out- simply put a line through the original word and replace with a better word above.</a:t>
            </a:r>
          </a:p>
          <a:p>
            <a:pPr>
              <a:buFont typeface="Wingdings" panose="05000000000000000000" pitchFamily="2" charset="2"/>
              <a:buChar char="ü"/>
            </a:pPr>
            <a:r>
              <a:rPr lang="en-GB" sz="2200" dirty="0"/>
              <a:t>Did you miss any words out? Add these words in using ^</a:t>
            </a:r>
          </a:p>
          <a:p>
            <a:pPr>
              <a:buFont typeface="Wingdings" panose="05000000000000000000" pitchFamily="2" charset="2"/>
              <a:buChar char="ü"/>
            </a:pPr>
            <a:r>
              <a:rPr lang="en-GB" sz="2200" dirty="0"/>
              <a:t>Did you spot any spelling mistakes? Or are there some word you know that aren’t quite correct but you need a little help with</a:t>
            </a:r>
          </a:p>
          <a:p>
            <a:pPr>
              <a:buFont typeface="Wingdings" panose="05000000000000000000" pitchFamily="2" charset="2"/>
              <a:buChar char="ü"/>
            </a:pPr>
            <a:r>
              <a:rPr lang="en-GB" sz="2200" dirty="0"/>
              <a:t>Have you remembered to extend some of your sentences with a conjunction?</a:t>
            </a:r>
          </a:p>
        </p:txBody>
      </p:sp>
      <p:sp>
        <p:nvSpPr>
          <p:cNvPr id="4" name="TextBox 3">
            <a:extLst>
              <a:ext uri="{FF2B5EF4-FFF2-40B4-BE49-F238E27FC236}">
                <a16:creationId xmlns:a16="http://schemas.microsoft.com/office/drawing/2014/main" id="{6FF57184-8572-4A00-9C1F-BD97B3400DF9}"/>
              </a:ext>
            </a:extLst>
          </p:cNvPr>
          <p:cNvSpPr txBox="1"/>
          <p:nvPr/>
        </p:nvSpPr>
        <p:spPr>
          <a:xfrm>
            <a:off x="10075528" y="82108"/>
            <a:ext cx="1957448" cy="630942"/>
          </a:xfrm>
          <a:prstGeom prst="rect">
            <a:avLst/>
          </a:prstGeom>
          <a:noFill/>
        </p:spPr>
        <p:txBody>
          <a:bodyPr wrap="square" rtlCol="0">
            <a:spAutoFit/>
          </a:bodyPr>
          <a:lstStyle/>
          <a:p>
            <a:pPr algn="ctr"/>
            <a:r>
              <a:rPr lang="en-GB" sz="3500" b="1" dirty="0"/>
              <a:t>Lesson 3</a:t>
            </a:r>
          </a:p>
        </p:txBody>
      </p:sp>
    </p:spTree>
    <p:extLst>
      <p:ext uri="{BB962C8B-B14F-4D97-AF65-F5344CB8AC3E}">
        <p14:creationId xmlns:p14="http://schemas.microsoft.com/office/powerpoint/2010/main" val="1114561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A1B6D-FB18-4D52-A1BB-241A2EEEA1EF}"/>
              </a:ext>
            </a:extLst>
          </p:cNvPr>
          <p:cNvSpPr>
            <a:spLocks noGrp="1"/>
          </p:cNvSpPr>
          <p:nvPr>
            <p:ph type="title"/>
          </p:nvPr>
        </p:nvSpPr>
        <p:spPr>
          <a:xfrm>
            <a:off x="732183" y="1573350"/>
            <a:ext cx="10515600" cy="1325563"/>
          </a:xfrm>
        </p:spPr>
        <p:txBody>
          <a:bodyPr>
            <a:noAutofit/>
          </a:bodyPr>
          <a:lstStyle/>
          <a:p>
            <a:r>
              <a:rPr lang="en-GB" sz="3500" dirty="0"/>
              <a:t>Writing or drafting an original piece of work and then editing and improving it is all part of the writing process.</a:t>
            </a:r>
            <a:br>
              <a:rPr lang="en-GB" sz="3500" dirty="0"/>
            </a:br>
            <a:br>
              <a:rPr lang="en-GB" sz="3500" dirty="0"/>
            </a:br>
            <a:r>
              <a:rPr lang="en-GB" sz="3500" dirty="0"/>
              <a:t>There is the option to then re-write your final letter in best, also focussing on handwriting and presentation.</a:t>
            </a:r>
            <a:br>
              <a:rPr lang="en-GB" sz="3500" dirty="0"/>
            </a:br>
            <a:br>
              <a:rPr lang="en-GB" sz="3500" dirty="0"/>
            </a:br>
            <a:r>
              <a:rPr lang="en-GB" sz="3500" dirty="0"/>
              <a:t>You may even wish to add some illustrations.</a:t>
            </a:r>
          </a:p>
        </p:txBody>
      </p:sp>
      <p:sp>
        <p:nvSpPr>
          <p:cNvPr id="4" name="TextBox 3">
            <a:extLst>
              <a:ext uri="{FF2B5EF4-FFF2-40B4-BE49-F238E27FC236}">
                <a16:creationId xmlns:a16="http://schemas.microsoft.com/office/drawing/2014/main" id="{3099D791-8AEB-4F8F-BD39-CB2CB2B80CEA}"/>
              </a:ext>
            </a:extLst>
          </p:cNvPr>
          <p:cNvSpPr txBox="1"/>
          <p:nvPr/>
        </p:nvSpPr>
        <p:spPr>
          <a:xfrm>
            <a:off x="732183" y="4452730"/>
            <a:ext cx="10929730" cy="2031325"/>
          </a:xfrm>
          <a:prstGeom prst="rect">
            <a:avLst/>
          </a:prstGeom>
          <a:noFill/>
        </p:spPr>
        <p:txBody>
          <a:bodyPr wrap="square" rtlCol="0">
            <a:spAutoFit/>
          </a:bodyPr>
          <a:lstStyle/>
          <a:p>
            <a:r>
              <a:rPr lang="en-GB" dirty="0"/>
              <a:t>We would love to see some of your letters. Snap shots of the different stages of writing would be great. You may even wish to bring your letter to life and read it to us via a video, using different expression in your voice to really portray how your item is feeling.</a:t>
            </a:r>
          </a:p>
          <a:p>
            <a:endParaRPr lang="en-GB" dirty="0"/>
          </a:p>
          <a:p>
            <a:r>
              <a:rPr lang="en-GB" dirty="0">
                <a:solidFill>
                  <a:schemeClr val="accent1"/>
                </a:solidFill>
                <a:hlinkClick r:id="rId2">
                  <a:extLst>
                    <a:ext uri="{A12FA001-AC4F-418D-AE19-62706E023703}">
                      <ahyp:hlinkClr xmlns:ahyp="http://schemas.microsoft.com/office/drawing/2018/hyperlinkcolor" val="tx"/>
                    </a:ext>
                  </a:extLst>
                </a:hlinkClick>
              </a:rPr>
              <a:t>12HP@bramhopeprimaryschool.co.uk</a:t>
            </a:r>
            <a:endParaRPr lang="en-GB" dirty="0">
              <a:solidFill>
                <a:schemeClr val="accent1"/>
              </a:solidFill>
            </a:endParaRPr>
          </a:p>
          <a:p>
            <a:r>
              <a:rPr lang="en-GB" dirty="0">
                <a:solidFill>
                  <a:schemeClr val="accent1"/>
                </a:solidFill>
              </a:rPr>
              <a:t>12F@</a:t>
            </a:r>
            <a:r>
              <a:rPr lang="en-GB" dirty="0">
                <a:solidFill>
                  <a:schemeClr val="accent1"/>
                </a:solidFill>
                <a:hlinkClick r:id="rId2">
                  <a:extLst>
                    <a:ext uri="{A12FA001-AC4F-418D-AE19-62706E023703}">
                      <ahyp:hlinkClr xmlns:ahyp="http://schemas.microsoft.com/office/drawing/2018/hyperlinkcolor" val="tx"/>
                    </a:ext>
                  </a:extLst>
                </a:hlinkClick>
              </a:rPr>
              <a:t>bramhopeprimaryschool.co.uk</a:t>
            </a:r>
            <a:endParaRPr lang="en-GB" dirty="0">
              <a:solidFill>
                <a:schemeClr val="accent1"/>
              </a:solidFill>
            </a:endParaRPr>
          </a:p>
          <a:p>
            <a:r>
              <a:rPr lang="en-GB" dirty="0">
                <a:solidFill>
                  <a:schemeClr val="accent1"/>
                </a:solidFill>
              </a:rPr>
              <a:t>12G@</a:t>
            </a:r>
            <a:r>
              <a:rPr lang="en-GB" dirty="0">
                <a:solidFill>
                  <a:schemeClr val="accent1"/>
                </a:solidFill>
                <a:hlinkClick r:id="rId2">
                  <a:extLst>
                    <a:ext uri="{A12FA001-AC4F-418D-AE19-62706E023703}">
                      <ahyp:hlinkClr xmlns:ahyp="http://schemas.microsoft.com/office/drawing/2018/hyperlinkcolor" val="tx"/>
                    </a:ext>
                  </a:extLst>
                </a:hlinkClick>
              </a:rPr>
              <a:t>bramhopeprimaryschool.co.uk</a:t>
            </a:r>
            <a:endParaRPr lang="en-GB" dirty="0">
              <a:solidFill>
                <a:schemeClr val="accent1"/>
              </a:solidFill>
            </a:endParaRPr>
          </a:p>
        </p:txBody>
      </p:sp>
      <p:sp>
        <p:nvSpPr>
          <p:cNvPr id="5" name="TextBox 4">
            <a:extLst>
              <a:ext uri="{FF2B5EF4-FFF2-40B4-BE49-F238E27FC236}">
                <a16:creationId xmlns:a16="http://schemas.microsoft.com/office/drawing/2014/main" id="{D0C26035-45D2-47CC-928F-6BF00A3E3D74}"/>
              </a:ext>
            </a:extLst>
          </p:cNvPr>
          <p:cNvSpPr txBox="1"/>
          <p:nvPr/>
        </p:nvSpPr>
        <p:spPr>
          <a:xfrm>
            <a:off x="10075528" y="82108"/>
            <a:ext cx="1957448" cy="630942"/>
          </a:xfrm>
          <a:prstGeom prst="rect">
            <a:avLst/>
          </a:prstGeom>
          <a:noFill/>
        </p:spPr>
        <p:txBody>
          <a:bodyPr wrap="square" rtlCol="0">
            <a:spAutoFit/>
          </a:bodyPr>
          <a:lstStyle/>
          <a:p>
            <a:pPr algn="ctr"/>
            <a:r>
              <a:rPr lang="en-GB" sz="3500" b="1" dirty="0"/>
              <a:t>Lesson 3</a:t>
            </a:r>
          </a:p>
        </p:txBody>
      </p:sp>
    </p:spTree>
    <p:extLst>
      <p:ext uri="{BB962C8B-B14F-4D97-AF65-F5344CB8AC3E}">
        <p14:creationId xmlns:p14="http://schemas.microsoft.com/office/powerpoint/2010/main" val="2667271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2092881"/>
          </a:xfrm>
          <a:prstGeom prst="rect">
            <a:avLst/>
          </a:prstGeom>
          <a:noFill/>
        </p:spPr>
        <p:txBody>
          <a:bodyPr wrap="square" rtlCol="0">
            <a:spAutoFit/>
          </a:bodyPr>
          <a:lstStyle/>
          <a:p>
            <a:pPr algn="ctr"/>
            <a:r>
              <a:rPr lang="en-GB" sz="6500" b="1" dirty="0"/>
              <a:t>Lesson </a:t>
            </a:r>
          </a:p>
          <a:p>
            <a:pPr algn="ctr"/>
            <a:r>
              <a:rPr lang="en-GB" sz="6500" b="1" dirty="0"/>
              <a:t>4 &amp; 5</a:t>
            </a:r>
          </a:p>
        </p:txBody>
      </p:sp>
    </p:spTree>
    <p:extLst>
      <p:ext uri="{BB962C8B-B14F-4D97-AF65-F5344CB8AC3E}">
        <p14:creationId xmlns:p14="http://schemas.microsoft.com/office/powerpoint/2010/main" val="11018466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44F2F54C-8D68-48A7-B875-2E6164963301}"/>
              </a:ext>
            </a:extLst>
          </p:cNvPr>
          <p:cNvSpPr txBox="1">
            <a:spLocks/>
          </p:cNvSpPr>
          <p:nvPr/>
        </p:nvSpPr>
        <p:spPr>
          <a:xfrm>
            <a:off x="451983" y="834684"/>
            <a:ext cx="3667036" cy="37795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500" dirty="0"/>
              <a:t>As we come to the end of our ‘The Day the Crayons Quit’ focus, here are some final options of tasks you may choose </a:t>
            </a:r>
          </a:p>
          <a:p>
            <a:pPr marL="0" indent="0">
              <a:buNone/>
            </a:pPr>
            <a:r>
              <a:rPr lang="en-US" sz="3500" dirty="0"/>
              <a:t>to enjoy…</a:t>
            </a:r>
          </a:p>
        </p:txBody>
      </p:sp>
      <p:sp>
        <p:nvSpPr>
          <p:cNvPr id="13" name="Rectangle 12">
            <a:extLst>
              <a:ext uri="{FF2B5EF4-FFF2-40B4-BE49-F238E27FC236}">
                <a16:creationId xmlns:a16="http://schemas.microsoft.com/office/drawing/2014/main" id="{F2B38F72-8FC4-4001-8C67-FA6B86DEC7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2"/>
            <a:ext cx="7555992" cy="68579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6006616-0299-48B9-9DE9-D3FF89A2061E}"/>
              </a:ext>
            </a:extLst>
          </p:cNvPr>
          <p:cNvPicPr>
            <a:picLocks noChangeAspect="1"/>
          </p:cNvPicPr>
          <p:nvPr/>
        </p:nvPicPr>
        <p:blipFill rotWithShape="1">
          <a:blip r:embed="rId2" cstate="print"/>
          <a:srcRect t="35" r="2" b="1220"/>
          <a:stretch/>
        </p:blipFill>
        <p:spPr>
          <a:xfrm rot="21600000">
            <a:off x="5276088" y="640082"/>
            <a:ext cx="6276250" cy="5577838"/>
          </a:xfrm>
          <a:prstGeom prst="rect">
            <a:avLst/>
          </a:prstGeom>
          <a:effectLst/>
        </p:spPr>
      </p:pic>
    </p:spTree>
    <p:extLst>
      <p:ext uri="{BB962C8B-B14F-4D97-AF65-F5344CB8AC3E}">
        <p14:creationId xmlns:p14="http://schemas.microsoft.com/office/powerpoint/2010/main" val="74893728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076" name="Rectangle 70">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AA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8B4129-594D-400D-A6F4-6FA97638D236}"/>
              </a:ext>
            </a:extLst>
          </p:cNvPr>
          <p:cNvSpPr>
            <a:spLocks noGrp="1"/>
          </p:cNvSpPr>
          <p:nvPr>
            <p:ph type="title"/>
          </p:nvPr>
        </p:nvSpPr>
        <p:spPr>
          <a:xfrm>
            <a:off x="9093496" y="618681"/>
            <a:ext cx="2613872" cy="5590095"/>
          </a:xfrm>
        </p:spPr>
        <p:txBody>
          <a:bodyPr vert="horz" lIns="91440" tIns="45720" rIns="91440" bIns="45720" rtlCol="0" anchor="ctr">
            <a:normAutofit/>
          </a:bodyPr>
          <a:lstStyle/>
          <a:p>
            <a:r>
              <a:rPr lang="en-US" sz="3300" dirty="0">
                <a:solidFill>
                  <a:srgbClr val="FFFFFF"/>
                </a:solidFill>
              </a:rPr>
              <a:t>Write some more letters from the items you selected. </a:t>
            </a:r>
            <a:br>
              <a:rPr lang="en-US" sz="3300" dirty="0">
                <a:solidFill>
                  <a:srgbClr val="FFFFFF"/>
                </a:solidFill>
              </a:rPr>
            </a:br>
            <a:br>
              <a:rPr lang="en-US" sz="3300" dirty="0">
                <a:solidFill>
                  <a:srgbClr val="FFFFFF"/>
                </a:solidFill>
              </a:rPr>
            </a:br>
            <a:r>
              <a:rPr lang="en-US" sz="3300" dirty="0">
                <a:solidFill>
                  <a:srgbClr val="FFFFFF"/>
                </a:solidFill>
              </a:rPr>
              <a:t>Maybe you could end up with a pile of letters just like Duncan did!</a:t>
            </a:r>
          </a:p>
        </p:txBody>
      </p:sp>
      <p:sp>
        <p:nvSpPr>
          <p:cNvPr id="73"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Randomly Reading: The Day the Crayons Quit by Drew Daywalt ...">
            <a:extLst>
              <a:ext uri="{FF2B5EF4-FFF2-40B4-BE49-F238E27FC236}">
                <a16:creationId xmlns:a16="http://schemas.microsoft.com/office/drawing/2014/main" id="{4F198453-3FA7-4435-9581-4F788EF3A7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965" b="2208"/>
          <a:stretch/>
        </p:blipFill>
        <p:spPr bwMode="auto">
          <a:xfrm>
            <a:off x="976251"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2995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F6527D-E423-482E-A1A3-7E98914B33E3}"/>
              </a:ext>
            </a:extLst>
          </p:cNvPr>
          <p:cNvSpPr>
            <a:spLocks noGrp="1"/>
          </p:cNvSpPr>
          <p:nvPr>
            <p:ph type="title"/>
          </p:nvPr>
        </p:nvSpPr>
        <p:spPr>
          <a:xfrm>
            <a:off x="838200" y="585216"/>
            <a:ext cx="10515600" cy="1325563"/>
          </a:xfrm>
        </p:spPr>
        <p:txBody>
          <a:bodyPr>
            <a:normAutofit/>
          </a:bodyPr>
          <a:lstStyle/>
          <a:p>
            <a:pPr algn="ctr"/>
            <a:r>
              <a:rPr lang="en-GB" sz="3500" b="1" dirty="0">
                <a:solidFill>
                  <a:schemeClr val="bg1"/>
                </a:solidFill>
              </a:rPr>
              <a:t>Take a look at where Duncan has taken into account </a:t>
            </a:r>
            <a:br>
              <a:rPr lang="en-GB" sz="3500" b="1" dirty="0">
                <a:solidFill>
                  <a:schemeClr val="bg1"/>
                </a:solidFill>
              </a:rPr>
            </a:br>
            <a:r>
              <a:rPr lang="en-GB" sz="3500" b="1" dirty="0">
                <a:solidFill>
                  <a:schemeClr val="bg1"/>
                </a:solidFill>
              </a:rPr>
              <a:t>the thoughts and feelings of the crayon</a:t>
            </a:r>
          </a:p>
        </p:txBody>
      </p:sp>
      <p:pic>
        <p:nvPicPr>
          <p:cNvPr id="4098" name="Picture 2" descr="Baby book club: The Day the Crayons Quit by Drew Daywalt ...">
            <a:extLst>
              <a:ext uri="{FF2B5EF4-FFF2-40B4-BE49-F238E27FC236}">
                <a16:creationId xmlns:a16="http://schemas.microsoft.com/office/drawing/2014/main" id="{AB0E883D-506C-4BCF-9F52-A1203801485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51" r="7765" b="-2"/>
          <a:stretch/>
        </p:blipFill>
        <p:spPr bwMode="auto">
          <a:xfrm>
            <a:off x="337665" y="1910779"/>
            <a:ext cx="7837035" cy="459975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834D7A2-4FF4-4B5D-83A9-F30251B82F57}"/>
              </a:ext>
            </a:extLst>
          </p:cNvPr>
          <p:cNvSpPr>
            <a:spLocks noGrp="1"/>
          </p:cNvSpPr>
          <p:nvPr>
            <p:ph idx="1"/>
          </p:nvPr>
        </p:nvSpPr>
        <p:spPr>
          <a:xfrm>
            <a:off x="8457519" y="1910779"/>
            <a:ext cx="2909117" cy="4362005"/>
          </a:xfrm>
          <a:solidFill>
            <a:schemeClr val="bg1"/>
          </a:solidFill>
        </p:spPr>
        <p:txBody>
          <a:bodyPr anchor="ctr">
            <a:normAutofit fontScale="85000" lnSpcReduction="20000"/>
          </a:bodyPr>
          <a:lstStyle/>
          <a:p>
            <a:pPr marL="0" indent="0" fontAlgn="base">
              <a:buNone/>
            </a:pPr>
            <a:endParaRPr lang="en-GB" sz="2200" dirty="0"/>
          </a:p>
          <a:p>
            <a:pPr marL="0" indent="0" fontAlgn="base">
              <a:buNone/>
            </a:pPr>
            <a:r>
              <a:rPr lang="en-GB" sz="2200" dirty="0"/>
              <a:t>Look at the final two-page spread picture in the book. </a:t>
            </a:r>
          </a:p>
          <a:p>
            <a:pPr marL="0" indent="0" fontAlgn="base">
              <a:buNone/>
            </a:pPr>
            <a:r>
              <a:rPr lang="en-GB" sz="2200" dirty="0"/>
              <a:t>Which objects has Duncan coloured in the ‘wrong’ colours and why do the children think he chose these particular colours to use? </a:t>
            </a:r>
          </a:p>
          <a:p>
            <a:pPr marL="0" indent="0" fontAlgn="base">
              <a:buNone/>
            </a:pPr>
            <a:r>
              <a:rPr lang="en-GB" sz="2200" dirty="0"/>
              <a:t>How has Duncan responded to the crayons’ complaints in this picture?</a:t>
            </a:r>
          </a:p>
          <a:p>
            <a:pPr marL="0" indent="0" fontAlgn="base">
              <a:buNone/>
            </a:pPr>
            <a:r>
              <a:rPr lang="en-GB" sz="2200" dirty="0"/>
              <a:t> Can you spot all the places in this picture where Duncan has taken account of a particular crayon’s complaint?</a:t>
            </a:r>
          </a:p>
          <a:p>
            <a:pPr marL="0" indent="0" fontAlgn="base">
              <a:buNone/>
            </a:pPr>
            <a:endParaRPr lang="en-GB" sz="1900" dirty="0"/>
          </a:p>
          <a:p>
            <a:endParaRPr lang="en-GB" sz="1900" dirty="0"/>
          </a:p>
        </p:txBody>
      </p:sp>
    </p:spTree>
    <p:extLst>
      <p:ext uri="{BB962C8B-B14F-4D97-AF65-F5344CB8AC3E}">
        <p14:creationId xmlns:p14="http://schemas.microsoft.com/office/powerpoint/2010/main" val="3191479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6BFEF-B7F9-43ED-84B8-E6E2E3C3B849}"/>
              </a:ext>
            </a:extLst>
          </p:cNvPr>
          <p:cNvSpPr>
            <a:spLocks noGrp="1"/>
          </p:cNvSpPr>
          <p:nvPr>
            <p:ph type="title"/>
          </p:nvPr>
        </p:nvSpPr>
        <p:spPr>
          <a:xfrm>
            <a:off x="838200" y="314191"/>
            <a:ext cx="10515600" cy="1325563"/>
          </a:xfrm>
        </p:spPr>
        <p:txBody>
          <a:bodyPr>
            <a:normAutofit fontScale="90000"/>
          </a:bodyPr>
          <a:lstStyle/>
          <a:p>
            <a:pPr algn="ctr"/>
            <a:r>
              <a:rPr lang="en-GB" dirty="0"/>
              <a:t>Enjoy the sequel to the book, </a:t>
            </a:r>
            <a:br>
              <a:rPr lang="en-GB" dirty="0"/>
            </a:br>
            <a:r>
              <a:rPr lang="en-GB" dirty="0"/>
              <a:t>‘</a:t>
            </a:r>
            <a:r>
              <a:rPr lang="en-GB" b="1" i="1" dirty="0"/>
              <a:t>The Day the Crayons Came Home</a:t>
            </a:r>
            <a:r>
              <a:rPr lang="en-GB" dirty="0"/>
              <a:t>’</a:t>
            </a:r>
            <a:br>
              <a:rPr lang="en-GB" dirty="0"/>
            </a:br>
            <a:endParaRPr lang="en-GB" dirty="0"/>
          </a:p>
        </p:txBody>
      </p:sp>
      <p:sp>
        <p:nvSpPr>
          <p:cNvPr id="8" name="TextBox 7">
            <a:extLst>
              <a:ext uri="{FF2B5EF4-FFF2-40B4-BE49-F238E27FC236}">
                <a16:creationId xmlns:a16="http://schemas.microsoft.com/office/drawing/2014/main" id="{396C1D47-5974-487F-BFF9-A4F1960E8D50}"/>
              </a:ext>
            </a:extLst>
          </p:cNvPr>
          <p:cNvSpPr txBox="1"/>
          <p:nvPr/>
        </p:nvSpPr>
        <p:spPr>
          <a:xfrm>
            <a:off x="1208802" y="5722721"/>
            <a:ext cx="10651435" cy="1138773"/>
          </a:xfrm>
          <a:prstGeom prst="rect">
            <a:avLst/>
          </a:prstGeom>
          <a:noFill/>
        </p:spPr>
        <p:txBody>
          <a:bodyPr wrap="square" rtlCol="0">
            <a:spAutoFit/>
          </a:bodyPr>
          <a:lstStyle/>
          <a:p>
            <a:pPr algn="ctr"/>
            <a:r>
              <a:rPr lang="en-GB" sz="2500" dirty="0"/>
              <a:t>How is this one similar / different? Which do you prefer? Why?</a:t>
            </a:r>
          </a:p>
          <a:p>
            <a:pPr algn="ctr"/>
            <a:r>
              <a:rPr lang="en-GB" sz="2500" dirty="0"/>
              <a:t>Maybe you could write a book review for this version.</a:t>
            </a:r>
          </a:p>
          <a:p>
            <a:endParaRPr lang="en-GB" dirty="0"/>
          </a:p>
        </p:txBody>
      </p:sp>
      <p:sp>
        <p:nvSpPr>
          <p:cNvPr id="9" name="Rectangle 8">
            <a:extLst>
              <a:ext uri="{FF2B5EF4-FFF2-40B4-BE49-F238E27FC236}">
                <a16:creationId xmlns:a16="http://schemas.microsoft.com/office/drawing/2014/main" id="{A1B1423C-A7BA-4125-B8C3-D807CF4E7544}"/>
              </a:ext>
            </a:extLst>
          </p:cNvPr>
          <p:cNvSpPr/>
          <p:nvPr/>
        </p:nvSpPr>
        <p:spPr>
          <a:xfrm>
            <a:off x="3261430" y="1311835"/>
            <a:ext cx="4996304" cy="369332"/>
          </a:xfrm>
          <a:prstGeom prst="rect">
            <a:avLst/>
          </a:prstGeom>
        </p:spPr>
        <p:txBody>
          <a:bodyPr wrap="none">
            <a:spAutoFit/>
          </a:bodyPr>
          <a:lstStyle/>
          <a:p>
            <a:r>
              <a:rPr lang="en-GB" dirty="0">
                <a:hlinkClick r:id="rId2"/>
              </a:rPr>
              <a:t>https://www.youtube.com/watch?v=XKmJ2NRhcgo</a:t>
            </a:r>
            <a:endParaRPr lang="en-GB" dirty="0"/>
          </a:p>
        </p:txBody>
      </p:sp>
      <p:pic>
        <p:nvPicPr>
          <p:cNvPr id="1026" name="Picture 2" descr="The Day the Crayons Came Home Drew Daywalt Reading Comprehensions ...">
            <a:extLst>
              <a:ext uri="{FF2B5EF4-FFF2-40B4-BE49-F238E27FC236}">
                <a16:creationId xmlns:a16="http://schemas.microsoft.com/office/drawing/2014/main" id="{DB2A044F-D04E-43AF-875E-2A5FB4091E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7987" y="1848250"/>
            <a:ext cx="4996304" cy="3728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4685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2" name="Rectangle 70">
            <a:extLst>
              <a:ext uri="{FF2B5EF4-FFF2-40B4-BE49-F238E27FC236}">
                <a16:creationId xmlns:a16="http://schemas.microsoft.com/office/drawing/2014/main" id="{5AAE9118-0436-4488-AC4A-C14DF6A7B6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
            <a:ext cx="12192002" cy="4489449"/>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3" name="Rounded Rectangle 28">
            <a:extLst>
              <a:ext uri="{FF2B5EF4-FFF2-40B4-BE49-F238E27FC236}">
                <a16:creationId xmlns:a16="http://schemas.microsoft.com/office/drawing/2014/main" id="{07A0C51E-5464-4470-855E-CA530A59B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59557" y="640091"/>
            <a:ext cx="8072887" cy="3550909"/>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Kid Lit Review of “The Day the Crayons Came Home” by Drew Daywalt ...">
            <a:extLst>
              <a:ext uri="{FF2B5EF4-FFF2-40B4-BE49-F238E27FC236}">
                <a16:creationId xmlns:a16="http://schemas.microsoft.com/office/drawing/2014/main" id="{D4F51CA7-83E5-41F3-8569-D02D5D3BFB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454" r="2" b="7494"/>
          <a:stretch/>
        </p:blipFill>
        <p:spPr bwMode="auto">
          <a:xfrm rot="276484">
            <a:off x="2184400" y="590843"/>
            <a:ext cx="7823199" cy="390946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9D78BA6-7617-4F75-9B6E-D1BC2D47CFCB}"/>
              </a:ext>
            </a:extLst>
          </p:cNvPr>
          <p:cNvSpPr>
            <a:spLocks noGrp="1"/>
          </p:cNvSpPr>
          <p:nvPr>
            <p:ph idx="1"/>
          </p:nvPr>
        </p:nvSpPr>
        <p:spPr>
          <a:xfrm>
            <a:off x="900332" y="4675886"/>
            <a:ext cx="10639395" cy="1605083"/>
          </a:xfrm>
        </p:spPr>
        <p:txBody>
          <a:bodyPr anchor="ctr">
            <a:noAutofit/>
          </a:bodyPr>
          <a:lstStyle/>
          <a:p>
            <a:pPr marL="0" indent="0">
              <a:buNone/>
            </a:pPr>
            <a:endParaRPr lang="en-GB" sz="2500" dirty="0"/>
          </a:p>
          <a:p>
            <a:pPr marL="0" indent="0">
              <a:buNone/>
            </a:pPr>
            <a:r>
              <a:rPr lang="en-GB" sz="2500" dirty="0"/>
              <a:t>Maybe you could write a postcard or a set of postcards for your items wanting to come home? </a:t>
            </a:r>
          </a:p>
          <a:p>
            <a:pPr marL="0" indent="0">
              <a:buNone/>
            </a:pPr>
            <a:r>
              <a:rPr lang="en-GB" sz="2500" dirty="0"/>
              <a:t>Or a postcard from an item that often goes missing in your house (a toy car that ends up underneath the sofa, a missing sock or shoe from a pair etc).</a:t>
            </a:r>
          </a:p>
        </p:txBody>
      </p:sp>
    </p:spTree>
    <p:extLst>
      <p:ext uri="{BB962C8B-B14F-4D97-AF65-F5344CB8AC3E}">
        <p14:creationId xmlns:p14="http://schemas.microsoft.com/office/powerpoint/2010/main" val="2672133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solidFill>
            <a:srgbClr val="4F7B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Freeform: Shape 12">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42855A15-D046-4509-B8E1-5BDFCC8B1862}"/>
              </a:ext>
            </a:extLst>
          </p:cNvPr>
          <p:cNvPicPr>
            <a:picLocks noChangeAspect="1"/>
          </p:cNvPicPr>
          <p:nvPr/>
        </p:nvPicPr>
        <p:blipFill>
          <a:blip r:embed="rId3" cstate="print"/>
          <a:stretch>
            <a:fillRect/>
          </a:stretch>
        </p:blipFill>
        <p:spPr>
          <a:xfrm>
            <a:off x="3536594" y="571882"/>
            <a:ext cx="5053495" cy="4548146"/>
          </a:xfrm>
          <a:prstGeom prst="rect">
            <a:avLst/>
          </a:prstGeom>
        </p:spPr>
      </p:pic>
      <p:sp>
        <p:nvSpPr>
          <p:cNvPr id="5" name="TextBox 4">
            <a:extLst>
              <a:ext uri="{FF2B5EF4-FFF2-40B4-BE49-F238E27FC236}">
                <a16:creationId xmlns:a16="http://schemas.microsoft.com/office/drawing/2014/main" id="{46D90AC1-D7E8-49E5-9E65-91C647F8C5ED}"/>
              </a:ext>
            </a:extLst>
          </p:cNvPr>
          <p:cNvSpPr txBox="1"/>
          <p:nvPr/>
        </p:nvSpPr>
        <p:spPr>
          <a:xfrm>
            <a:off x="4614203" y="5697415"/>
            <a:ext cx="2869809" cy="477054"/>
          </a:xfrm>
          <a:prstGeom prst="rect">
            <a:avLst/>
          </a:prstGeom>
          <a:noFill/>
        </p:spPr>
        <p:txBody>
          <a:bodyPr wrap="square" rtlCol="0">
            <a:spAutoFit/>
          </a:bodyPr>
          <a:lstStyle/>
          <a:p>
            <a:pPr algn="ctr"/>
            <a:r>
              <a:rPr lang="en-GB" sz="2500" b="1" dirty="0"/>
              <a:t>The End</a:t>
            </a:r>
          </a:p>
        </p:txBody>
      </p:sp>
    </p:spTree>
    <p:extLst>
      <p:ext uri="{BB962C8B-B14F-4D97-AF65-F5344CB8AC3E}">
        <p14:creationId xmlns:p14="http://schemas.microsoft.com/office/powerpoint/2010/main" val="23420110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1127</Words>
  <Application>Microsoft Office PowerPoint</Application>
  <PresentationFormat>Widescreen</PresentationFormat>
  <Paragraphs>109</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Comic Sans MS</vt:lpstr>
      <vt:lpstr>Wingdings</vt:lpstr>
      <vt:lpstr>Office Theme</vt:lpstr>
      <vt:lpstr>PowerPoint Presentation</vt:lpstr>
      <vt:lpstr>PowerPoint Presentation</vt:lpstr>
      <vt:lpstr>PowerPoint Presentation</vt:lpstr>
      <vt:lpstr>Duncan’s crayons decided to ‘quit’ for a range of different reasons. Some were overworked, exhausted and needed a little rest whilst others felt a little sad and ignored!</vt:lpstr>
      <vt:lpstr>PowerPoint Presentation</vt:lpstr>
      <vt:lpstr>Decision time!</vt:lpstr>
      <vt:lpstr>  1. think of several items that fall into your chosen category.  Try to think of some items that maybe feel a little lonely, sad and neglected as they aren’t used often and those which possibly feel a little overused or taken for granted.  2. Around each item, thought-shower the jobs and feelings each item has. </vt:lpstr>
      <vt:lpstr>For example:</vt:lpstr>
      <vt:lpstr>PowerPoint Presentation</vt:lpstr>
      <vt:lpstr>PowerPoint Presentation</vt:lpstr>
      <vt:lpstr>Return to your plan from the previous lesson.  Choose one of the items that you found it the easiest to think of lots of feelings and reasons why they might quit.   Write a letter from the item, just like Duncan’s crayons did. Remember, your item might actually be writing to you!!!  Remember to include what is wrong with the way you (as the item) are being used at the moment and how you would like to be treated in the future.</vt:lpstr>
      <vt:lpstr>PowerPoint Presentation</vt:lpstr>
      <vt:lpstr>PowerPoint Presentation</vt:lpstr>
      <vt:lpstr>Checking and editing your work!</vt:lpstr>
      <vt:lpstr>Writing or drafting an original piece of work and then editing and improving it is all part of the writing process.  There is the option to then re-write your final letter in best, also focussing on handwriting and presentation.  You may even wish to add some illustrations.</vt:lpstr>
      <vt:lpstr>PowerPoint Presentation</vt:lpstr>
      <vt:lpstr>PowerPoint Presentation</vt:lpstr>
      <vt:lpstr>Write some more letters from the items you selected.   Maybe you could end up with a pile of letters just like Duncan did!</vt:lpstr>
      <vt:lpstr>Take a look at where Duncan has taken into account  the thoughts and feelings of the crayon</vt:lpstr>
      <vt:lpstr>Enjoy the sequel to the book,  ‘The Day the Crayons Came Home’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StaffHarrison</dc:creator>
  <cp:lastModifiedBy>StaffHarrison</cp:lastModifiedBy>
  <cp:revision>2</cp:revision>
  <dcterms:created xsi:type="dcterms:W3CDTF">2020-07-02T13:48:37Z</dcterms:created>
  <dcterms:modified xsi:type="dcterms:W3CDTF">2020-07-02T13:54:01Z</dcterms:modified>
</cp:coreProperties>
</file>