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75" r:id="rId4"/>
    <p:sldId id="281" r:id="rId5"/>
    <p:sldId id="311" r:id="rId6"/>
    <p:sldId id="312" r:id="rId7"/>
    <p:sldId id="303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3" r:id="rId16"/>
    <p:sldId id="314" r:id="rId17"/>
    <p:sldId id="287" r:id="rId18"/>
    <p:sldId id="315" r:id="rId19"/>
    <p:sldId id="322" r:id="rId20"/>
    <p:sldId id="316" r:id="rId21"/>
    <p:sldId id="323" r:id="rId22"/>
    <p:sldId id="317" r:id="rId23"/>
    <p:sldId id="324" r:id="rId24"/>
    <p:sldId id="325" r:id="rId25"/>
    <p:sldId id="329" r:id="rId26"/>
    <p:sldId id="319" r:id="rId27"/>
    <p:sldId id="326" r:id="rId28"/>
    <p:sldId id="320" r:id="rId29"/>
    <p:sldId id="327" r:id="rId30"/>
    <p:sldId id="321" r:id="rId31"/>
    <p:sldId id="328" r:id="rId32"/>
    <p:sldId id="288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E95785-5A59-1EC9-4B94-8D0A05D0F66A}" v="4" dt="2021-01-10T12:06:48.756"/>
    <p1510:client id="{748AE7B9-89B1-B648-A280-53199B20EE0F}" v="22" dt="2021-01-03T14:01:28.004"/>
    <p1510:client id="{9C208946-0F65-C712-B9AC-6F88BDB25502}" v="4" dt="2021-01-11T17:46:55.5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3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Harrison" userId="S::rachel.harrison@bramhopeprimaryschool.co.uk::1ceaffb2-cd00-4957-9443-572dfb74df9c" providerId="AD" clId="Web-{9C208946-0F65-C712-B9AC-6F88BDB25502}"/>
    <pc:docChg chg="addSld modSld">
      <pc:chgData name="Rachel Harrison" userId="S::rachel.harrison@bramhopeprimaryschool.co.uk::1ceaffb2-cd00-4957-9443-572dfb74df9c" providerId="AD" clId="Web-{9C208946-0F65-C712-B9AC-6F88BDB25502}" dt="2021-01-11T17:46:55.588" v="3" actId="1076"/>
      <pc:docMkLst>
        <pc:docMk/>
      </pc:docMkLst>
      <pc:sldChg chg="addSp delSp modSp">
        <pc:chgData name="Rachel Harrison" userId="S::rachel.harrison@bramhopeprimaryschool.co.uk::1ceaffb2-cd00-4957-9443-572dfb74df9c" providerId="AD" clId="Web-{9C208946-0F65-C712-B9AC-6F88BDB25502}" dt="2021-01-11T17:46:55.588" v="3" actId="1076"/>
        <pc:sldMkLst>
          <pc:docMk/>
          <pc:sldMk cId="0" sldId="325"/>
        </pc:sldMkLst>
        <pc:spChg chg="del">
          <ac:chgData name="Rachel Harrison" userId="S::rachel.harrison@bramhopeprimaryschool.co.uk::1ceaffb2-cd00-4957-9443-572dfb74df9c" providerId="AD" clId="Web-{9C208946-0F65-C712-B9AC-6F88BDB25502}" dt="2021-01-11T17:46:54.525" v="2"/>
          <ac:spMkLst>
            <pc:docMk/>
            <pc:sldMk cId="0" sldId="325"/>
            <ac:spMk id="2" creationId="{00000000-0000-0000-0000-000000000000}"/>
          </ac:spMkLst>
        </pc:spChg>
        <pc:spChg chg="add">
          <ac:chgData name="Rachel Harrison" userId="S::rachel.harrison@bramhopeprimaryschool.co.uk::1ceaffb2-cd00-4957-9443-572dfb74df9c" providerId="AD" clId="Web-{9C208946-0F65-C712-B9AC-6F88BDB25502}" dt="2021-01-11T17:46:50.072" v="1"/>
          <ac:spMkLst>
            <pc:docMk/>
            <pc:sldMk cId="0" sldId="325"/>
            <ac:spMk id="3" creationId="{C8A20F56-1AD3-42F7-B237-A81B90FF1FDF}"/>
          </ac:spMkLst>
        </pc:spChg>
        <pc:spChg chg="add mod">
          <ac:chgData name="Rachel Harrison" userId="S::rachel.harrison@bramhopeprimaryschool.co.uk::1ceaffb2-cd00-4957-9443-572dfb74df9c" providerId="AD" clId="Web-{9C208946-0F65-C712-B9AC-6F88BDB25502}" dt="2021-01-11T17:46:54.525" v="2"/>
          <ac:spMkLst>
            <pc:docMk/>
            <pc:sldMk cId="0" sldId="325"/>
            <ac:spMk id="6" creationId="{2E9EA0ED-CE1C-47E3-8158-2DB53EF212B9}"/>
          </ac:spMkLst>
        </pc:spChg>
        <pc:picChg chg="mod">
          <ac:chgData name="Rachel Harrison" userId="S::rachel.harrison@bramhopeprimaryschool.co.uk::1ceaffb2-cd00-4957-9443-572dfb74df9c" providerId="AD" clId="Web-{9C208946-0F65-C712-B9AC-6F88BDB25502}" dt="2021-01-11T17:46:55.588" v="3" actId="1076"/>
          <ac:picMkLst>
            <pc:docMk/>
            <pc:sldMk cId="0" sldId="325"/>
            <ac:picMk id="47106" creationId="{00000000-0000-0000-0000-000000000000}"/>
          </ac:picMkLst>
        </pc:picChg>
      </pc:sldChg>
      <pc:sldChg chg="add replId">
        <pc:chgData name="Rachel Harrison" userId="S::rachel.harrison@bramhopeprimaryschool.co.uk::1ceaffb2-cd00-4957-9443-572dfb74df9c" providerId="AD" clId="Web-{9C208946-0F65-C712-B9AC-6F88BDB25502}" dt="2021-01-11T17:46:39.760" v="0"/>
        <pc:sldMkLst>
          <pc:docMk/>
          <pc:sldMk cId="4267433074" sldId="329"/>
        </pc:sldMkLst>
      </pc:sldChg>
    </pc:docChg>
  </pc:docChgLst>
  <pc:docChgLst>
    <pc:chgData name="Rachel Harrison" userId="S::rachel.harrison@bramhopeprimaryschool.co.uk::1ceaffb2-cd00-4957-9443-572dfb74df9c" providerId="AD" clId="Web-{748AE7B9-89B1-B648-A280-53199B20EE0F}"/>
    <pc:docChg chg="modSld">
      <pc:chgData name="Rachel Harrison" userId="S::rachel.harrison@bramhopeprimaryschool.co.uk::1ceaffb2-cd00-4957-9443-572dfb74df9c" providerId="AD" clId="Web-{748AE7B9-89B1-B648-A280-53199B20EE0F}" dt="2021-01-03T14:01:28.004" v="18" actId="20577"/>
      <pc:docMkLst>
        <pc:docMk/>
      </pc:docMkLst>
      <pc:sldChg chg="modSp">
        <pc:chgData name="Rachel Harrison" userId="S::rachel.harrison@bramhopeprimaryschool.co.uk::1ceaffb2-cd00-4957-9443-572dfb74df9c" providerId="AD" clId="Web-{748AE7B9-89B1-B648-A280-53199B20EE0F}" dt="2021-01-03T14:01:15.223" v="16" actId="20577"/>
        <pc:sldMkLst>
          <pc:docMk/>
          <pc:sldMk cId="0" sldId="260"/>
        </pc:sldMkLst>
        <pc:spChg chg="mod">
          <ac:chgData name="Rachel Harrison" userId="S::rachel.harrison@bramhopeprimaryschool.co.uk::1ceaffb2-cd00-4957-9443-572dfb74df9c" providerId="AD" clId="Web-{748AE7B9-89B1-B648-A280-53199B20EE0F}" dt="2021-01-03T14:01:15.223" v="16" actId="20577"/>
          <ac:spMkLst>
            <pc:docMk/>
            <pc:sldMk cId="0" sldId="260"/>
            <ac:spMk id="2" creationId="{00000000-0000-0000-0000-000000000000}"/>
          </ac:spMkLst>
        </pc:spChg>
        <pc:spChg chg="mod">
          <ac:chgData name="Rachel Harrison" userId="S::rachel.harrison@bramhopeprimaryschool.co.uk::1ceaffb2-cd00-4957-9443-572dfb74df9c" providerId="AD" clId="Web-{748AE7B9-89B1-B648-A280-53199B20EE0F}" dt="2021-01-03T14:01:00.020" v="4" actId="20577"/>
          <ac:spMkLst>
            <pc:docMk/>
            <pc:sldMk cId="0" sldId="260"/>
            <ac:spMk id="6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748AE7B9-89B1-B648-A280-53199B20EE0F}" dt="2021-01-03T14:01:28.004" v="17" actId="20577"/>
        <pc:sldMkLst>
          <pc:docMk/>
          <pc:sldMk cId="0" sldId="273"/>
        </pc:sldMkLst>
        <pc:spChg chg="mod">
          <ac:chgData name="Rachel Harrison" userId="S::rachel.harrison@bramhopeprimaryschool.co.uk::1ceaffb2-cd00-4957-9443-572dfb74df9c" providerId="AD" clId="Web-{748AE7B9-89B1-B648-A280-53199B20EE0F}" dt="2021-01-03T14:01:28.004" v="17" actId="20577"/>
          <ac:spMkLst>
            <pc:docMk/>
            <pc:sldMk cId="0" sldId="273"/>
            <ac:spMk id="3" creationId="{00000000-0000-0000-0000-000000000000}"/>
          </ac:spMkLst>
        </pc:spChg>
      </pc:sldChg>
    </pc:docChg>
  </pc:docChgLst>
  <pc:docChgLst>
    <pc:chgData name="Rachel Harrison" userId="S::rachel.harrison@bramhopeprimaryschool.co.uk::1ceaffb2-cd00-4957-9443-572dfb74df9c" providerId="AD" clId="Web-{1CE95785-5A59-1EC9-4B94-8D0A05D0F66A}"/>
    <pc:docChg chg="modSld">
      <pc:chgData name="Rachel Harrison" userId="S::rachel.harrison@bramhopeprimaryschool.co.uk::1ceaffb2-cd00-4957-9443-572dfb74df9c" providerId="AD" clId="Web-{1CE95785-5A59-1EC9-4B94-8D0A05D0F66A}" dt="2021-01-10T12:06:44.491" v="2" actId="20577"/>
      <pc:docMkLst>
        <pc:docMk/>
      </pc:docMkLst>
      <pc:sldChg chg="modSp">
        <pc:chgData name="Rachel Harrison" userId="S::rachel.harrison@bramhopeprimaryschool.co.uk::1ceaffb2-cd00-4957-9443-572dfb74df9c" providerId="AD" clId="Web-{1CE95785-5A59-1EC9-4B94-8D0A05D0F66A}" dt="2021-01-10T12:06:44.132" v="0" actId="20577"/>
        <pc:sldMkLst>
          <pc:docMk/>
          <pc:sldMk cId="0" sldId="274"/>
        </pc:sldMkLst>
        <pc:spChg chg="mod">
          <ac:chgData name="Rachel Harrison" userId="S::rachel.harrison@bramhopeprimaryschool.co.uk::1ceaffb2-cd00-4957-9443-572dfb74df9c" providerId="AD" clId="Web-{1CE95785-5A59-1EC9-4B94-8D0A05D0F66A}" dt="2021-01-10T12:06:44.132" v="0" actId="20577"/>
          <ac:spMkLst>
            <pc:docMk/>
            <pc:sldMk cId="0" sldId="274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37090-B664-4FB1-AB55-1D5C70A8F0D3}" type="datetimeFigureOut">
              <a:rPr lang="en-US" smtClean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9eIe4BHR4_s" TargetMode="External"/><Relationship Id="rId2" Type="http://schemas.openxmlformats.org/officeDocument/2006/relationships/hyperlink" Target="https://www.youtube.com/watch?v=EneZ1UubxSA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U9RRdCfCrE" TargetMode="External"/><Relationship Id="rId2" Type="http://schemas.openxmlformats.org/officeDocument/2006/relationships/hyperlink" Target="https://www.youtube.com/watch?v=knhBaLebVq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x1nnOO2OFVI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684584" y="116632"/>
            <a:ext cx="7772400" cy="1470025"/>
          </a:xfrm>
        </p:spPr>
        <p:txBody>
          <a:bodyPr>
            <a:normAutofit/>
          </a:bodyPr>
          <a:lstStyle/>
          <a:p>
            <a:r>
              <a:rPr lang="en-GB" sz="8000" dirty="0"/>
              <a:t>ear</a:t>
            </a:r>
            <a:r>
              <a:rPr lang="en-GB" sz="6000" dirty="0"/>
              <a:t> sound</a:t>
            </a:r>
            <a:endParaRPr lang="en-US" sz="6000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1628800"/>
            <a:ext cx="4680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Today’s sound is a </a:t>
            </a:r>
            <a:r>
              <a:rPr lang="en-GB" dirty="0" err="1"/>
              <a:t>trigraph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It has 3 letters in this sound.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95536" y="2924944"/>
            <a:ext cx="5256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Geraldine is going to start by introducing the sound:</a:t>
            </a:r>
          </a:p>
          <a:p>
            <a:endParaRPr lang="en-GB" dirty="0"/>
          </a:p>
          <a:p>
            <a:r>
              <a:rPr lang="en-US" dirty="0">
                <a:hlinkClick r:id="rId2"/>
              </a:rPr>
              <a:t>https://www.youtube.com/watch?v=EneZ1UubxSA</a:t>
            </a:r>
            <a:endParaRPr lang="en-US" dirty="0"/>
          </a:p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95536" y="4293096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video also provides a good introduction to our sound:</a:t>
            </a:r>
          </a:p>
          <a:p>
            <a:endParaRPr lang="en-GB" dirty="0"/>
          </a:p>
          <a:p>
            <a:r>
              <a:rPr lang="en-US" dirty="0">
                <a:hlinkClick r:id="rId3"/>
              </a:rPr>
              <a:t>https://www.youtube.com/watch?v=9eIe4BHR4_s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967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Have a go at reading these ‘ear’ words.</a:t>
            </a:r>
            <a:br>
              <a:rPr lang="en-GB" dirty="0"/>
            </a:br>
            <a:br>
              <a:rPr lang="en-GB" dirty="0"/>
            </a:br>
            <a:r>
              <a:rPr lang="en-GB" dirty="0"/>
              <a:t>Can you identify where the different sounds are to help you to sound out?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699792" y="3429000"/>
            <a:ext cx="439248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0" dirty="0"/>
              <a:t> ear</a:t>
            </a:r>
            <a:endParaRPr lang="en-US" sz="20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941168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/>
              <a:t>ear</a:t>
            </a:r>
            <a:endParaRPr lang="en-US" sz="15000" dirty="0"/>
          </a:p>
        </p:txBody>
      </p:sp>
      <p:pic>
        <p:nvPicPr>
          <p:cNvPr id="26626" name="Picture 2" descr="Ear Syringing | The Richmond Hill Practi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116632"/>
            <a:ext cx="2831373" cy="4608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221088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>
                <a:solidFill>
                  <a:schemeClr val="accent1"/>
                </a:solidFill>
              </a:rPr>
              <a:t>ear</a:t>
            </a:r>
            <a:endParaRPr lang="en-US" sz="15000" dirty="0">
              <a:solidFill>
                <a:schemeClr val="accent1"/>
              </a:solidFill>
            </a:endParaRPr>
          </a:p>
        </p:txBody>
      </p:sp>
      <p:pic>
        <p:nvPicPr>
          <p:cNvPr id="25602" name="Picture 2" descr="Ear Syringing | The Richmond Hill Practi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260648"/>
            <a:ext cx="2304256" cy="375054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95736" y="6021288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Notice how this is the sound and a word!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941168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/>
              <a:t>hear</a:t>
            </a:r>
            <a:endParaRPr lang="en-US" sz="15000" dirty="0"/>
          </a:p>
        </p:txBody>
      </p:sp>
      <p:pic>
        <p:nvPicPr>
          <p:cNvPr id="51202" name="Picture 2" descr="Do You Hear What I Hear? Mindfulness Games for Kids | Yoga In My Schoo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04664"/>
            <a:ext cx="5795764" cy="38603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941168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>
                <a:solidFill>
                  <a:srgbClr val="FF0000"/>
                </a:solidFill>
              </a:rPr>
              <a:t>h</a:t>
            </a:r>
            <a:r>
              <a:rPr lang="en-GB" sz="15000" dirty="0">
                <a:solidFill>
                  <a:schemeClr val="accent1"/>
                </a:solidFill>
              </a:rPr>
              <a:t>ear</a:t>
            </a:r>
            <a:endParaRPr lang="en-US" sz="15000" dirty="0">
              <a:solidFill>
                <a:schemeClr val="accent1"/>
              </a:solidFill>
            </a:endParaRPr>
          </a:p>
        </p:txBody>
      </p:sp>
      <p:pic>
        <p:nvPicPr>
          <p:cNvPr id="4" name="Picture 2" descr="Do You Hear What I Hear? Mindfulness Games for Kids | Yoga In My Schoo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04664"/>
            <a:ext cx="5795764" cy="38603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941168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/>
              <a:t>near</a:t>
            </a:r>
            <a:endParaRPr lang="en-US" sz="15000" dirty="0"/>
          </a:p>
        </p:txBody>
      </p:sp>
      <p:pic>
        <p:nvPicPr>
          <p:cNvPr id="49154" name="Picture 2" descr="Near And Far With A Dog | Vocabulary cartoons, Learning english for kids,  English lessons for kid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32656"/>
            <a:ext cx="5962650" cy="42291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97152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>
                <a:solidFill>
                  <a:srgbClr val="FF0000"/>
                </a:solidFill>
              </a:rPr>
              <a:t>n</a:t>
            </a:r>
            <a:r>
              <a:rPr lang="en-GB" sz="15000" dirty="0">
                <a:solidFill>
                  <a:schemeClr val="accent1"/>
                </a:solidFill>
              </a:rPr>
              <a:t>ear</a:t>
            </a:r>
            <a:endParaRPr lang="en-US" sz="15000" dirty="0">
              <a:solidFill>
                <a:schemeClr val="accent1"/>
              </a:solidFill>
            </a:endParaRPr>
          </a:p>
        </p:txBody>
      </p:sp>
      <p:pic>
        <p:nvPicPr>
          <p:cNvPr id="48130" name="Picture 2" descr="Near And Far With A Dog | Vocabulary cartoons, Learning english for kids,  English lessons for kid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476672"/>
            <a:ext cx="5962650" cy="422910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555776" y="3717032"/>
            <a:ext cx="1296144" cy="369332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941168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/>
              <a:t>fear</a:t>
            </a:r>
            <a:endParaRPr lang="en-US" sz="15000" dirty="0"/>
          </a:p>
        </p:txBody>
      </p:sp>
      <p:pic>
        <p:nvPicPr>
          <p:cNvPr id="47106" name="Picture 2" descr="Why do we like to be scared? – The Revie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26919"/>
            <a:ext cx="3744416" cy="42793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25144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>
                <a:solidFill>
                  <a:srgbClr val="FF0000"/>
                </a:solidFill>
              </a:rPr>
              <a:t>f</a:t>
            </a:r>
            <a:r>
              <a:rPr lang="en-GB" sz="15000" dirty="0">
                <a:solidFill>
                  <a:schemeClr val="accent1"/>
                </a:solidFill>
              </a:rPr>
              <a:t>ear</a:t>
            </a:r>
            <a:endParaRPr lang="en-US" sz="15000" dirty="0">
              <a:solidFill>
                <a:schemeClr val="accent1"/>
              </a:solidFill>
            </a:endParaRPr>
          </a:p>
        </p:txBody>
      </p:sp>
      <p:pic>
        <p:nvPicPr>
          <p:cNvPr id="6" name="Picture 2" descr="Why do we like to be scared? – The Revie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3744416" cy="42793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941168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/>
              <a:t>dear</a:t>
            </a:r>
            <a:endParaRPr lang="en-US" sz="15000" dirty="0"/>
          </a:p>
        </p:txBody>
      </p:sp>
      <p:pic>
        <p:nvPicPr>
          <p:cNvPr id="45058" name="Picture 2" descr="Communicating with Donors the Old-Fashioned Way: Tips on Writing Letters |  Sharpe Grou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404664"/>
            <a:ext cx="6048672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725144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>
                <a:solidFill>
                  <a:srgbClr val="FF0000"/>
                </a:solidFill>
              </a:rPr>
              <a:t>d</a:t>
            </a:r>
            <a:r>
              <a:rPr lang="en-GB" sz="15000" dirty="0">
                <a:solidFill>
                  <a:schemeClr val="accent1"/>
                </a:solidFill>
              </a:rPr>
              <a:t>ear</a:t>
            </a:r>
            <a:endParaRPr lang="en-US" sz="15000" dirty="0">
              <a:solidFill>
                <a:schemeClr val="accent1"/>
              </a:solidFill>
            </a:endParaRPr>
          </a:p>
        </p:txBody>
      </p:sp>
      <p:pic>
        <p:nvPicPr>
          <p:cNvPr id="6" name="Picture 2" descr="Communicating with Donors the Old-Fashioned Way: Tips on Writing Letters |  Sharpe Grou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60648"/>
            <a:ext cx="6048672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581128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>
                <a:latin typeface="Comic Sans MS" pitchFamily="66" charset="0"/>
              </a:rPr>
              <a:t>gear</a:t>
            </a:r>
            <a:endParaRPr lang="en-US" sz="15000" dirty="0">
              <a:latin typeface="Comic Sans MS" pitchFamily="66" charset="0"/>
            </a:endParaRPr>
          </a:p>
        </p:txBody>
      </p:sp>
      <p:pic>
        <p:nvPicPr>
          <p:cNvPr id="43010" name="Picture 2" descr="Types of Gears | Gear Parameters &amp; Tooth Profiles | Fractor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476672"/>
            <a:ext cx="5616624" cy="37420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221088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>
                <a:solidFill>
                  <a:srgbClr val="FF0000"/>
                </a:solidFill>
                <a:latin typeface="Comic Sans MS" pitchFamily="66" charset="0"/>
              </a:rPr>
              <a:t>g</a:t>
            </a:r>
            <a:r>
              <a:rPr lang="en-GB" sz="15000" dirty="0">
                <a:solidFill>
                  <a:schemeClr val="accent1"/>
                </a:solidFill>
                <a:latin typeface="Comic Sans MS" pitchFamily="66" charset="0"/>
              </a:rPr>
              <a:t>ear</a:t>
            </a:r>
            <a:endParaRPr lang="en-US" sz="15000" dirty="0">
              <a:solidFill>
                <a:schemeClr val="accent1"/>
              </a:solidFill>
              <a:latin typeface="Comic Sans MS" pitchFamily="66" charset="0"/>
            </a:endParaRPr>
          </a:p>
        </p:txBody>
      </p:sp>
      <p:pic>
        <p:nvPicPr>
          <p:cNvPr id="6" name="Picture 2" descr="Types of Gears | Gear Parameters &amp; Tooth Profiles | Fractor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476672"/>
            <a:ext cx="5616624" cy="37420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581128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>
                <a:latin typeface="Comic Sans MS" pitchFamily="66" charset="0"/>
              </a:rPr>
              <a:t>beard</a:t>
            </a:r>
            <a:endParaRPr lang="en-US" sz="15000" dirty="0">
              <a:latin typeface="Comic Sans MS" pitchFamily="66" charset="0"/>
            </a:endParaRPr>
          </a:p>
        </p:txBody>
      </p:sp>
      <p:pic>
        <p:nvPicPr>
          <p:cNvPr id="53252" name="Picture 4" descr="Hagrid's hair is made from yak hair and during one scene a bat that was in  Hagrid's hut escaped and flew directly into the beard getting stuck in it.  : harrypot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476672"/>
            <a:ext cx="5504611" cy="30963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25144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>
                <a:solidFill>
                  <a:srgbClr val="FF0000"/>
                </a:solidFill>
                <a:latin typeface="Comic Sans MS" pitchFamily="66" charset="0"/>
              </a:rPr>
              <a:t>b</a:t>
            </a:r>
            <a:r>
              <a:rPr lang="en-GB" sz="15000" dirty="0">
                <a:solidFill>
                  <a:schemeClr val="accent1"/>
                </a:solidFill>
                <a:latin typeface="Comic Sans MS" pitchFamily="66" charset="0"/>
              </a:rPr>
              <a:t>ear</a:t>
            </a:r>
            <a:r>
              <a:rPr lang="en-GB" sz="15000" dirty="0">
                <a:solidFill>
                  <a:srgbClr val="00B050"/>
                </a:solidFill>
                <a:latin typeface="Comic Sans MS" pitchFamily="66" charset="0"/>
              </a:rPr>
              <a:t>d</a:t>
            </a:r>
            <a:endParaRPr lang="en-US" sz="15000" dirty="0">
              <a:solidFill>
                <a:srgbClr val="00B050"/>
              </a:solidFill>
              <a:latin typeface="Comic Sans MS" pitchFamily="66" charset="0"/>
            </a:endParaRPr>
          </a:p>
        </p:txBody>
      </p:sp>
      <p:pic>
        <p:nvPicPr>
          <p:cNvPr id="4" name="Picture 4" descr="Hagrid's hair is made from yak hair and during one scene a bat that was in  Hagrid's hut escaped and flew directly into the beard getting stuck in it.  : harrypot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476672"/>
            <a:ext cx="5504611" cy="30963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Now have a go at spelling these words.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Remember to really sound out each sound</a:t>
            </a:r>
          </a:p>
          <a:p>
            <a:r>
              <a:rPr lang="en-GB" dirty="0"/>
              <a:t>Remember cursive letter formations</a:t>
            </a:r>
          </a:p>
          <a:p>
            <a:r>
              <a:rPr lang="en-GB" dirty="0"/>
              <a:t>Think about your pencil grip</a:t>
            </a:r>
          </a:p>
          <a:p>
            <a:r>
              <a:rPr lang="en-GB" dirty="0"/>
              <a:t>Have a try at joining the </a:t>
            </a:r>
            <a:r>
              <a:rPr lang="en-GB" dirty="0" err="1"/>
              <a:t>trigraph</a:t>
            </a:r>
            <a:r>
              <a:rPr lang="en-GB" dirty="0"/>
              <a:t> ‘ear’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11560" y="4365104"/>
            <a:ext cx="5886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83568" y="5661248"/>
            <a:ext cx="5472608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 dirty="0"/>
              <a:t>r</a:t>
            </a:r>
            <a:r>
              <a:rPr lang="en-US" dirty="0"/>
              <a:t>    </a:t>
            </a:r>
            <a:r>
              <a:rPr lang="en-US" dirty="0">
                <a:hlinkClick r:id="rId2"/>
              </a:rPr>
              <a:t>https://www.youtube.com/watch?v=knhBaLebVq4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115616" y="4509120"/>
            <a:ext cx="5112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https://www.youtube.com/watch?v=gU9RRdCfCrE</a:t>
            </a:r>
            <a:endParaRPr lang="en-US" dirty="0"/>
          </a:p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568" y="4437112"/>
            <a:ext cx="5472608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 dirty="0"/>
              <a:t>e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755576" y="5085184"/>
            <a:ext cx="532859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omic Sans MS" pitchFamily="66" charset="0"/>
              </a:rPr>
              <a:t>a</a:t>
            </a:r>
            <a:r>
              <a:rPr lang="en-GB" dirty="0"/>
              <a:t>  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187624" y="5013176"/>
            <a:ext cx="52565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https://www.youtube.com/watch?v=x1nnOO2OFVI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ar Syringing | The Richmond Hill Practi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1916832"/>
            <a:ext cx="2831373" cy="4608512"/>
          </a:xfrm>
          <a:prstGeom prst="rect">
            <a:avLst/>
          </a:prstGeom>
          <a:noFill/>
        </p:spPr>
      </p:pic>
      <p:sp>
        <p:nvSpPr>
          <p:cNvPr id="5" name="Title 3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Can you spell this word?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941168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/>
              <a:t>ear</a:t>
            </a:r>
            <a:endParaRPr lang="en-US" sz="15000" dirty="0"/>
          </a:p>
        </p:txBody>
      </p:sp>
      <p:pic>
        <p:nvPicPr>
          <p:cNvPr id="26626" name="Picture 2" descr="Ear Syringing | The Richmond Hill Practi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116632"/>
            <a:ext cx="2831373" cy="4608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Do You Hear What I Hear? Mindfulness Games for Kids | Yoga In My Schoo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988840"/>
            <a:ext cx="5795764" cy="3860318"/>
          </a:xfrm>
          <a:prstGeom prst="rect">
            <a:avLst/>
          </a:prstGeom>
          <a:noFill/>
        </p:spPr>
      </p:pic>
      <p:sp>
        <p:nvSpPr>
          <p:cNvPr id="4" name="Title 3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Can you spell this word?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941168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/>
              <a:t>hear</a:t>
            </a:r>
            <a:endParaRPr lang="en-US" sz="15000" dirty="0"/>
          </a:p>
        </p:txBody>
      </p:sp>
      <p:pic>
        <p:nvPicPr>
          <p:cNvPr id="51202" name="Picture 2" descr="Do You Hear What I Hear? Mindfulness Games for Kids | Yoga In My Schoo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04664"/>
            <a:ext cx="5795764" cy="38603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Near And Far With A Dog | Vocabulary cartoons, Learning english for kids,  English lessons for kid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060848"/>
            <a:ext cx="5962650" cy="4229101"/>
          </a:xfrm>
          <a:prstGeom prst="rect">
            <a:avLst/>
          </a:prstGeom>
          <a:noFill/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/>
              <a:t>Can you spell this word?</a:t>
            </a: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941168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/>
              <a:t>near</a:t>
            </a:r>
            <a:endParaRPr lang="en-US" sz="15000" dirty="0"/>
          </a:p>
        </p:txBody>
      </p:sp>
      <p:pic>
        <p:nvPicPr>
          <p:cNvPr id="49154" name="Picture 2" descr="Near And Far With A Dog | Vocabulary cartoons, Learning english for kids,  English lessons for kid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32656"/>
            <a:ext cx="5962650" cy="42291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Why do we like to be scared? – The Revie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97679" y="1205221"/>
            <a:ext cx="3744416" cy="4279333"/>
          </a:xfrm>
          <a:prstGeom prst="rect">
            <a:avLst/>
          </a:prstGeom>
          <a:noFill/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C8A20F56-1AD3-42F7-B237-A81B90FF1FDF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Can you spell this word?</a:t>
            </a:r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2E9EA0ED-CE1C-47E3-8158-2DB53EF21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941168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/>
              <a:t>fear</a:t>
            </a:r>
            <a:endParaRPr lang="en-US" sz="15000" dirty="0"/>
          </a:p>
        </p:txBody>
      </p:sp>
      <p:pic>
        <p:nvPicPr>
          <p:cNvPr id="47106" name="Picture 2" descr="Why do we like to be scared? – The Revie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26919"/>
            <a:ext cx="3744416" cy="42793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674330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ommunicating with Donors the Old-Fashioned Way: Tips on Writing Letters |  Sharpe Grou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204864"/>
            <a:ext cx="6048672" cy="4032448"/>
          </a:xfrm>
          <a:prstGeom prst="rect">
            <a:avLst/>
          </a:prstGeom>
          <a:noFill/>
        </p:spPr>
      </p:pic>
      <p:sp>
        <p:nvSpPr>
          <p:cNvPr id="5" name="Title 3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Can you spell this word?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941168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/>
              <a:t>dear</a:t>
            </a:r>
            <a:endParaRPr lang="en-US" sz="15000" dirty="0"/>
          </a:p>
        </p:txBody>
      </p:sp>
      <p:pic>
        <p:nvPicPr>
          <p:cNvPr id="45058" name="Picture 2" descr="Communicating with Donors the Old-Fashioned Way: Tips on Writing Letters |  Sharpe Grou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404664"/>
            <a:ext cx="6048672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Types of Gears | Gear Parameters &amp; Tooth Profiles | Fractor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492896"/>
            <a:ext cx="5616624" cy="3742076"/>
          </a:xfrm>
          <a:prstGeom prst="rect">
            <a:avLst/>
          </a:prstGeom>
          <a:noFill/>
        </p:spPr>
      </p:pic>
      <p:sp>
        <p:nvSpPr>
          <p:cNvPr id="5" name="Title 3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Can you spell this word?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581128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>
                <a:latin typeface="Comic Sans MS" pitchFamily="66" charset="0"/>
              </a:rPr>
              <a:t>gear</a:t>
            </a:r>
            <a:endParaRPr lang="en-US" sz="15000" dirty="0">
              <a:latin typeface="Comic Sans MS" pitchFamily="66" charset="0"/>
            </a:endParaRPr>
          </a:p>
        </p:txBody>
      </p:sp>
      <p:pic>
        <p:nvPicPr>
          <p:cNvPr id="43010" name="Picture 2" descr="Types of Gears | Gear Parameters &amp; Tooth Profiles | Fractor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476672"/>
            <a:ext cx="5616624" cy="37420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Hagrid's hair is made from yak hair and during one scene a bat that was in  Hagrid's hut escaped and flew directly into the beard getting stuck in it.  : harrypot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988840"/>
            <a:ext cx="5504611" cy="3096344"/>
          </a:xfrm>
          <a:prstGeom prst="rect">
            <a:avLst/>
          </a:prstGeom>
          <a:noFill/>
        </p:spPr>
      </p:pic>
      <p:sp>
        <p:nvSpPr>
          <p:cNvPr id="5" name="Title 3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Can you spell this word?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581128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>
                <a:latin typeface="Comic Sans MS" pitchFamily="66" charset="0"/>
              </a:rPr>
              <a:t>beard</a:t>
            </a:r>
            <a:endParaRPr lang="en-US" sz="15000" dirty="0">
              <a:latin typeface="Comic Sans MS" pitchFamily="66" charset="0"/>
            </a:endParaRPr>
          </a:p>
        </p:txBody>
      </p:sp>
      <p:pic>
        <p:nvPicPr>
          <p:cNvPr id="53252" name="Picture 4" descr="Hagrid's hair is made from yak hair and during one scene a bat that was in  Hagrid's hut escaped and flew directly into the beard getting stuck in it.  : harrypot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476672"/>
            <a:ext cx="5504611" cy="30963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Tasks...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2776"/>
            <a:ext cx="8435280" cy="4525963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endParaRPr lang="en-GB" sz="1800" dirty="0"/>
          </a:p>
          <a:p>
            <a:pPr>
              <a:buNone/>
            </a:pPr>
            <a:r>
              <a:rPr lang="en-GB" sz="1800" dirty="0"/>
              <a:t>       In your folder there is an ‘ear’ roll the dice sheet and a ‘phoneme spotter’.</a:t>
            </a:r>
          </a:p>
          <a:p>
            <a:pPr>
              <a:buNone/>
            </a:pPr>
            <a:endParaRPr lang="en-GB" sz="1800" dirty="0"/>
          </a:p>
          <a:p>
            <a:pPr>
              <a:buNone/>
            </a:pPr>
            <a:r>
              <a:rPr lang="en-GB" sz="1800" b="1" u="sng" dirty="0"/>
              <a:t>Use the phoneme spotter sheet to:</a:t>
            </a:r>
          </a:p>
          <a:p>
            <a:pPr>
              <a:buAutoNum type="arabicPeriod"/>
            </a:pPr>
            <a:r>
              <a:rPr lang="en-GB" sz="1800" dirty="0"/>
              <a:t>Read the story.</a:t>
            </a:r>
          </a:p>
          <a:p>
            <a:pPr>
              <a:buAutoNum type="arabicPeriod"/>
            </a:pPr>
            <a:r>
              <a:rPr lang="en-GB" sz="1800" dirty="0"/>
              <a:t>Underlie the ‘ear’ words   and/or add sound buttons to these words.</a:t>
            </a:r>
          </a:p>
          <a:p>
            <a:pPr>
              <a:buAutoNum type="arabicPeriod"/>
            </a:pPr>
            <a:endParaRPr lang="en-GB" sz="1800" dirty="0"/>
          </a:p>
          <a:p>
            <a:pPr>
              <a:buNone/>
            </a:pPr>
            <a:r>
              <a:rPr lang="en-GB" sz="1800" b="1" u="sng" dirty="0"/>
              <a:t>Use the roll dice sheet for a range of reasons:</a:t>
            </a:r>
          </a:p>
          <a:p>
            <a:pPr>
              <a:buAutoNum type="arabicPeriod"/>
            </a:pPr>
            <a:r>
              <a:rPr lang="en-GB" sz="1800" dirty="0"/>
              <a:t>Roll a die – sound out and read the word – place a counter/colour – how many throws does it take to complete a line (like Bingo).</a:t>
            </a:r>
          </a:p>
          <a:p>
            <a:pPr>
              <a:buAutoNum type="arabicPeriod"/>
            </a:pPr>
            <a:r>
              <a:rPr lang="en-GB" sz="1800" dirty="0"/>
              <a:t>Roll the die – practise writing that word in cursive letters</a:t>
            </a:r>
          </a:p>
          <a:p>
            <a:pPr>
              <a:buAutoNum type="arabicPeriod"/>
            </a:pPr>
            <a:r>
              <a:rPr lang="en-GB" sz="1800" dirty="0"/>
              <a:t>Invent your own game and activity e.g. If you have a sibling who can play along, maybe you could compete for a line.</a:t>
            </a:r>
          </a:p>
          <a:p>
            <a:pPr>
              <a:buNone/>
            </a:pPr>
            <a:endParaRPr lang="en-GB" sz="1800" dirty="0"/>
          </a:p>
          <a:p>
            <a:pPr>
              <a:buNone/>
            </a:pPr>
            <a:endParaRPr lang="en-GB" sz="1800" dirty="0"/>
          </a:p>
          <a:p>
            <a:pPr>
              <a:buNone/>
            </a:pPr>
            <a:endParaRPr lang="en-GB" sz="1800" dirty="0"/>
          </a:p>
          <a:p>
            <a:pPr>
              <a:buNone/>
            </a:pPr>
            <a:r>
              <a:rPr lang="en-GB" sz="1800" dirty="0"/>
              <a:t>       </a:t>
            </a:r>
            <a:r>
              <a:rPr lang="en-GB" sz="1800" b="1" dirty="0">
                <a:solidFill>
                  <a:srgbClr val="FF0000"/>
                </a:solidFill>
              </a:rPr>
              <a:t>Don’t forget, the most important learning is your 5 ‘ear’ spellings and practising writing these in neat, cursive letter formations.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321</Words>
  <Application>Microsoft Office PowerPoint</Application>
  <PresentationFormat>On-screen Show (4:3)</PresentationFormat>
  <Paragraphs>67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ear sound</vt:lpstr>
      <vt:lpstr>Have a go at reading these ‘ear’ words.  Can you identify where the different sounds are to help you to sound out?</vt:lpstr>
      <vt:lpstr>ear</vt:lpstr>
      <vt:lpstr>ear</vt:lpstr>
      <vt:lpstr>hear</vt:lpstr>
      <vt:lpstr>hear</vt:lpstr>
      <vt:lpstr>near</vt:lpstr>
      <vt:lpstr>near</vt:lpstr>
      <vt:lpstr>fear</vt:lpstr>
      <vt:lpstr>fear</vt:lpstr>
      <vt:lpstr>dear</vt:lpstr>
      <vt:lpstr>dear</vt:lpstr>
      <vt:lpstr>gear</vt:lpstr>
      <vt:lpstr>gear</vt:lpstr>
      <vt:lpstr>beard</vt:lpstr>
      <vt:lpstr>beard</vt:lpstr>
      <vt:lpstr>Now have a go at spelling these words. </vt:lpstr>
      <vt:lpstr>PowerPoint Presentation</vt:lpstr>
      <vt:lpstr>ear</vt:lpstr>
      <vt:lpstr>PowerPoint Presentation</vt:lpstr>
      <vt:lpstr>hear</vt:lpstr>
      <vt:lpstr>Can you spell this word?</vt:lpstr>
      <vt:lpstr>near</vt:lpstr>
      <vt:lpstr>PowerPoint Presentation</vt:lpstr>
      <vt:lpstr>fear</vt:lpstr>
      <vt:lpstr>PowerPoint Presentation</vt:lpstr>
      <vt:lpstr>dear</vt:lpstr>
      <vt:lpstr>PowerPoint Presentation</vt:lpstr>
      <vt:lpstr>gear</vt:lpstr>
      <vt:lpstr>PowerPoint Presentation</vt:lpstr>
      <vt:lpstr>beard</vt:lpstr>
      <vt:lpstr>Tasks...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 sound</dc:title>
  <dc:creator>DARREN FOGARTY</dc:creator>
  <cp:lastModifiedBy>DARREN FOGARTY</cp:lastModifiedBy>
  <cp:revision>35</cp:revision>
  <dcterms:created xsi:type="dcterms:W3CDTF">2021-01-01T16:44:17Z</dcterms:created>
  <dcterms:modified xsi:type="dcterms:W3CDTF">2021-01-11T17:47:00Z</dcterms:modified>
</cp:coreProperties>
</file>