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2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46"/>
  </p:normalViewPr>
  <p:slideViewPr>
    <p:cSldViewPr>
      <p:cViewPr varScale="1">
        <p:scale>
          <a:sx n="103" d="100"/>
          <a:sy n="103" d="100"/>
        </p:scale>
        <p:origin x="680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66266-6F3B-4D09-8A13-A6D2C7CE7CC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766266-6F3B-4D09-8A13-A6D2C7CE7CC0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EA7E2-3487-4F80-ACB7-1F9CD00C048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source=images&amp;cd=&amp;cad=rja&amp;uact=8&amp;ved=0ahUKEwjEpsjrx_fLAhWHbRQKHX2vBrMQjRwIBw&amp;url=http%3A%2F%2Fuxv.dromghn.top%2Fc%2Ffree-clipart-little-boy%2F&amp;psig=AFQjCNFvZGvH8Qm5jlgzFY5lQB5BeYqVJQ&amp;ust=1459947868024811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://www.google.co.uk/url?sa=i&amp;rct=j&amp;q=&amp;esrc=s&amp;source=images&amp;cd=&amp;cad=rja&amp;uact=8&amp;ved=0ahUKEwjpoOqKyPfLAhWE0RQKHSvWAVUQjRwIBw&amp;url=http%3A%2F%2Fwww.clipartpanda.com%2Fcategories%2Fgirl-clip-art-cartoon&amp;bvm=bv.118443451,d.d24&amp;psig=AFQjCNFvgySx1pbZA9Xc7YGwP_u_w3B-gw&amp;ust=1459947944799602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class-clips-video/pshe-ks1-ks2-why-should-i-be-good/zmbrkmn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source=images&amp;cd=&amp;cad=rja&amp;uact=8&amp;ved=0ahUKEwjEpsjrx_fLAhWHbRQKHX2vBrMQjRwIBw&amp;url=http%3A%2F%2Fuxv.dromghn.top%2Fc%2Ffree-clipart-little-boy%2F&amp;psig=AFQjCNFvZGvH8Qm5jlgzFY5lQB5BeYqVJQ&amp;ust=1459947868024811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www.google.co.uk/url?sa=i&amp;rct=j&amp;q=&amp;esrc=s&amp;source=images&amp;cd=&amp;cad=rja&amp;uact=8&amp;ved=0ahUKEwjpoOqKyPfLAhWE0RQKHSvWAVUQjRwIBw&amp;url=http%3A%2F%2Fwww.clipartpanda.com%2Fcategories%2Fgirl-clip-art-cartoon&amp;bvm=bv.118443451,d.d24&amp;psig=AFQjCNFvgySx1pbZA9Xc7YGwP_u_w3B-gw&amp;ust=1459947944799602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hyperlink" Target="http://www.google.co.uk/url?sa=i&amp;rct=j&amp;q=&amp;esrc=s&amp;source=images&amp;cd=&amp;cad=rja&amp;uact=8&amp;ved=0ahUKEwj2n9_6yvfLAhVBoRQKHYARC-kQjRwIBw&amp;url=http%3A%2F%2Flyw.dromghb.top%2Fc%2Fclip-art-of-a-child-sleeping%2F&amp;bvm=bv.118443451,d.d24&amp;psig=AFQjCNG6PlNq1Tiwka7xWL060_ZTNEhnew&amp;ust=1459948698601696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jZ2oPzy_fLAhXKaRQKHcDBAQMQjRwIBw&amp;url=http%3A%2F%2Fwww.clker.com%2Fclipart-wrong-cross.html&amp;bvm=bv.118443451,d.d24&amp;psig=AFQjCNGI_UGwoqaVX7gp0jJnECY9LaI7dw&amp;ust=1459948973404357" TargetMode="External"/><Relationship Id="rId5" Type="http://schemas.openxmlformats.org/officeDocument/2006/relationships/image" Target="../media/image1.png"/><Relationship Id="rId4" Type="http://schemas.openxmlformats.org/officeDocument/2006/relationships/hyperlink" Target="http://www.google.co.uk/url?sa=i&amp;rct=j&amp;q=&amp;esrc=s&amp;source=images&amp;cd=&amp;cad=rja&amp;uact=8&amp;ved=0ahUKEwjEpsjrx_fLAhWHbRQKHX2vBrMQjRwIBw&amp;url=http%3A%2F%2Fuxv.dromghn.top%2Fc%2Ffree-clipart-little-boy%2F&amp;psig=AFQjCNFvZGvH8Qm5jlgzFY5lQB5BeYqVJQ&amp;ust=1459947868024811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7.png"/><Relationship Id="rId2" Type="http://schemas.openxmlformats.org/officeDocument/2006/relationships/hyperlink" Target="http://www.google.co.uk/url?sa=i&amp;rct=j&amp;q=&amp;esrc=s&amp;source=images&amp;cd=&amp;cad=rja&amp;uact=8&amp;ved=0ahUKEwjx_9rvzffLAhWCTBoKHZ_uBKMQjRwIBw&amp;url=http%3A%2F%2Fgallery.yopriceville.com%2FFree-Clipart-Pictures%2FGrass-Grounds-Coverings-PNG-Clipart%2FRoad_with_Grass_PNG_Clipart&amp;bvm=bv.118443451,d.d24&amp;psig=AFQjCNHT5VAHOj7DOV8nwwu0hC7RFa3PnA&amp;ust=1459949495575614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ivvP2gz_fLAhWJDxoKHStVDOoQjRwIBw&amp;url=http%3A%2F%2Fwww.clipshrine.com%2Fright-check-6151-medium.html&amp;bvm=bv.118443451,d.d24&amp;psig=AFQjCNHhQyKTn1yx0uz6uIw3UlXbSNC3Tg&amp;ust=1459949870366040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://www.google.co.uk/url?sa=i&amp;rct=j&amp;q=&amp;esrc=s&amp;source=images&amp;cd=&amp;cad=rja&amp;uact=8&amp;ved=0ahUKEwjpoOqKyPfLAhWE0RQKHSvWAVUQjRwIBw&amp;url=http%3A%2F%2Fwww.clipartpanda.com%2Fcategories%2Fgirl-clip-art-cartoon&amp;bvm=bv.118443451,d.d24&amp;psig=AFQjCNFvgySx1pbZA9Xc7YGwP_u_w3B-gw&amp;ust=1459947944799602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7.png"/><Relationship Id="rId2" Type="http://schemas.openxmlformats.org/officeDocument/2006/relationships/hyperlink" Target="http://www.google.co.uk/url?sa=i&amp;rct=j&amp;q=&amp;esrc=s&amp;source=images&amp;cd=&amp;cad=rja&amp;uact=8&amp;ved=0ahUKEwiQrOvYz_fLAhVCfRoKHXi5AEEQjRwIBw&amp;url=http%3A%2F%2Fwww.canstockphoto.com%2Fillustration%2Fcoat-rack.html&amp;bvm=bv.118443451,d.d24&amp;psig=AFQjCNFVXu7an3dwviuss-Gm6IS9XVMwZg&amp;ust=1459949976257143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ivvP2gz_fLAhWJDxoKHStVDOoQjRwIBw&amp;url=http%3A%2F%2Fwww.clipshrine.com%2Fright-check-6151-medium.html&amp;bvm=bv.118443451,d.d24&amp;psig=AFQjCNHhQyKTn1yx0uz6uIw3UlXbSNC3Tg&amp;ust=1459949870366040" TargetMode="External"/><Relationship Id="rId5" Type="http://schemas.openxmlformats.org/officeDocument/2006/relationships/image" Target="../media/image1.png"/><Relationship Id="rId4" Type="http://schemas.openxmlformats.org/officeDocument/2006/relationships/hyperlink" Target="http://www.google.co.uk/url?sa=i&amp;rct=j&amp;q=&amp;esrc=s&amp;source=images&amp;cd=&amp;cad=rja&amp;uact=8&amp;ved=0ahUKEwjEpsjrx_fLAhWHbRQKHX2vBrMQjRwIBw&amp;url=http%3A%2F%2Fuxv.dromghn.top%2Fc%2Ffree-clipart-little-boy%2F&amp;psig=AFQjCNFvZGvH8Qm5jlgzFY5lQB5BeYqVJQ&amp;ust=1459947868024811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5.png"/><Relationship Id="rId2" Type="http://schemas.openxmlformats.org/officeDocument/2006/relationships/hyperlink" Target="http://www.google.co.uk/url?sa=i&amp;rct=j&amp;q=&amp;esrc=s&amp;source=images&amp;cd=&amp;cad=rja&amp;uact=8&amp;ved=0ahUKEwj-yb7C0vfLAhXMORoKHSDnAlAQjRwIBw&amp;url=http%3A%2F%2Fxdg.dromgil.top%2Fc%2Fschool-class-clip-art%2F&amp;psig=AFQjCNGQ_qT-lN99aP1BKgRTMxUwCEO-Cw&amp;ust=145995074771299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jZ2oPzy_fLAhXKaRQKHcDBAQMQjRwIBw&amp;url=http%3A%2F%2Fwww.clker.com%2Fclipart-wrong-cross.html&amp;bvm=bv.118443451,d.d24&amp;psig=AFQjCNGI_UGwoqaVX7gp0jJnECY9LaI7dw&amp;ust=1459948973404357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://www.google.co.uk/url?sa=i&amp;rct=j&amp;q=&amp;esrc=s&amp;source=images&amp;cd=&amp;cad=rja&amp;uact=8&amp;ved=0ahUKEwjpoOqKyPfLAhWE0RQKHSvWAVUQjRwIBw&amp;url=http%3A%2F%2Fwww.clipartpanda.com%2Fcategories%2Fgirl-clip-art-cartoon&amp;bvm=bv.118443451,d.d24&amp;psig=AFQjCNFvgySx1pbZA9Xc7YGwP_u_w3B-gw&amp;ust=1459947944799602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7.png"/><Relationship Id="rId2" Type="http://schemas.openxmlformats.org/officeDocument/2006/relationships/hyperlink" Target="http://www.google.co.uk/url?sa=i&amp;rct=j&amp;q=&amp;esrc=s&amp;source=images&amp;cd=&amp;cad=rja&amp;uact=8&amp;ved=0ahUKEwiNicv30_fLAhXBWhoKHQ7zBDEQjRwIBw&amp;url=http%3A%2F%2Fsm3.dromghb.top%2Fc%2Fart-class-clipart%2F&amp;psig=AFQjCNGQ_qT-lN99aP1BKgRTMxUwCEO-Cw&amp;ust=145995074771299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ivvP2gz_fLAhWJDxoKHStVDOoQjRwIBw&amp;url=http%3A%2F%2Fwww.clipshrine.com%2Fright-check-6151-medium.html&amp;bvm=bv.118443451,d.d24&amp;psig=AFQjCNHhQyKTn1yx0uz6uIw3UlXbSNC3Tg&amp;ust=1459949870366040" TargetMode="External"/><Relationship Id="rId5" Type="http://schemas.openxmlformats.org/officeDocument/2006/relationships/image" Target="../media/image1.png"/><Relationship Id="rId4" Type="http://schemas.openxmlformats.org/officeDocument/2006/relationships/hyperlink" Target="http://www.google.co.uk/url?sa=i&amp;rct=j&amp;q=&amp;esrc=s&amp;source=images&amp;cd=&amp;cad=rja&amp;uact=8&amp;ved=0ahUKEwjEpsjrx_fLAhWHbRQKHX2vBrMQjRwIBw&amp;url=http%3A%2F%2Fuxv.dromghn.top%2Fc%2Ffree-clipart-little-boy%2F&amp;psig=AFQjCNFvZGvH8Qm5jlgzFY5lQB5BeYqVJQ&amp;ust=1459947868024811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5.png"/><Relationship Id="rId2" Type="http://schemas.openxmlformats.org/officeDocument/2006/relationships/hyperlink" Target="http://www.google.co.uk/url?sa=i&amp;rct=j&amp;q=&amp;esrc=s&amp;source=images&amp;cd=&amp;cad=rja&amp;uact=8&amp;ved=0ahUKEwjcs5Dj1PfLAhUFChoKHVcOAykQjRwIBw&amp;url=http%3A%2F%2Fw8k.dromggg.top%2Fc%2Ffree-clip-art-of-children-playing%2F&amp;psig=AFQjCNHbZFZpNN8xB8n6pf3AXQlZUUl6JA&amp;ust=1459951347770587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jZ2oPzy_fLAhXKaRQKHcDBAQMQjRwIBw&amp;url=http%3A%2F%2Fwww.clker.com%2Fclipart-wrong-cross.html&amp;bvm=bv.118443451,d.d24&amp;psig=AFQjCNGI_UGwoqaVX7gp0jJnECY9LaI7dw&amp;ust=1459948973404357" TargetMode="External"/><Relationship Id="rId5" Type="http://schemas.openxmlformats.org/officeDocument/2006/relationships/image" Target="../media/image2.png"/><Relationship Id="rId4" Type="http://schemas.openxmlformats.org/officeDocument/2006/relationships/hyperlink" Target="http://www.google.co.uk/url?sa=i&amp;rct=j&amp;q=&amp;esrc=s&amp;source=images&amp;cd=&amp;cad=rja&amp;uact=8&amp;ved=0ahUKEwjpoOqKyPfLAhWE0RQKHSvWAVUQjRwIBw&amp;url=http%3A%2F%2Fwww.clipartpanda.com%2Fcategories%2Fgirl-clip-art-cartoon&amp;bvm=bv.118443451,d.d24&amp;psig=AFQjCNFvgySx1pbZA9Xc7YGwP_u_w3B-gw&amp;ust=1459947944799602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source=images&amp;cd=&amp;cad=rja&amp;uact=8&amp;ved=0ahUKEwjEpsjrx_fLAhWHbRQKHX2vBrMQjRwIBw&amp;url=http%3A%2F%2Fuxv.dromghn.top%2Fc%2Ffree-clipart-little-boy%2F&amp;psig=AFQjCNFvZGvH8Qm5jlgzFY5lQB5BeYqVJQ&amp;ust=1459947868024811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hyperlink" Target="http://www.google.co.uk/url?sa=i&amp;rct=j&amp;q=&amp;esrc=s&amp;source=images&amp;cd=&amp;cad=rja&amp;uact=8&amp;ved=0ahUKEwjpoOqKyPfLAhWE0RQKHSvWAVUQjRwIBw&amp;url=http%3A%2F%2Fwww.clipartpanda.com%2Fcategories%2Fgirl-clip-art-cartoon&amp;bvm=bv.118443451,d.d24&amp;psig=AFQjCNFvgySx1pbZA9Xc7YGwP_u_w3B-gw&amp;ust=1459947944799602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source=images&amp;cd=&amp;cad=rja&amp;uact=8&amp;ved=0ahUKEwjEpsjrx_fLAhWHbRQKHX2vBrMQjRwIBw&amp;url=http%3A%2F%2Fuxv.dromghn.top%2Fc%2Ffree-clipart-little-boy%2F&amp;psig=AFQjCNFvZGvH8Qm5jlgzFY5lQB5BeYqVJQ&amp;ust=1459947868024811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hyperlink" Target="http://www.google.co.uk/url?sa=i&amp;rct=j&amp;q=&amp;esrc=s&amp;source=images&amp;cd=&amp;cad=rja&amp;uact=8&amp;ved=0ahUKEwjpoOqKyPfLAhWE0RQKHSvWAVUQjRwIBw&amp;url=http%3A%2F%2Fwww.clipartpanda.com%2Fcategories%2Fgirl-clip-art-cartoon&amp;bvm=bv.118443451,d.d24&amp;psig=AFQjCNFvgySx1pbZA9Xc7YGwP_u_w3B-gw&amp;ust=1459947944799602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>
                <a:latin typeface="Arial Rounded MT Bold" pitchFamily="34" charset="0"/>
              </a:rPr>
              <a:t>Making Choices: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2204864"/>
            <a:ext cx="6400800" cy="1752600"/>
          </a:xfrm>
        </p:spPr>
        <p:txBody>
          <a:bodyPr>
            <a:normAutofit/>
          </a:bodyPr>
          <a:lstStyle/>
          <a:p>
            <a:r>
              <a:rPr lang="en-GB" sz="6000" dirty="0">
                <a:solidFill>
                  <a:schemeClr val="tx1"/>
                </a:solidFill>
                <a:latin typeface="Arial Rounded MT Bold" pitchFamily="34" charset="0"/>
              </a:rPr>
              <a:t>Right or Wrong?</a:t>
            </a:r>
          </a:p>
        </p:txBody>
      </p:sp>
      <p:pic>
        <p:nvPicPr>
          <p:cNvPr id="11266" name="Picture 2" descr="http://content.mycutegraphics.com/graphics/emotions/happy-boy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1" y="3250549"/>
            <a:ext cx="1728192" cy="3345712"/>
          </a:xfrm>
          <a:prstGeom prst="rect">
            <a:avLst/>
          </a:prstGeom>
          <a:noFill/>
        </p:spPr>
      </p:pic>
      <p:pic>
        <p:nvPicPr>
          <p:cNvPr id="11268" name="Picture 4" descr="http://images.clipartpanda.com/girl-clip-art-cute-little-girl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3429000"/>
            <a:ext cx="2304256" cy="317744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491880" y="3429000"/>
            <a:ext cx="187220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0" dirty="0">
                <a:solidFill>
                  <a:srgbClr val="FF0000"/>
                </a:solidFill>
                <a:latin typeface="Arial Rounded MT Bold" pitchFamily="34" charset="0"/>
              </a:rPr>
              <a:t>?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E93647-BF4F-F64C-AE28-7A603503C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Making the right choices</a:t>
            </a:r>
            <a:br>
              <a:rPr lang="en-GB" dirty="0"/>
            </a:br>
            <a:r>
              <a:rPr lang="en-GB" dirty="0"/>
              <a:t> </a:t>
            </a:r>
          </a:p>
        </p:txBody>
      </p:sp>
      <p:pic>
        <p:nvPicPr>
          <p:cNvPr id="5" name="Content Placeholder 4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438CDAE2-2F6A-D043-8D9E-A40B2BBA26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03" t="19724" r="14203" b="16636"/>
          <a:stretch/>
        </p:blipFill>
        <p:spPr>
          <a:xfrm>
            <a:off x="457200" y="1916832"/>
            <a:ext cx="8435280" cy="4666529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B2CB85D-5D56-414D-A2E5-F717676AF781}"/>
              </a:ext>
            </a:extLst>
          </p:cNvPr>
          <p:cNvSpPr/>
          <p:nvPr/>
        </p:nvSpPr>
        <p:spPr>
          <a:xfrm>
            <a:off x="179512" y="1297903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https://www.bbc.co.uk/teach/class-clips-video/pshe-ks1-ks2-why-should-i-be-good/zmbrkmn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191369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ontent.mycutegraphics.com/graphics/emotions/happy-boy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1728192" cy="3345712"/>
          </a:xfrm>
          <a:prstGeom prst="rect">
            <a:avLst/>
          </a:prstGeom>
          <a:noFill/>
        </p:spPr>
      </p:pic>
      <p:pic>
        <p:nvPicPr>
          <p:cNvPr id="5" name="Picture 4" descr="http://images.clipartpanda.com/girl-clip-art-cute-little-girl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3284984"/>
            <a:ext cx="2304256" cy="3177448"/>
          </a:xfrm>
          <a:prstGeom prst="rect">
            <a:avLst/>
          </a:prstGeom>
          <a:noFill/>
        </p:spPr>
      </p:pic>
      <p:sp>
        <p:nvSpPr>
          <p:cNvPr id="6" name="Cloud Callout 5"/>
          <p:cNvSpPr/>
          <p:nvPr/>
        </p:nvSpPr>
        <p:spPr>
          <a:xfrm>
            <a:off x="1907704" y="188640"/>
            <a:ext cx="6984776" cy="2736304"/>
          </a:xfrm>
          <a:prstGeom prst="cloudCallout">
            <a:avLst>
              <a:gd name="adj1" fmla="val -57727"/>
              <a:gd name="adj2" fmla="val -484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loud Callout 6"/>
          <p:cNvSpPr/>
          <p:nvPr/>
        </p:nvSpPr>
        <p:spPr>
          <a:xfrm flipH="1">
            <a:off x="395536" y="3645024"/>
            <a:ext cx="6192688" cy="3024336"/>
          </a:xfrm>
          <a:prstGeom prst="cloudCallout">
            <a:avLst>
              <a:gd name="adj1" fmla="val -59526"/>
              <a:gd name="adj2" fmla="val -27988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627784" y="836712"/>
            <a:ext cx="5328592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 Rounded MT Bold" pitchFamily="34" charset="0"/>
              </a:rPr>
              <a:t>Hello Year 1/2! My name is Buddy, and this is my friend </a:t>
            </a:r>
            <a:r>
              <a:rPr lang="en-GB" dirty="0" err="1">
                <a:latin typeface="Arial Rounded MT Bold" pitchFamily="34" charset="0"/>
              </a:rPr>
              <a:t>Tilly</a:t>
            </a:r>
            <a:r>
              <a:rPr lang="en-GB" dirty="0">
                <a:latin typeface="Arial Rounded MT Bold" pitchFamily="34" charset="0"/>
              </a:rPr>
              <a:t>! We are in Year 1/2 as well! We’re here today to show you some of the choices we make every day! Watch closely and see if they are the same choices you make too!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31640" y="4149080"/>
            <a:ext cx="4032448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 Rounded MT Bold" pitchFamily="34" charset="0"/>
              </a:rPr>
              <a:t>I bet we make very similar choices in the day as KS1 do Buddy! Sometimes I think that we make the wrong choices though! Do you think you can help us decide which of our choices are right and wrong?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www.cutecliparts.com/wp-content/uploads/2015/08/Child-Sleeping-Clip-Art-Imag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087824"/>
            <a:ext cx="4968552" cy="3533194"/>
          </a:xfrm>
          <a:prstGeom prst="rect">
            <a:avLst/>
          </a:prstGeom>
          <a:noFill/>
        </p:spPr>
      </p:pic>
      <p:pic>
        <p:nvPicPr>
          <p:cNvPr id="3" name="Picture 2" descr="http://content.mycutegraphics.com/graphics/emotions/happy-boy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2924944"/>
            <a:ext cx="1728192" cy="3345712"/>
          </a:xfrm>
          <a:prstGeom prst="rect">
            <a:avLst/>
          </a:prstGeom>
          <a:noFill/>
        </p:spPr>
      </p:pic>
      <p:sp>
        <p:nvSpPr>
          <p:cNvPr id="4" name="Cloud Callout 3"/>
          <p:cNvSpPr/>
          <p:nvPr/>
        </p:nvSpPr>
        <p:spPr>
          <a:xfrm>
            <a:off x="1115616" y="260648"/>
            <a:ext cx="7416824" cy="3096344"/>
          </a:xfrm>
          <a:prstGeom prst="cloudCallout">
            <a:avLst>
              <a:gd name="adj1" fmla="val 29225"/>
              <a:gd name="adj2" fmla="val 6043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907704" y="836712"/>
            <a:ext cx="5544616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 Rounded MT Bold" pitchFamily="34" charset="0"/>
              </a:rPr>
              <a:t>In the morning my mum comes to wake me up to get ready for school! I choose to ignore her and go back to sleep and then I argue with her when she comes to wake me up again! Is this the right choice or the wrong choice?</a:t>
            </a:r>
          </a:p>
        </p:txBody>
      </p:sp>
      <p:pic>
        <p:nvPicPr>
          <p:cNvPr id="14340" name="Picture 4" descr="http://www.clker.com/cliparts/1/1/9/2/12065738771352376078Arnoud999_Right_or_wrong_5.svg.med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1772816"/>
            <a:ext cx="285750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http://gallery.yopriceville.com/downloadfullsize/send/8203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55575" y="-1439863"/>
            <a:ext cx="7810500" cy="30003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388" name="AutoShape 4" descr="http://gallery.yopriceville.com/downloadfullsize/send/8203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155575" y="-1439863"/>
            <a:ext cx="7810500" cy="30003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6391" name="Picture 7" descr="C:\Users\REF\AppData\Local\Microsoft\Windows\Temporary Internet Files\Content.IE5\BQ81PNJW\Road_with_Grass_PNG_Clipar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41546"/>
            <a:ext cx="9144000" cy="3516454"/>
          </a:xfrm>
          <a:prstGeom prst="rect">
            <a:avLst/>
          </a:prstGeom>
          <a:noFill/>
        </p:spPr>
      </p:pic>
      <p:pic>
        <p:nvPicPr>
          <p:cNvPr id="6" name="Picture 5" descr="http://images.clipartpanda.com/girl-clip-art-cute-little-girl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2348880"/>
            <a:ext cx="2304256" cy="3177448"/>
          </a:xfrm>
          <a:prstGeom prst="rect">
            <a:avLst/>
          </a:prstGeom>
          <a:noFill/>
        </p:spPr>
      </p:pic>
      <p:sp>
        <p:nvSpPr>
          <p:cNvPr id="7" name="Cloud Callout 6"/>
          <p:cNvSpPr/>
          <p:nvPr/>
        </p:nvSpPr>
        <p:spPr>
          <a:xfrm flipH="1">
            <a:off x="251520" y="332656"/>
            <a:ext cx="6192688" cy="3024336"/>
          </a:xfrm>
          <a:prstGeom prst="cloudCallout">
            <a:avLst>
              <a:gd name="adj1" fmla="val -55499"/>
              <a:gd name="adj2" fmla="val 45766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403648" y="1052736"/>
            <a:ext cx="4032448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 Rounded MT Bold" pitchFamily="34" charset="0"/>
              </a:rPr>
              <a:t>I choose to walk sensibly with my mum on the way to school! I hold her hand and stay away from the edge of the pavement and the cars.</a:t>
            </a:r>
          </a:p>
        </p:txBody>
      </p:sp>
      <p:pic>
        <p:nvPicPr>
          <p:cNvPr id="16393" name="Picture 9" descr="http://images.clipshrine.com/getimg/PngMedium-right-check-6151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4" y="2564904"/>
            <a:ext cx="3672408" cy="275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Image result for coat pegs clipart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7412" name="Picture 4" descr="http://cdn.xl.thumbs.canstockphoto.com/canstock8685356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35922" y="476672"/>
            <a:ext cx="4408078" cy="288908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156176" y="3140968"/>
            <a:ext cx="2592288" cy="648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http://content.mycutegraphics.com/graphics/emotions/happy-boy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2204864"/>
            <a:ext cx="1728192" cy="3345712"/>
          </a:xfrm>
          <a:prstGeom prst="rect">
            <a:avLst/>
          </a:prstGeom>
          <a:noFill/>
        </p:spPr>
      </p:pic>
      <p:sp>
        <p:nvSpPr>
          <p:cNvPr id="6" name="Cloud Callout 5"/>
          <p:cNvSpPr/>
          <p:nvPr/>
        </p:nvSpPr>
        <p:spPr>
          <a:xfrm>
            <a:off x="2339752" y="3356992"/>
            <a:ext cx="5976664" cy="3240360"/>
          </a:xfrm>
          <a:prstGeom prst="cloudCallout">
            <a:avLst>
              <a:gd name="adj1" fmla="val -56399"/>
              <a:gd name="adj2" fmla="val -48164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987824" y="4077072"/>
            <a:ext cx="4896544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 Rounded MT Bold" pitchFamily="34" charset="0"/>
              </a:rPr>
              <a:t>When I get into school I go straight into the cloak room to put my coat and bag away. I say hello to my friends but I don’t stop to chat or be silly, I get my planner and my book and go straight into class to settle down to work.</a:t>
            </a:r>
          </a:p>
        </p:txBody>
      </p:sp>
      <p:pic>
        <p:nvPicPr>
          <p:cNvPr id="8" name="Picture 9" descr="http://images.clipshrine.com/getimg/PngMedium-right-check-6151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31640" y="260648"/>
            <a:ext cx="3672408" cy="275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kaurilands.school.nz/wp-content/uploads/2014/07/classroom-clip-art-teacher-at-smartboard-teaching-class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2852936"/>
            <a:ext cx="5305425" cy="3743325"/>
          </a:xfrm>
          <a:prstGeom prst="rect">
            <a:avLst/>
          </a:prstGeom>
          <a:noFill/>
        </p:spPr>
      </p:pic>
      <p:pic>
        <p:nvPicPr>
          <p:cNvPr id="3" name="Picture 2" descr="http://images.clipartpanda.com/girl-clip-art-cute-little-girl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852936"/>
            <a:ext cx="2304256" cy="3177448"/>
          </a:xfrm>
          <a:prstGeom prst="rect">
            <a:avLst/>
          </a:prstGeom>
          <a:noFill/>
        </p:spPr>
      </p:pic>
      <p:sp>
        <p:nvSpPr>
          <p:cNvPr id="4" name="Cloud Callout 3"/>
          <p:cNvSpPr/>
          <p:nvPr/>
        </p:nvSpPr>
        <p:spPr>
          <a:xfrm flipH="1">
            <a:off x="1763688" y="260648"/>
            <a:ext cx="6192688" cy="2736304"/>
          </a:xfrm>
          <a:prstGeom prst="cloudCallout">
            <a:avLst>
              <a:gd name="adj1" fmla="val 33767"/>
              <a:gd name="adj2" fmla="val 66019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411760" y="692696"/>
            <a:ext cx="4896544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 Rounded MT Bold" pitchFamily="34" charset="0"/>
              </a:rPr>
              <a:t>When the teacher is talking to the class I sometimes choose to talk to the person next to me and fidget on the carpet.  I sometimes choose to not pay attention to what the teacher is saying.</a:t>
            </a:r>
          </a:p>
        </p:txBody>
      </p:sp>
      <p:pic>
        <p:nvPicPr>
          <p:cNvPr id="6" name="Picture 4" descr="http://www.clker.com/cliparts/1/1/9/2/12065738771352376078Arnoud999_Right_or_wrong_5.svg.med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1772816"/>
            <a:ext cx="285750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content.mycutegraphics.com/graphics/art/kids-in-art-class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4162425" cy="3743325"/>
          </a:xfrm>
          <a:prstGeom prst="rect">
            <a:avLst/>
          </a:prstGeom>
          <a:noFill/>
        </p:spPr>
      </p:pic>
      <p:pic>
        <p:nvPicPr>
          <p:cNvPr id="3" name="Picture 2" descr="http://content.mycutegraphics.com/graphics/emotions/happy-boy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3212976"/>
            <a:ext cx="1728192" cy="3345712"/>
          </a:xfrm>
          <a:prstGeom prst="rect">
            <a:avLst/>
          </a:prstGeom>
          <a:noFill/>
        </p:spPr>
      </p:pic>
      <p:sp>
        <p:nvSpPr>
          <p:cNvPr id="4" name="Cloud Callout 3"/>
          <p:cNvSpPr/>
          <p:nvPr/>
        </p:nvSpPr>
        <p:spPr>
          <a:xfrm>
            <a:off x="827584" y="3068960"/>
            <a:ext cx="5976664" cy="3240360"/>
          </a:xfrm>
          <a:prstGeom prst="cloudCallout">
            <a:avLst>
              <a:gd name="adj1" fmla="val 56725"/>
              <a:gd name="adj2" fmla="val -15669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475656" y="3789040"/>
            <a:ext cx="4896544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 Rounded MT Bold" pitchFamily="34" charset="0"/>
              </a:rPr>
              <a:t>When I am working I try my best and concentrate to get my work finished on time! The teacher says it doesn’t matter if I get it wrong as long as I’ve tried my best. So I choose to work my hardest at </a:t>
            </a:r>
            <a:br>
              <a:rPr lang="en-GB" dirty="0">
                <a:latin typeface="Arial Rounded MT Bold" pitchFamily="34" charset="0"/>
              </a:rPr>
            </a:br>
            <a:r>
              <a:rPr lang="en-GB" dirty="0">
                <a:latin typeface="Arial Rounded MT Bold" pitchFamily="34" charset="0"/>
              </a:rPr>
              <a:t>all times!</a:t>
            </a:r>
          </a:p>
        </p:txBody>
      </p:sp>
      <p:pic>
        <p:nvPicPr>
          <p:cNvPr id="6" name="Picture 9" descr="http://images.clipshrine.com/getimg/PngMedium-right-check-6151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476672"/>
            <a:ext cx="3672408" cy="2754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content.mycutegraphics.com/graphics/school/kids-playing-with-puppets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3212976"/>
            <a:ext cx="4762500" cy="3467100"/>
          </a:xfrm>
          <a:prstGeom prst="rect">
            <a:avLst/>
          </a:prstGeom>
          <a:noFill/>
        </p:spPr>
      </p:pic>
      <p:pic>
        <p:nvPicPr>
          <p:cNvPr id="3" name="Picture 2" descr="http://images.clipartpanda.com/girl-clip-art-cute-little-girl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692696"/>
            <a:ext cx="2304256" cy="3177448"/>
          </a:xfrm>
          <a:prstGeom prst="rect">
            <a:avLst/>
          </a:prstGeom>
          <a:noFill/>
        </p:spPr>
      </p:pic>
      <p:sp>
        <p:nvSpPr>
          <p:cNvPr id="4" name="Cloud Callout 3"/>
          <p:cNvSpPr/>
          <p:nvPr/>
        </p:nvSpPr>
        <p:spPr>
          <a:xfrm flipH="1">
            <a:off x="2699792" y="404664"/>
            <a:ext cx="6192688" cy="2736304"/>
          </a:xfrm>
          <a:prstGeom prst="cloudCallout">
            <a:avLst>
              <a:gd name="adj1" fmla="val 64641"/>
              <a:gd name="adj2" fmla="val -5373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275856" y="836712"/>
            <a:ext cx="4896544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 Rounded MT Bold" pitchFamily="34" charset="0"/>
              </a:rPr>
              <a:t>When I am playing with my friends I choose to tell other people that they can’t join in and play with us. I sometimes choose to say mean things to them which makes them upset.</a:t>
            </a:r>
          </a:p>
        </p:txBody>
      </p:sp>
      <p:pic>
        <p:nvPicPr>
          <p:cNvPr id="6" name="Picture 4" descr="http://www.clker.com/cliparts/1/1/9/2/12065738771352376078Arnoud999_Right_or_wrong_5.svg.med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1772816"/>
            <a:ext cx="285750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content.mycutegraphics.com/graphics/emotions/happy-boy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1728192" cy="3345712"/>
          </a:xfrm>
          <a:prstGeom prst="rect">
            <a:avLst/>
          </a:prstGeom>
          <a:noFill/>
        </p:spPr>
      </p:pic>
      <p:pic>
        <p:nvPicPr>
          <p:cNvPr id="3" name="Picture 2" descr="http://images.clipartpanda.com/girl-clip-art-cute-little-girl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3284984"/>
            <a:ext cx="2304256" cy="3177448"/>
          </a:xfrm>
          <a:prstGeom prst="rect">
            <a:avLst/>
          </a:prstGeom>
          <a:noFill/>
        </p:spPr>
      </p:pic>
      <p:sp>
        <p:nvSpPr>
          <p:cNvPr id="4" name="Cloud Callout 3"/>
          <p:cNvSpPr/>
          <p:nvPr/>
        </p:nvSpPr>
        <p:spPr>
          <a:xfrm>
            <a:off x="1907704" y="188640"/>
            <a:ext cx="6984776" cy="2736304"/>
          </a:xfrm>
          <a:prstGeom prst="cloudCallout">
            <a:avLst>
              <a:gd name="adj1" fmla="val -57727"/>
              <a:gd name="adj2" fmla="val -484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loud Callout 4"/>
          <p:cNvSpPr/>
          <p:nvPr/>
        </p:nvSpPr>
        <p:spPr>
          <a:xfrm flipH="1">
            <a:off x="395536" y="3645024"/>
            <a:ext cx="6192688" cy="3024336"/>
          </a:xfrm>
          <a:prstGeom prst="cloudCallout">
            <a:avLst>
              <a:gd name="adj1" fmla="val -59526"/>
              <a:gd name="adj2" fmla="val -27988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627784" y="836712"/>
            <a:ext cx="5328592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 Rounded MT Bold" pitchFamily="34" charset="0"/>
              </a:rPr>
              <a:t>So did YOU make the right choices? Sometimes things go wrong and we make choices that we shouldn’t, but me and </a:t>
            </a:r>
            <a:r>
              <a:rPr lang="en-GB" dirty="0" err="1">
                <a:latin typeface="Arial Rounded MT Bold" pitchFamily="34" charset="0"/>
              </a:rPr>
              <a:t>Tilly</a:t>
            </a:r>
            <a:r>
              <a:rPr lang="en-GB" dirty="0">
                <a:latin typeface="Arial Rounded MT Bold" pitchFamily="34" charset="0"/>
              </a:rPr>
              <a:t> are getting better at choosing the right things to do!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5616" y="4005064"/>
            <a:ext cx="4608512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 Rounded MT Bold" pitchFamily="34" charset="0"/>
              </a:rPr>
              <a:t>We all make choices every day. Sometimes a choice can be tricky but we need to learn how to make the RIGHT choices so  that :  </a:t>
            </a:r>
          </a:p>
          <a:p>
            <a:pPr algn="ctr"/>
            <a:r>
              <a:rPr lang="en-GB" dirty="0">
                <a:latin typeface="Arial Rounded MT Bold" pitchFamily="34" charset="0"/>
              </a:rPr>
              <a:t>    We can learn</a:t>
            </a:r>
          </a:p>
          <a:p>
            <a:pPr algn="ctr"/>
            <a:r>
              <a:rPr lang="en-GB" dirty="0">
                <a:latin typeface="Arial Rounded MT Bold" pitchFamily="34" charset="0"/>
              </a:rPr>
              <a:t>    We can have fun</a:t>
            </a:r>
          </a:p>
          <a:p>
            <a:pPr algn="ctr"/>
            <a:r>
              <a:rPr lang="en-GB" dirty="0">
                <a:latin typeface="Arial Rounded MT Bold" pitchFamily="34" charset="0"/>
              </a:rPr>
              <a:t>    Other people can learn and be</a:t>
            </a:r>
          </a:p>
          <a:p>
            <a:pPr algn="ctr"/>
            <a:r>
              <a:rPr lang="en-GB" dirty="0">
                <a:latin typeface="Arial Rounded MT Bold" pitchFamily="34" charset="0"/>
              </a:rPr>
              <a:t>     happy too.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content.mycutegraphics.com/graphics/emotions/happy-boy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2852936"/>
            <a:ext cx="1728192" cy="3345712"/>
          </a:xfrm>
          <a:prstGeom prst="rect">
            <a:avLst/>
          </a:prstGeom>
          <a:noFill/>
        </p:spPr>
      </p:pic>
      <p:pic>
        <p:nvPicPr>
          <p:cNvPr id="3" name="Picture 2" descr="http://images.clipartpanda.com/girl-clip-art-cute-little-girl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2996952"/>
            <a:ext cx="2304256" cy="3177448"/>
          </a:xfrm>
          <a:prstGeom prst="rect">
            <a:avLst/>
          </a:prstGeom>
          <a:noFill/>
        </p:spPr>
      </p:pic>
      <p:sp>
        <p:nvSpPr>
          <p:cNvPr id="4" name="Cloud Callout 3"/>
          <p:cNvSpPr/>
          <p:nvPr/>
        </p:nvSpPr>
        <p:spPr>
          <a:xfrm>
            <a:off x="1187624" y="188640"/>
            <a:ext cx="6984776" cy="2736304"/>
          </a:xfrm>
          <a:prstGeom prst="cloudCallout">
            <a:avLst>
              <a:gd name="adj1" fmla="val -4370"/>
              <a:gd name="adj2" fmla="val 72121"/>
            </a:avLst>
          </a:prstGeom>
          <a:solidFill>
            <a:srgbClr val="F9F267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123728" y="1052736"/>
            <a:ext cx="5328592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Arial Rounded MT Bold" pitchFamily="34" charset="0"/>
              </a:rPr>
              <a:t>Think about the choices that you make every day!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80A6728-7BA1-1A4A-B027-F4006CE80DB7}"/>
              </a:ext>
            </a:extLst>
          </p:cNvPr>
          <p:cNvSpPr txBox="1"/>
          <p:nvPr/>
        </p:nvSpPr>
        <p:spPr>
          <a:xfrm>
            <a:off x="899592" y="548680"/>
            <a:ext cx="79208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Activity:</a:t>
            </a:r>
          </a:p>
          <a:p>
            <a:endParaRPr lang="en-GB" b="1" dirty="0"/>
          </a:p>
          <a:p>
            <a:r>
              <a:rPr lang="en-GB" b="1" dirty="0"/>
              <a:t>LC: Can you recognise correct choices? </a:t>
            </a:r>
          </a:p>
          <a:p>
            <a:endParaRPr lang="en-GB" dirty="0"/>
          </a:p>
          <a:p>
            <a:r>
              <a:rPr lang="en-GB" dirty="0"/>
              <a:t>Complete the worksheet in the folder. </a:t>
            </a:r>
          </a:p>
          <a:p>
            <a:endParaRPr lang="en-GB" dirty="0"/>
          </a:p>
          <a:p>
            <a:r>
              <a:rPr lang="en-GB" dirty="0"/>
              <a:t>Draw and write about the choices you make. </a:t>
            </a:r>
          </a:p>
        </p:txBody>
      </p:sp>
      <p:pic>
        <p:nvPicPr>
          <p:cNvPr id="4" name="Picture 3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90298545-AC0B-4840-BA24-8AABFDBB643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37" t="17240" r="5114" b="62600"/>
          <a:stretch/>
        </p:blipFill>
        <p:spPr>
          <a:xfrm>
            <a:off x="611560" y="2924944"/>
            <a:ext cx="7128792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200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506</Words>
  <Application>Microsoft Macintosh PowerPoint</Application>
  <PresentationFormat>On-screen Show (4:3)</PresentationFormat>
  <Paragraphs>27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Arial Rounded MT Bold</vt:lpstr>
      <vt:lpstr>Calibri</vt:lpstr>
      <vt:lpstr>Office Theme</vt:lpstr>
      <vt:lpstr>Making Choices:</vt:lpstr>
      <vt:lpstr>Making the right choices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Making Choices:</dc:title>
  <dc:creator>Robert Fry</dc:creator>
  <cp:lastModifiedBy>rachel gregson</cp:lastModifiedBy>
  <cp:revision>14</cp:revision>
  <dcterms:created xsi:type="dcterms:W3CDTF">2016-04-05T13:01:50Z</dcterms:created>
  <dcterms:modified xsi:type="dcterms:W3CDTF">2021-02-06T17:47:48Z</dcterms:modified>
</cp:coreProperties>
</file>