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486" r:id="rId11"/>
    <p:sldId id="510" r:id="rId12"/>
    <p:sldId id="517" r:id="rId13"/>
    <p:sldId id="498" r:id="rId14"/>
    <p:sldId id="501" r:id="rId15"/>
    <p:sldId id="457" r:id="rId16"/>
    <p:sldId id="496" r:id="rId17"/>
    <p:sldId id="511" r:id="rId18"/>
    <p:sldId id="514" r:id="rId19"/>
    <p:sldId id="515" r:id="rId20"/>
    <p:sldId id="516" r:id="rId21"/>
    <p:sldId id="502" r:id="rId22"/>
    <p:sldId id="505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Louise Collinson" initials="LC" lastIdx="2" clrIdx="1">
    <p:extLst>
      <p:ext uri="{19B8F6BF-5375-455C-9EA6-DF929625EA0E}">
        <p15:presenceInfo xmlns:p15="http://schemas.microsoft.com/office/powerpoint/2012/main" userId="Louise Collins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5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8899A51-206B-4851-AADC-F0756B41E5B7}"/>
    <pc:docChg chg="custSel modSld">
      <pc:chgData name="James Clegg" userId="c6df1435-7a36-4b38-be4d-16e68e91152f" providerId="ADAL" clId="{F8899A51-206B-4851-AADC-F0756B41E5B7}" dt="2021-02-25T10:28:06.603" v="15"/>
      <pc:docMkLst>
        <pc:docMk/>
      </pc:docMkLst>
      <pc:sldChg chg="modTransition">
        <pc:chgData name="James Clegg" userId="c6df1435-7a36-4b38-be4d-16e68e91152f" providerId="ADAL" clId="{F8899A51-206B-4851-AADC-F0756B41E5B7}" dt="2021-02-25T10:28:06.603" v="15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F8899A51-206B-4851-AADC-F0756B41E5B7}" dt="2021-02-25T10:28:06.603" v="15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292426147" sldId="316"/>
        </pc:sldMkLst>
        <pc:picChg chg="del">
          <ac:chgData name="James Clegg" userId="c6df1435-7a36-4b38-be4d-16e68e91152f" providerId="ADAL" clId="{F8899A51-206B-4851-AADC-F0756B41E5B7}" dt="2021-02-25T10:27:40.722" v="7" actId="478"/>
          <ac:picMkLst>
            <pc:docMk/>
            <pc:sldMk cId="292426147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954360568" sldId="457"/>
        </pc:sldMkLst>
        <pc:picChg chg="del">
          <ac:chgData name="James Clegg" userId="c6df1435-7a36-4b38-be4d-16e68e91152f" providerId="ADAL" clId="{F8899A51-206B-4851-AADC-F0756B41E5B7}" dt="2021-02-25T10:27:32.929" v="4" actId="478"/>
          <ac:picMkLst>
            <pc:docMk/>
            <pc:sldMk cId="954360568" sldId="457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3107021364" sldId="465"/>
        </pc:sldMkLst>
        <pc:picChg chg="del">
          <ac:chgData name="James Clegg" userId="c6df1435-7a36-4b38-be4d-16e68e91152f" providerId="ADAL" clId="{F8899A51-206B-4851-AADC-F0756B41E5B7}" dt="2021-02-25T10:28:00.171" v="14" actId="478"/>
          <ac:picMkLst>
            <pc:docMk/>
            <pc:sldMk cId="3107021364" sldId="465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1917967212" sldId="486"/>
        </pc:sldMkLst>
        <pc:picChg chg="del">
          <ac:chgData name="James Clegg" userId="c6df1435-7a36-4b38-be4d-16e68e91152f" providerId="ADAL" clId="{F8899A51-206B-4851-AADC-F0756B41E5B7}" dt="2021-02-25T10:27:20.678" v="0" actId="478"/>
          <ac:picMkLst>
            <pc:docMk/>
            <pc:sldMk cId="1917967212" sldId="48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899797481" sldId="496"/>
        </pc:sldMkLst>
        <pc:picChg chg="del">
          <ac:chgData name="James Clegg" userId="c6df1435-7a36-4b38-be4d-16e68e91152f" providerId="ADAL" clId="{F8899A51-206B-4851-AADC-F0756B41E5B7}" dt="2021-02-25T10:27:35.689" v="5" actId="478"/>
          <ac:picMkLst>
            <pc:docMk/>
            <pc:sldMk cId="899797481" sldId="496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2648852081" sldId="498"/>
        </pc:sldMkLst>
        <pc:picChg chg="del">
          <ac:chgData name="James Clegg" userId="c6df1435-7a36-4b38-be4d-16e68e91152f" providerId="ADAL" clId="{F8899A51-206B-4851-AADC-F0756B41E5B7}" dt="2021-02-25T10:27:26.729" v="2" actId="478"/>
          <ac:picMkLst>
            <pc:docMk/>
            <pc:sldMk cId="2648852081" sldId="498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3893780275" sldId="501"/>
        </pc:sldMkLst>
        <pc:picChg chg="del">
          <ac:chgData name="James Clegg" userId="c6df1435-7a36-4b38-be4d-16e68e91152f" providerId="ADAL" clId="{F8899A51-206B-4851-AADC-F0756B41E5B7}" dt="2021-02-25T10:27:29.474" v="3" actId="478"/>
          <ac:picMkLst>
            <pc:docMk/>
            <pc:sldMk cId="3893780275" sldId="501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3650491583" sldId="502"/>
        </pc:sldMkLst>
        <pc:picChg chg="del">
          <ac:chgData name="James Clegg" userId="c6df1435-7a36-4b38-be4d-16e68e91152f" providerId="ADAL" clId="{F8899A51-206B-4851-AADC-F0756B41E5B7}" dt="2021-02-25T10:27:54.818" v="12" actId="478"/>
          <ac:picMkLst>
            <pc:docMk/>
            <pc:sldMk cId="3650491583" sldId="50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2357922491" sldId="505"/>
        </pc:sldMkLst>
        <pc:picChg chg="del">
          <ac:chgData name="James Clegg" userId="c6df1435-7a36-4b38-be4d-16e68e91152f" providerId="ADAL" clId="{F8899A51-206B-4851-AADC-F0756B41E5B7}" dt="2021-02-25T10:27:57.809" v="13" actId="478"/>
          <ac:picMkLst>
            <pc:docMk/>
            <pc:sldMk cId="2357922491" sldId="505"/>
            <ac:picMk id="31" creationId="{00000000-0000-0000-0000-000000000000}"/>
          </ac:picMkLst>
        </pc:picChg>
      </pc:sldChg>
      <pc:sldChg chg="modTransition">
        <pc:chgData name="James Clegg" userId="c6df1435-7a36-4b38-be4d-16e68e91152f" providerId="ADAL" clId="{F8899A51-206B-4851-AADC-F0756B41E5B7}" dt="2021-02-25T10:28:06.603" v="15"/>
        <pc:sldMkLst>
          <pc:docMk/>
          <pc:sldMk cId="3744544878" sldId="509"/>
        </pc:sldMkLst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808221736" sldId="510"/>
        </pc:sldMkLst>
        <pc:picChg chg="del">
          <ac:chgData name="James Clegg" userId="c6df1435-7a36-4b38-be4d-16e68e91152f" providerId="ADAL" clId="{F8899A51-206B-4851-AADC-F0756B41E5B7}" dt="2021-02-25T10:27:23.698" v="1" actId="478"/>
          <ac:picMkLst>
            <pc:docMk/>
            <pc:sldMk cId="808221736" sldId="510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1599230633" sldId="511"/>
        </pc:sldMkLst>
        <pc:picChg chg="del">
          <ac:chgData name="James Clegg" userId="c6df1435-7a36-4b38-be4d-16e68e91152f" providerId="ADAL" clId="{F8899A51-206B-4851-AADC-F0756B41E5B7}" dt="2021-02-25T10:27:37.938" v="6" actId="478"/>
          <ac:picMkLst>
            <pc:docMk/>
            <pc:sldMk cId="1599230633" sldId="511"/>
            <ac:picMk id="5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1350980225" sldId="514"/>
        </pc:sldMkLst>
        <pc:picChg chg="del">
          <ac:chgData name="James Clegg" userId="c6df1435-7a36-4b38-be4d-16e68e91152f" providerId="ADAL" clId="{F8899A51-206B-4851-AADC-F0756B41E5B7}" dt="2021-02-25T10:27:43.244" v="8" actId="478"/>
          <ac:picMkLst>
            <pc:docMk/>
            <pc:sldMk cId="1350980225" sldId="514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1025579037" sldId="515"/>
        </pc:sldMkLst>
        <pc:picChg chg="del">
          <ac:chgData name="James Clegg" userId="c6df1435-7a36-4b38-be4d-16e68e91152f" providerId="ADAL" clId="{F8899A51-206B-4851-AADC-F0756B41E5B7}" dt="2021-02-25T10:27:46.051" v="9" actId="478"/>
          <ac:picMkLst>
            <pc:docMk/>
            <pc:sldMk cId="1025579037" sldId="515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4268617645" sldId="516"/>
        </pc:sldMkLst>
        <pc:picChg chg="del">
          <ac:chgData name="James Clegg" userId="c6df1435-7a36-4b38-be4d-16e68e91152f" providerId="ADAL" clId="{F8899A51-206B-4851-AADC-F0756B41E5B7}" dt="2021-02-25T10:27:49.197" v="10" actId="478"/>
          <ac:picMkLst>
            <pc:docMk/>
            <pc:sldMk cId="4268617645" sldId="5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8899A51-206B-4851-AADC-F0756B41E5B7}" dt="2021-02-25T10:28:06.603" v="15"/>
        <pc:sldMkLst>
          <pc:docMk/>
          <pc:sldMk cId="1882972825" sldId="517"/>
        </pc:sldMkLst>
        <pc:picChg chg="del">
          <ac:chgData name="James Clegg" userId="c6df1435-7a36-4b38-be4d-16e68e91152f" providerId="ADAL" clId="{F8899A51-206B-4851-AADC-F0756B41E5B7}" dt="2021-02-25T10:27:51.396" v="11" actId="478"/>
          <ac:picMkLst>
            <pc:docMk/>
            <pc:sldMk cId="1882972825" sldId="517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28/02/2021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2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0" Type="http://schemas.openxmlformats.org/officeDocument/2006/relationships/image" Target="../media/image22.png"/><Relationship Id="rId4" Type="http://schemas.openxmlformats.org/officeDocument/2006/relationships/image" Target="../media/image13.png"/><Relationship Id="rId9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2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10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200.png"/><Relationship Id="rId5" Type="http://schemas.openxmlformats.org/officeDocument/2006/relationships/image" Target="../media/image1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ratio of yellow to red counters is 1 : 3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If there are 4 yellow counters, how many red counters 	 	 are there?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   The ratio of bees to spiders is 2 : 1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There are 15 bees and spiders altogether.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	  How many bees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3" y="4024980"/>
            <a:ext cx="488551" cy="4732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814" y="4024980"/>
            <a:ext cx="488551" cy="4732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08" y="4053200"/>
            <a:ext cx="488551" cy="473284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3158874" y="136015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Oval 18"/>
          <p:cNvSpPr/>
          <p:nvPr/>
        </p:nvSpPr>
        <p:spPr>
          <a:xfrm>
            <a:off x="3620953" y="136015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Oval 19"/>
          <p:cNvSpPr/>
          <p:nvPr/>
        </p:nvSpPr>
        <p:spPr>
          <a:xfrm>
            <a:off x="4083032" y="136015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Oval 20"/>
          <p:cNvSpPr/>
          <p:nvPr/>
        </p:nvSpPr>
        <p:spPr>
          <a:xfrm>
            <a:off x="4545111" y="136015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19179672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668983" y="540089"/>
            <a:ext cx="784687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 ratio of yellow to red counters is 1 : 3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        If there are 4 yellow counters, how many red counters 	 	 are there?</a:t>
            </a: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2)    The ratio of bees to spiders is 2 : 1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There are 15 bees and spiders altogether.</a:t>
            </a:r>
          </a:p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	  How many bees are there?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3" y="4024980"/>
            <a:ext cx="488551" cy="4732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64" y="4024980"/>
            <a:ext cx="488551" cy="4732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08" y="4053200"/>
            <a:ext cx="488551" cy="473284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3158874" y="1360154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9" name="Oval 18"/>
          <p:cNvSpPr/>
          <p:nvPr/>
        </p:nvSpPr>
        <p:spPr>
          <a:xfrm>
            <a:off x="3620953" y="136015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0" name="Oval 19"/>
          <p:cNvSpPr/>
          <p:nvPr/>
        </p:nvSpPr>
        <p:spPr>
          <a:xfrm>
            <a:off x="4083032" y="136015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1" name="Oval 20"/>
          <p:cNvSpPr/>
          <p:nvPr/>
        </p:nvSpPr>
        <p:spPr>
          <a:xfrm>
            <a:off x="4545111" y="1360154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2" name="Oval 11"/>
          <p:cNvSpPr/>
          <p:nvPr/>
        </p:nvSpPr>
        <p:spPr>
          <a:xfrm>
            <a:off x="3158874" y="1745467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3" name="Oval 12"/>
          <p:cNvSpPr/>
          <p:nvPr/>
        </p:nvSpPr>
        <p:spPr>
          <a:xfrm>
            <a:off x="3620953" y="17454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4" name="Oval 13"/>
          <p:cNvSpPr/>
          <p:nvPr/>
        </p:nvSpPr>
        <p:spPr>
          <a:xfrm>
            <a:off x="4083032" y="17454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6" name="Oval 15"/>
          <p:cNvSpPr/>
          <p:nvPr/>
        </p:nvSpPr>
        <p:spPr>
          <a:xfrm>
            <a:off x="4545111" y="1745467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17" name="Oval 16"/>
          <p:cNvSpPr/>
          <p:nvPr/>
        </p:nvSpPr>
        <p:spPr>
          <a:xfrm>
            <a:off x="3158874" y="2130780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2" name="Oval 21"/>
          <p:cNvSpPr/>
          <p:nvPr/>
        </p:nvSpPr>
        <p:spPr>
          <a:xfrm>
            <a:off x="3620953" y="213078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3" name="Oval 22"/>
          <p:cNvSpPr/>
          <p:nvPr/>
        </p:nvSpPr>
        <p:spPr>
          <a:xfrm>
            <a:off x="4083032" y="213078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4" name="Oval 23"/>
          <p:cNvSpPr/>
          <p:nvPr/>
        </p:nvSpPr>
        <p:spPr>
          <a:xfrm>
            <a:off x="4545111" y="2130780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5" name="Oval 24"/>
          <p:cNvSpPr/>
          <p:nvPr/>
        </p:nvSpPr>
        <p:spPr>
          <a:xfrm>
            <a:off x="3158874" y="2540219"/>
            <a:ext cx="360000" cy="360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6" name="Oval 25"/>
          <p:cNvSpPr/>
          <p:nvPr/>
        </p:nvSpPr>
        <p:spPr>
          <a:xfrm>
            <a:off x="3620953" y="254021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7" name="Oval 26"/>
          <p:cNvSpPr/>
          <p:nvPr/>
        </p:nvSpPr>
        <p:spPr>
          <a:xfrm>
            <a:off x="4083032" y="254021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8" name="Oval 27"/>
          <p:cNvSpPr/>
          <p:nvPr/>
        </p:nvSpPr>
        <p:spPr>
          <a:xfrm>
            <a:off x="4545111" y="2540219"/>
            <a:ext cx="360000" cy="36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2" name="TextBox 1"/>
          <p:cNvSpPr txBox="1"/>
          <p:nvPr/>
        </p:nvSpPr>
        <p:spPr>
          <a:xfrm>
            <a:off x="5105706" y="1360154"/>
            <a:ext cx="2165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12 red counters</a:t>
            </a: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3" y="4417102"/>
            <a:ext cx="488551" cy="4732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64" y="4417102"/>
            <a:ext cx="488551" cy="4732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08" y="4445322"/>
            <a:ext cx="488551" cy="4732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3" y="4809224"/>
            <a:ext cx="488551" cy="4732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64" y="4809224"/>
            <a:ext cx="488551" cy="4732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08" y="4837444"/>
            <a:ext cx="488551" cy="47328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3" y="5201346"/>
            <a:ext cx="488551" cy="47328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64" y="5201346"/>
            <a:ext cx="488551" cy="473284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08" y="5229566"/>
            <a:ext cx="488551" cy="47328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743" y="5593470"/>
            <a:ext cx="488551" cy="4732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164" y="5593470"/>
            <a:ext cx="488551" cy="47328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1808" y="5621690"/>
            <a:ext cx="488551" cy="473284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105706" y="3691553"/>
            <a:ext cx="2165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10 bees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0822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6" grpId="0" animBg="1"/>
      <p:bldP spid="17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931" y="1114697"/>
            <a:ext cx="67752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L.C. Can I calculate ratio?</a:t>
            </a:r>
          </a:p>
          <a:p>
            <a:endParaRPr lang="en-US" dirty="0"/>
          </a:p>
          <a:p>
            <a:r>
              <a:rPr lang="en-US" dirty="0" smtClean="0"/>
              <a:t>Toolkit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7854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17062" y="583398"/>
            <a:ext cx="78426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basket holds 6 bread rolls.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basket, there are ____ bread rolls.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I have 3 baskets, how many bread rolls do I have? 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055" y="3405003"/>
            <a:ext cx="2271370" cy="211472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40" y="4163858"/>
            <a:ext cx="1090500" cy="51668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70" y="3405003"/>
            <a:ext cx="2271370" cy="211472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84" y="3405003"/>
            <a:ext cx="2271370" cy="211472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190" y="-71175"/>
            <a:ext cx="2061850" cy="191965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4381" y="630847"/>
            <a:ext cx="989909" cy="469028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5567107" y="5216089"/>
            <a:ext cx="3366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Bread rolls:    _____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40" y="4163858"/>
            <a:ext cx="1090500" cy="516689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0340" y="4163858"/>
            <a:ext cx="1090500" cy="516689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2059786" y="1266747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826497" y="1266747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406249" y="5173491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213402" y="352539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2682630" y="352539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191760" y="352539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138594" y="5001763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2682630" y="5028672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0262" y="4993478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885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96233 -0.0034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125" y="-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79497 -0.0025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57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-0.63056 -0.0020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28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2" y="465176"/>
            <a:ext cx="784262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basket holds 6 bread rolls.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every ___ basket, there are ____ bread rolls.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you have 24 bread rolls, how many baskets will you need?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04" y="3304105"/>
            <a:ext cx="2156964" cy="200820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924" y="2891561"/>
            <a:ext cx="1741393" cy="82508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093" y="498994"/>
            <a:ext cx="1090500" cy="5166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1014" y="3303382"/>
            <a:ext cx="2156964" cy="200820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0363" y="2891561"/>
            <a:ext cx="1741393" cy="825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628" y="3304105"/>
            <a:ext cx="2156964" cy="2008209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1253" y="2891561"/>
            <a:ext cx="1741393" cy="825088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770" y="3304105"/>
            <a:ext cx="2156964" cy="200820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8310" y="2891561"/>
            <a:ext cx="1741393" cy="825088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5766434" y="5358898"/>
            <a:ext cx="33666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Baskets:    _____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010404" y="1176064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787558" y="1176064"/>
            <a:ext cx="4611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460032" y="3424261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306550" y="3424260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12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236166" y="3424259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18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7064450" y="3424258"/>
            <a:ext cx="727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1460032" y="4773400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306550" y="4773399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236166" y="4773398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7064450" y="4773397"/>
            <a:ext cx="727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134351" y="5312314"/>
            <a:ext cx="7272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3965" y="-239544"/>
            <a:ext cx="2271370" cy="21147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3780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-0.03993 0.1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7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-0.00208 0.14167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03507 0.137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3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7466 0.137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3" y="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66667E-6 3.7037E-7 L 1.66667E-6 -0.07222 " pathEditMode="relative" rAng="0" ptsTypes="AA">
                                      <p:cBhvr>
                                        <p:cTn id="6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94444E-6 3.7037E-7 L 1.94444E-6 -0.07222 " pathEditMode="relative" rAng="0" ptsTypes="AA">
                                      <p:cBhvr>
                                        <p:cTn id="67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8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9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0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1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8.33333E-7 3.7037E-7 L 8.33333E-7 -0.07222 " pathEditMode="relative" rAng="0" ptsTypes="AA">
                                      <p:cBhvr>
                                        <p:cTn id="7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7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500"/>
                            </p:stCondLst>
                            <p:childTnLst>
                              <p:par>
                                <p:cTn id="8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7037E-7 L 3.61111E-6 -0.07222 " pathEditMode="relative" rAng="0" ptsTypes="AA">
                                      <p:cBhvr>
                                        <p:cTn id="8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8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4" grpId="1"/>
      <p:bldP spid="45" grpId="0"/>
      <p:bldP spid="45" grpId="1"/>
      <p:bldP spid="57" grpId="0"/>
      <p:bldP spid="57" grpId="1"/>
      <p:bldP spid="58" grpId="0"/>
      <p:bldP spid="58" grpId="1"/>
      <p:bldP spid="6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2026602" y="455286"/>
            <a:ext cx="4372170" cy="965922"/>
            <a:chOff x="338375" y="1804987"/>
            <a:chExt cx="5951589" cy="121530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780677" y="1480595"/>
            <a:ext cx="7842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2 ladybirds, there are 3 spiders.</a:t>
            </a:r>
          </a:p>
          <a:p>
            <a:endParaRPr lang="en-GB" sz="2400" dirty="0"/>
          </a:p>
          <a:p>
            <a:r>
              <a:rPr lang="en-GB" sz="2400" dirty="0"/>
              <a:t>If there are 6 ladybirds, how many spiders are there?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1200001" y="2777726"/>
            <a:ext cx="4372170" cy="965922"/>
            <a:chOff x="338375" y="1804987"/>
            <a:chExt cx="5951589" cy="1215305"/>
          </a:xfrm>
        </p:grpSpPr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52" name="Group 51"/>
          <p:cNvGrpSpPr/>
          <p:nvPr/>
        </p:nvGrpSpPr>
        <p:grpSpPr>
          <a:xfrm>
            <a:off x="1200001" y="3575204"/>
            <a:ext cx="4372170" cy="965922"/>
            <a:chOff x="338375" y="1804987"/>
            <a:chExt cx="5951589" cy="1215305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58" name="Group 57"/>
          <p:cNvGrpSpPr/>
          <p:nvPr/>
        </p:nvGrpSpPr>
        <p:grpSpPr>
          <a:xfrm>
            <a:off x="1200001" y="4363847"/>
            <a:ext cx="4372170" cy="965922"/>
            <a:chOff x="338375" y="1804987"/>
            <a:chExt cx="5951589" cy="1215305"/>
          </a:xfrm>
        </p:grpSpPr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5718766" y="5329768"/>
            <a:ext cx="2657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Spiders:    _____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96281" y="304950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535028" y="3049504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796281" y="3838098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535028" y="3838097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796281" y="4652591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535028" y="4652590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9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290752" y="5297607"/>
            <a:ext cx="3692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9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01855" y="3168533"/>
            <a:ext cx="747045" cy="747045"/>
          </a:xfrm>
          <a:prstGeom prst="rect">
            <a:avLst/>
          </a:prstGeom>
        </p:spPr>
      </p:pic>
      <p:sp>
        <p:nvSpPr>
          <p:cNvPr id="74" name="TextBox 73"/>
          <p:cNvSpPr txBox="1"/>
          <p:nvPr/>
        </p:nvSpPr>
        <p:spPr>
          <a:xfrm>
            <a:off x="6582596" y="390218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5436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94444E-6 2.96296E-6 L 1.94444E-6 -0.07223 " pathEditMode="relative" rAng="0" ptsTypes="AA">
                                      <p:cBhvr>
                                        <p:cTn id="6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6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70" grpId="0"/>
      <p:bldP spid="70" grpId="1"/>
      <p:bldP spid="71" grpId="0"/>
      <p:bldP spid="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2026602" y="455286"/>
            <a:ext cx="4372170" cy="965922"/>
            <a:chOff x="338375" y="1804987"/>
            <a:chExt cx="5951589" cy="1215305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43" name="TextBox 4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2" y="1522039"/>
            <a:ext cx="7842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2 ladybirds, there are 3 spiders.</a:t>
            </a:r>
          </a:p>
          <a:p>
            <a:endParaRPr lang="en-GB" sz="2400" dirty="0"/>
          </a:p>
          <a:p>
            <a:r>
              <a:rPr lang="en-GB" sz="2400" dirty="0"/>
              <a:t>If there are 6 spiders, how many ladybirds are there?</a:t>
            </a:r>
          </a:p>
        </p:txBody>
      </p:sp>
      <p:grpSp>
        <p:nvGrpSpPr>
          <p:cNvPr id="44" name="Group 43"/>
          <p:cNvGrpSpPr/>
          <p:nvPr/>
        </p:nvGrpSpPr>
        <p:grpSpPr>
          <a:xfrm>
            <a:off x="1291366" y="2802081"/>
            <a:ext cx="4372170" cy="965922"/>
            <a:chOff x="338375" y="1804987"/>
            <a:chExt cx="5951589" cy="1215305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50" name="Group 49"/>
          <p:cNvGrpSpPr/>
          <p:nvPr/>
        </p:nvGrpSpPr>
        <p:grpSpPr>
          <a:xfrm>
            <a:off x="1283618" y="3666896"/>
            <a:ext cx="4372170" cy="965922"/>
            <a:chOff x="338375" y="1804987"/>
            <a:chExt cx="5951589" cy="1215305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5404501" y="5425538"/>
            <a:ext cx="27281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Ladybirds:    _____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800254" y="310772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539001" y="310772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00254" y="3939862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539001" y="3939862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6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7204297" y="5385882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4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6331" y="3199146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6512389" y="396130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9797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88889E-6 -1.85185E-6 L 3.88889E-6 -0.07222 " pathEditMode="relative" rAng="0" ptsTypes="AA">
                                      <p:cBhvr>
                                        <p:cTn id="4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4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7" grpId="1"/>
      <p:bldP spid="58" grpId="0"/>
      <p:bldP spid="58" grpId="1"/>
      <p:bldP spid="59" grpId="0"/>
      <p:bldP spid="59" grpId="1"/>
      <p:bldP spid="60" grpId="0"/>
      <p:bldP spid="61" grpId="0"/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00385" y="343321"/>
            <a:ext cx="7842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For every 2 ladybirds, there are 3 spiders.</a:t>
            </a:r>
          </a:p>
          <a:p>
            <a:endParaRPr lang="en-GB" sz="2400" dirty="0"/>
          </a:p>
          <a:p>
            <a:r>
              <a:rPr lang="en-GB" sz="2400" dirty="0"/>
              <a:t>If there are 20 insects altogether, how many spiders and how many ladybirds are there?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97381" y="502734"/>
            <a:ext cx="2353515" cy="519950"/>
            <a:chOff x="338375" y="1804987"/>
            <a:chExt cx="5951589" cy="121530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970897" y="2506523"/>
            <a:ext cx="4372170" cy="965922"/>
            <a:chOff x="338375" y="1804987"/>
            <a:chExt cx="5951589" cy="1215305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972276" y="3317856"/>
            <a:ext cx="4372170" cy="965922"/>
            <a:chOff x="338375" y="1804987"/>
            <a:chExt cx="5951589" cy="121530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22" name="Group 21"/>
          <p:cNvGrpSpPr/>
          <p:nvPr/>
        </p:nvGrpSpPr>
        <p:grpSpPr>
          <a:xfrm>
            <a:off x="986131" y="4081087"/>
            <a:ext cx="4372170" cy="965922"/>
            <a:chOff x="338375" y="1804987"/>
            <a:chExt cx="5951589" cy="1215305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28" name="Group 27"/>
          <p:cNvGrpSpPr/>
          <p:nvPr/>
        </p:nvGrpSpPr>
        <p:grpSpPr>
          <a:xfrm>
            <a:off x="1001365" y="4961695"/>
            <a:ext cx="4372170" cy="965922"/>
            <a:chOff x="338375" y="1804987"/>
            <a:chExt cx="5951589" cy="1215305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34" name="TextBox 33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5821379" y="3240345"/>
            <a:ext cx="2657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Ladybirds: _____</a:t>
            </a:r>
          </a:p>
          <a:p>
            <a:endParaRPr lang="en-GB" sz="2400" dirty="0"/>
          </a:p>
          <a:p>
            <a:r>
              <a:rPr lang="en-GB" sz="2400" dirty="0"/>
              <a:t>Spiders:    _____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680359" y="1897732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62841" y="1897732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309110" y="3507500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10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309110" y="4367146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15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36112" y="1906185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5330266" y="5217610"/>
            <a:ext cx="567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20</a:t>
            </a:r>
          </a:p>
        </p:txBody>
      </p:sp>
      <p:sp>
        <p:nvSpPr>
          <p:cNvPr id="41" name="Left Brace 40"/>
          <p:cNvSpPr/>
          <p:nvPr/>
        </p:nvSpPr>
        <p:spPr>
          <a:xfrm rot="5400000">
            <a:off x="1825356" y="1690890"/>
            <a:ext cx="188686" cy="175769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2" name="Left Brace 41"/>
          <p:cNvSpPr/>
          <p:nvPr/>
        </p:nvSpPr>
        <p:spPr>
          <a:xfrm rot="5400000">
            <a:off x="4010430" y="1365283"/>
            <a:ext cx="188686" cy="2408674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3" name="Left Brace 42"/>
          <p:cNvSpPr/>
          <p:nvPr/>
        </p:nvSpPr>
        <p:spPr>
          <a:xfrm rot="5400000">
            <a:off x="3080636" y="435609"/>
            <a:ext cx="188686" cy="4268260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4" name="TextBox 43"/>
          <p:cNvSpPr txBox="1"/>
          <p:nvPr/>
        </p:nvSpPr>
        <p:spPr>
          <a:xfrm>
            <a:off x="5309109" y="2733938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5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350362" y="3230168"/>
            <a:ext cx="491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265087" y="3958360"/>
            <a:ext cx="567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950349" y="2620924"/>
            <a:ext cx="1965215" cy="3193678"/>
          </a:xfrm>
          <a:prstGeom prst="roundRect">
            <a:avLst/>
          </a:prstGeom>
          <a:noFill/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8" name="Rounded Rectangle 47"/>
          <p:cNvSpPr/>
          <p:nvPr/>
        </p:nvSpPr>
        <p:spPr>
          <a:xfrm>
            <a:off x="2932087" y="2620924"/>
            <a:ext cx="2377021" cy="3193678"/>
          </a:xfrm>
          <a:prstGeom prst="roundRect">
            <a:avLst/>
          </a:prstGeom>
          <a:noFill/>
          <a:ln w="28575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923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/>
      <p:bldP spid="44" grpId="1"/>
      <p:bldP spid="45" grpId="0"/>
      <p:bldP spid="46" grpId="0"/>
      <p:bldP spid="47" grpId="0" animBg="1"/>
      <p:bldP spid="4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E956A17-9EF1-47CF-BC5A-3D6D70DF85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282982"/>
              </p:ext>
            </p:extLst>
          </p:nvPr>
        </p:nvGraphicFramePr>
        <p:xfrm>
          <a:off x="2127955" y="2283178"/>
          <a:ext cx="3787424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3712">
                  <a:extLst>
                    <a:ext uri="{9D8B030D-6E8A-4147-A177-3AD203B41FA5}">
                      <a16:colId xmlns:a16="http://schemas.microsoft.com/office/drawing/2014/main" val="3817761510"/>
                    </a:ext>
                  </a:extLst>
                </a:gridCol>
                <a:gridCol w="1893712">
                  <a:extLst>
                    <a:ext uri="{9D8B030D-6E8A-4147-A177-3AD203B41FA5}">
                      <a16:colId xmlns:a16="http://schemas.microsoft.com/office/drawing/2014/main" val="11760076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Ladybirds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Spiders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467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1274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0897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319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8305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6307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684334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9651404-4A58-47E6-93B8-BC57ADF9441C}"/>
              </a:ext>
            </a:extLst>
          </p:cNvPr>
          <p:cNvSpPr txBox="1"/>
          <p:nvPr/>
        </p:nvSpPr>
        <p:spPr>
          <a:xfrm>
            <a:off x="600385" y="343321"/>
            <a:ext cx="7842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ladybirds to spiders is 2 : 6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Complete the ratio table.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876529-5A75-4AFC-A8CF-2DC4B3446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975" y="1301502"/>
            <a:ext cx="747045" cy="74704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D018A9-EA25-4175-9DFF-E6F6823C3727}"/>
              </a:ext>
            </a:extLst>
          </p:cNvPr>
          <p:cNvSpPr txBox="1"/>
          <p:nvPr/>
        </p:nvSpPr>
        <p:spPr>
          <a:xfrm>
            <a:off x="5624231" y="145677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AA17B2F-1378-42CF-A569-562639BBAB36}"/>
              </a:ext>
            </a:extLst>
          </p:cNvPr>
          <p:cNvGrpSpPr/>
          <p:nvPr/>
        </p:nvGrpSpPr>
        <p:grpSpPr>
          <a:xfrm>
            <a:off x="744003" y="854472"/>
            <a:ext cx="2353515" cy="519950"/>
            <a:chOff x="338375" y="1804987"/>
            <a:chExt cx="5951589" cy="121530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F4DFD83-755F-4216-8CDD-E9D12F7688B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6A15EAF-BFE9-44D2-BA01-15BFD1820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6DEE1E1-2330-45B0-9893-A5C3F8798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B0F6F47-74B8-415C-88C0-915510AE9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6473D44-56B5-48D8-816E-D3E831961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A50A553-FD2C-49F3-8AFB-C6E86274FF9B}"/>
              </a:ext>
            </a:extLst>
          </p:cNvPr>
          <p:cNvGrpSpPr/>
          <p:nvPr/>
        </p:nvGrpSpPr>
        <p:grpSpPr>
          <a:xfrm>
            <a:off x="3019514" y="860407"/>
            <a:ext cx="1342278" cy="519950"/>
            <a:chOff x="2895600" y="1804987"/>
            <a:chExt cx="3394364" cy="121530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F02A304-163D-41F3-BBED-12ACA19E0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A0FAC9E-CCED-4A57-BC7B-7AB1F0A34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431BA6D-B5EB-44A0-81F8-217436B46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20" name="Left Bracket 19">
            <a:extLst>
              <a:ext uri="{FF2B5EF4-FFF2-40B4-BE49-F238E27FC236}">
                <a16:creationId xmlns:a16="http://schemas.microsoft.com/office/drawing/2014/main" id="{2C476787-147B-4603-BC1B-0809D4BCDFC8}"/>
              </a:ext>
            </a:extLst>
          </p:cNvPr>
          <p:cNvSpPr/>
          <p:nvPr/>
        </p:nvSpPr>
        <p:spPr>
          <a:xfrm flipV="1">
            <a:off x="1870808" y="3402417"/>
            <a:ext cx="158487" cy="598311"/>
          </a:xfrm>
          <a:prstGeom prst="leftBracket">
            <a:avLst>
              <a:gd name="adj" fmla="val 188757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eft Bracket 20">
            <a:extLst>
              <a:ext uri="{FF2B5EF4-FFF2-40B4-BE49-F238E27FC236}">
                <a16:creationId xmlns:a16="http://schemas.microsoft.com/office/drawing/2014/main" id="{C4A2023B-F16F-4A90-804E-975241EF6866}"/>
              </a:ext>
            </a:extLst>
          </p:cNvPr>
          <p:cNvSpPr/>
          <p:nvPr/>
        </p:nvSpPr>
        <p:spPr>
          <a:xfrm flipH="1" flipV="1">
            <a:off x="5991723" y="3402418"/>
            <a:ext cx="158487" cy="598311"/>
          </a:xfrm>
          <a:prstGeom prst="leftBracket">
            <a:avLst>
              <a:gd name="adj" fmla="val 188757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E52649E-9BED-44D1-91FB-C4DA2B6D4C6D}"/>
                  </a:ext>
                </a:extLst>
              </p:cNvPr>
              <p:cNvSpPr txBox="1"/>
              <p:nvPr/>
            </p:nvSpPr>
            <p:spPr>
              <a:xfrm>
                <a:off x="6070966" y="3473561"/>
                <a:ext cx="651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E52649E-9BED-44D1-91FB-C4DA2B6D4C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70966" y="3473561"/>
                <a:ext cx="651345" cy="461665"/>
              </a:xfrm>
              <a:prstGeom prst="rect">
                <a:avLst/>
              </a:prstGeom>
              <a:blipFill>
                <a:blip r:embed="rId8"/>
                <a:stretch>
                  <a:fillRect t="-10526" r="-654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A01D31B-14B5-4F0F-BC7F-6ED0B835FFA4}"/>
                  </a:ext>
                </a:extLst>
              </p:cNvPr>
              <p:cNvSpPr txBox="1"/>
              <p:nvPr/>
            </p:nvSpPr>
            <p:spPr>
              <a:xfrm>
                <a:off x="1298773" y="3470147"/>
                <a:ext cx="651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A01D31B-14B5-4F0F-BC7F-6ED0B835F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8773" y="3470147"/>
                <a:ext cx="651345" cy="461665"/>
              </a:xfrm>
              <a:prstGeom prst="rect">
                <a:avLst/>
              </a:prstGeom>
              <a:blipFill>
                <a:blip r:embed="rId9"/>
                <a:stretch>
                  <a:fillRect t="-10526" r="-747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6B4B1156-B606-420E-9033-1CD2946B7EB7}"/>
              </a:ext>
            </a:extLst>
          </p:cNvPr>
          <p:cNvSpPr txBox="1"/>
          <p:nvPr/>
        </p:nvSpPr>
        <p:spPr>
          <a:xfrm>
            <a:off x="4637054" y="3652545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50980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" grpId="0" animBg="1"/>
      <p:bldP spid="21" grpId="0" animBg="1"/>
      <p:bldP spid="22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E956A17-9EF1-47CF-BC5A-3D6D70DF85E6}"/>
              </a:ext>
            </a:extLst>
          </p:cNvPr>
          <p:cNvGraphicFramePr>
            <a:graphicFrameLocks noGrp="1"/>
          </p:cNvGraphicFramePr>
          <p:nvPr/>
        </p:nvGraphicFramePr>
        <p:xfrm>
          <a:off x="2127955" y="2283178"/>
          <a:ext cx="3787424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3712">
                  <a:extLst>
                    <a:ext uri="{9D8B030D-6E8A-4147-A177-3AD203B41FA5}">
                      <a16:colId xmlns:a16="http://schemas.microsoft.com/office/drawing/2014/main" val="3817761510"/>
                    </a:ext>
                  </a:extLst>
                </a:gridCol>
                <a:gridCol w="1893712">
                  <a:extLst>
                    <a:ext uri="{9D8B030D-6E8A-4147-A177-3AD203B41FA5}">
                      <a16:colId xmlns:a16="http://schemas.microsoft.com/office/drawing/2014/main" val="11760076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Ladybirds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Spiders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467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1274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0897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319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8305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6307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684334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9651404-4A58-47E6-93B8-BC57ADF9441C}"/>
              </a:ext>
            </a:extLst>
          </p:cNvPr>
          <p:cNvSpPr txBox="1"/>
          <p:nvPr/>
        </p:nvSpPr>
        <p:spPr>
          <a:xfrm>
            <a:off x="600385" y="343321"/>
            <a:ext cx="7842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ladybirds to spiders is 2 : 6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Complete the ratio table.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AA17B2F-1378-42CF-A569-562639BBAB36}"/>
              </a:ext>
            </a:extLst>
          </p:cNvPr>
          <p:cNvGrpSpPr/>
          <p:nvPr/>
        </p:nvGrpSpPr>
        <p:grpSpPr>
          <a:xfrm>
            <a:off x="744003" y="854472"/>
            <a:ext cx="2353515" cy="519950"/>
            <a:chOff x="338375" y="1804987"/>
            <a:chExt cx="5951589" cy="121530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F4DFD83-755F-4216-8CDD-E9D12F7688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6A15EAF-BFE9-44D2-BA01-15BFD1820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6DEE1E1-2330-45B0-9893-A5C3F8798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B0F6F47-74B8-415C-88C0-915510AE9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6473D44-56B5-48D8-816E-D3E831961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A50A553-FD2C-49F3-8AFB-C6E86274FF9B}"/>
              </a:ext>
            </a:extLst>
          </p:cNvPr>
          <p:cNvGrpSpPr/>
          <p:nvPr/>
        </p:nvGrpSpPr>
        <p:grpSpPr>
          <a:xfrm>
            <a:off x="3019514" y="860407"/>
            <a:ext cx="1342278" cy="519950"/>
            <a:chOff x="2895600" y="1804987"/>
            <a:chExt cx="3394364" cy="121530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F02A304-163D-41F3-BBED-12ACA19E0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A0FAC9E-CCED-4A57-BC7B-7AB1F0A34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431BA6D-B5EB-44A0-81F8-217436B46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20" name="Left Bracket 19">
            <a:extLst>
              <a:ext uri="{FF2B5EF4-FFF2-40B4-BE49-F238E27FC236}">
                <a16:creationId xmlns:a16="http://schemas.microsoft.com/office/drawing/2014/main" id="{2C476787-147B-4603-BC1B-0809D4BCDFC8}"/>
              </a:ext>
            </a:extLst>
          </p:cNvPr>
          <p:cNvSpPr/>
          <p:nvPr/>
        </p:nvSpPr>
        <p:spPr>
          <a:xfrm>
            <a:off x="1867660" y="2906299"/>
            <a:ext cx="158487" cy="598311"/>
          </a:xfrm>
          <a:prstGeom prst="leftBracket">
            <a:avLst>
              <a:gd name="adj" fmla="val 188757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eft Bracket 20">
            <a:extLst>
              <a:ext uri="{FF2B5EF4-FFF2-40B4-BE49-F238E27FC236}">
                <a16:creationId xmlns:a16="http://schemas.microsoft.com/office/drawing/2014/main" id="{C4A2023B-F16F-4A90-804E-975241EF6866}"/>
              </a:ext>
            </a:extLst>
          </p:cNvPr>
          <p:cNvSpPr/>
          <p:nvPr/>
        </p:nvSpPr>
        <p:spPr>
          <a:xfrm flipH="1">
            <a:off x="5988575" y="2906300"/>
            <a:ext cx="158487" cy="598311"/>
          </a:xfrm>
          <a:prstGeom prst="leftBracket">
            <a:avLst>
              <a:gd name="adj" fmla="val 188757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E52649E-9BED-44D1-91FB-C4DA2B6D4C6D}"/>
                  </a:ext>
                </a:extLst>
              </p:cNvPr>
              <p:cNvSpPr txBox="1"/>
              <p:nvPr/>
            </p:nvSpPr>
            <p:spPr>
              <a:xfrm>
                <a:off x="6067818" y="2977443"/>
                <a:ext cx="651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9E52649E-9BED-44D1-91FB-C4DA2B6D4C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7818" y="2977443"/>
                <a:ext cx="651345" cy="461665"/>
              </a:xfrm>
              <a:prstGeom prst="rect">
                <a:avLst/>
              </a:prstGeom>
              <a:blipFill>
                <a:blip r:embed="rId7"/>
                <a:stretch>
                  <a:fillRect t="-10526" r="-747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A01D31B-14B5-4F0F-BC7F-6ED0B835FFA4}"/>
                  </a:ext>
                </a:extLst>
              </p:cNvPr>
              <p:cNvSpPr txBox="1"/>
              <p:nvPr/>
            </p:nvSpPr>
            <p:spPr>
              <a:xfrm>
                <a:off x="1295625" y="2974029"/>
                <a:ext cx="651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2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CA01D31B-14B5-4F0F-BC7F-6ED0B835FF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625" y="2974029"/>
                <a:ext cx="651345" cy="461665"/>
              </a:xfrm>
              <a:prstGeom prst="rect">
                <a:avLst/>
              </a:prstGeom>
              <a:blipFill>
                <a:blip r:embed="rId8"/>
                <a:stretch>
                  <a:fillRect t="-10526" r="-7547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6B4B1156-B606-420E-9033-1CD2946B7EB7}"/>
              </a:ext>
            </a:extLst>
          </p:cNvPr>
          <p:cNvSpPr txBox="1"/>
          <p:nvPr/>
        </p:nvSpPr>
        <p:spPr>
          <a:xfrm>
            <a:off x="4637054" y="3652545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F2D1CA-21CA-4CA2-B6D0-A1C681D8066B}"/>
              </a:ext>
            </a:extLst>
          </p:cNvPr>
          <p:cNvSpPr txBox="1"/>
          <p:nvPr/>
        </p:nvSpPr>
        <p:spPr>
          <a:xfrm>
            <a:off x="4637053" y="2743196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8EF8DC26-8E1A-4AFC-961E-882B76AE7F7B}"/>
              </a:ext>
            </a:extLst>
          </p:cNvPr>
          <p:cNvSpPr/>
          <p:nvPr/>
        </p:nvSpPr>
        <p:spPr>
          <a:xfrm flipV="1">
            <a:off x="1867451" y="3449467"/>
            <a:ext cx="158487" cy="909825"/>
          </a:xfrm>
          <a:prstGeom prst="leftBracket">
            <a:avLst>
              <a:gd name="adj" fmla="val 287035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F212F45A-C825-4E30-9E62-AA83337EC9D0}"/>
              </a:ext>
            </a:extLst>
          </p:cNvPr>
          <p:cNvSpPr/>
          <p:nvPr/>
        </p:nvSpPr>
        <p:spPr>
          <a:xfrm flipH="1" flipV="1">
            <a:off x="5988365" y="3449467"/>
            <a:ext cx="158487" cy="909825"/>
          </a:xfrm>
          <a:prstGeom prst="leftBracket">
            <a:avLst>
              <a:gd name="adj" fmla="val 270518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918A29D-581E-426D-BBFA-CE4B7B782E6D}"/>
                  </a:ext>
                </a:extLst>
              </p:cNvPr>
              <p:cNvSpPr txBox="1"/>
              <p:nvPr/>
            </p:nvSpPr>
            <p:spPr>
              <a:xfrm>
                <a:off x="6067609" y="3673547"/>
                <a:ext cx="651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918A29D-581E-426D-BBFA-CE4B7B782E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7609" y="3673547"/>
                <a:ext cx="651345" cy="461665"/>
              </a:xfrm>
              <a:prstGeom prst="rect">
                <a:avLst/>
              </a:prstGeom>
              <a:blipFill>
                <a:blip r:embed="rId9"/>
                <a:stretch>
                  <a:fillRect t="-10667" r="-747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EA8C9B3-BBF9-4EF8-BAC7-95038282F9E7}"/>
                  </a:ext>
                </a:extLst>
              </p:cNvPr>
              <p:cNvSpPr txBox="1"/>
              <p:nvPr/>
            </p:nvSpPr>
            <p:spPr>
              <a:xfrm>
                <a:off x="1295416" y="3673547"/>
                <a:ext cx="6513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3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EA8C9B3-BBF9-4EF8-BAC7-95038282F9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416" y="3673547"/>
                <a:ext cx="651345" cy="461665"/>
              </a:xfrm>
              <a:prstGeom prst="rect">
                <a:avLst/>
              </a:prstGeom>
              <a:blipFill>
                <a:blip r:embed="rId10"/>
                <a:stretch>
                  <a:fillRect t="-10667" r="-754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4F429FA6-BCAA-4CA1-86FC-695828C894FA}"/>
              </a:ext>
            </a:extLst>
          </p:cNvPr>
          <p:cNvSpPr txBox="1"/>
          <p:nvPr/>
        </p:nvSpPr>
        <p:spPr>
          <a:xfrm>
            <a:off x="2757991" y="4125818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A771D51-807B-4F7C-A413-4D29331F396A}"/>
              </a:ext>
            </a:extLst>
          </p:cNvPr>
          <p:cNvSpPr/>
          <p:nvPr/>
        </p:nvSpPr>
        <p:spPr>
          <a:xfrm>
            <a:off x="2849475" y="3232569"/>
            <a:ext cx="454834" cy="840666"/>
          </a:xfrm>
          <a:prstGeom prst="round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02A0BE7D-7091-4D6D-82F7-5A1E007BDE5F}"/>
              </a:ext>
            </a:extLst>
          </p:cNvPr>
          <p:cNvSpPr/>
          <p:nvPr/>
        </p:nvSpPr>
        <p:spPr>
          <a:xfrm>
            <a:off x="4735308" y="3232569"/>
            <a:ext cx="454834" cy="840666"/>
          </a:xfrm>
          <a:prstGeom prst="round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: Rounded Corners 31">
            <a:extLst>
              <a:ext uri="{FF2B5EF4-FFF2-40B4-BE49-F238E27FC236}">
                <a16:creationId xmlns:a16="http://schemas.microsoft.com/office/drawing/2014/main" id="{BBC2C637-6387-47A8-9145-76169FA49A7A}"/>
              </a:ext>
            </a:extLst>
          </p:cNvPr>
          <p:cNvSpPr/>
          <p:nvPr/>
        </p:nvSpPr>
        <p:spPr>
          <a:xfrm>
            <a:off x="2849475" y="4155993"/>
            <a:ext cx="454834" cy="374444"/>
          </a:xfrm>
          <a:prstGeom prst="round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AC255C17-4548-43EE-8F97-0338E9111691}"/>
              </a:ext>
            </a:extLst>
          </p:cNvPr>
          <p:cNvSpPr/>
          <p:nvPr/>
        </p:nvSpPr>
        <p:spPr>
          <a:xfrm>
            <a:off x="4735308" y="4155993"/>
            <a:ext cx="454834" cy="374444"/>
          </a:xfrm>
          <a:prstGeom prst="round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5579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1" grpId="0" animBg="1"/>
      <p:bldP spid="21" grpId="1" animBg="1"/>
      <p:bldP spid="22" grpId="0"/>
      <p:bldP spid="22" grpId="1"/>
      <p:bldP spid="23" grpId="0" build="allAtOnce"/>
      <p:bldP spid="25" grpId="0"/>
      <p:bldP spid="26" grpId="0" animBg="1"/>
      <p:bldP spid="26" grpId="1" animBg="1"/>
      <p:bldP spid="27" grpId="0" animBg="1"/>
      <p:bldP spid="27" grpId="1" animBg="1"/>
      <p:bldP spid="28" grpId="0"/>
      <p:bldP spid="28" grpId="1"/>
      <p:bldP spid="29" grpId="0" build="allAtOnce"/>
      <p:bldP spid="30" grpId="0"/>
      <p:bldP spid="2" grpId="0" animBg="1"/>
      <p:bldP spid="31" grpId="0" animBg="1"/>
      <p:bldP spid="32" grpId="0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E956A17-9EF1-47CF-BC5A-3D6D70DF85E6}"/>
              </a:ext>
            </a:extLst>
          </p:cNvPr>
          <p:cNvGraphicFramePr>
            <a:graphicFrameLocks noGrp="1"/>
          </p:cNvGraphicFramePr>
          <p:nvPr/>
        </p:nvGraphicFramePr>
        <p:xfrm>
          <a:off x="2127955" y="2283178"/>
          <a:ext cx="3787424" cy="3200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93712">
                  <a:extLst>
                    <a:ext uri="{9D8B030D-6E8A-4147-A177-3AD203B41FA5}">
                      <a16:colId xmlns:a16="http://schemas.microsoft.com/office/drawing/2014/main" val="3817761510"/>
                    </a:ext>
                  </a:extLst>
                </a:gridCol>
                <a:gridCol w="1893712">
                  <a:extLst>
                    <a:ext uri="{9D8B030D-6E8A-4147-A177-3AD203B41FA5}">
                      <a16:colId xmlns:a16="http://schemas.microsoft.com/office/drawing/2014/main" val="117600764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Ladybirds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Spiders</a:t>
                      </a: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54676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41274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0897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3190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18305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63073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sz="2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144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6843346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B9651404-4A58-47E6-93B8-BC57ADF9441C}"/>
              </a:ext>
            </a:extLst>
          </p:cNvPr>
          <p:cNvSpPr txBox="1"/>
          <p:nvPr/>
        </p:nvSpPr>
        <p:spPr>
          <a:xfrm>
            <a:off x="600385" y="343321"/>
            <a:ext cx="784262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ratio of ladybirds to spiders is 2 : 6</a:t>
            </a:r>
          </a:p>
          <a:p>
            <a:endParaRPr lang="en-GB" sz="2400" dirty="0"/>
          </a:p>
          <a:p>
            <a:endParaRPr lang="en-GB" sz="2400" dirty="0"/>
          </a:p>
          <a:p>
            <a:r>
              <a:rPr lang="en-GB" sz="2400" dirty="0"/>
              <a:t>Complete the ratio table.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AA17B2F-1378-42CF-A569-562639BBAB36}"/>
              </a:ext>
            </a:extLst>
          </p:cNvPr>
          <p:cNvGrpSpPr/>
          <p:nvPr/>
        </p:nvGrpSpPr>
        <p:grpSpPr>
          <a:xfrm>
            <a:off x="744003" y="854472"/>
            <a:ext cx="2353515" cy="519950"/>
            <a:chOff x="338375" y="1804987"/>
            <a:chExt cx="5951589" cy="1215305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F4DFD83-755F-4216-8CDD-E9D12F7688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92882" y="1914742"/>
              <a:ext cx="1302718" cy="995795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6A15EAF-BFE9-44D2-BA01-15BFD1820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6DEE1E1-2330-45B0-9893-A5C3F8798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8375" y="1914742"/>
              <a:ext cx="1302718" cy="995795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B0F6F47-74B8-415C-88C0-915510AE9E7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B6473D44-56B5-48D8-816E-D3E831961BC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A50A553-FD2C-49F3-8AFB-C6E86274FF9B}"/>
              </a:ext>
            </a:extLst>
          </p:cNvPr>
          <p:cNvGrpSpPr/>
          <p:nvPr/>
        </p:nvGrpSpPr>
        <p:grpSpPr>
          <a:xfrm>
            <a:off x="3019514" y="860407"/>
            <a:ext cx="1342278" cy="519950"/>
            <a:chOff x="2895600" y="1804987"/>
            <a:chExt cx="3394364" cy="121530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F02A304-163D-41F3-BBED-12ACA19E06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95600" y="1804988"/>
              <a:ext cx="1254507" cy="1215304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A0FAC9E-CCED-4A57-BC7B-7AB1F0A342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4075" y="1804987"/>
              <a:ext cx="1254507" cy="121530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8431BA6D-B5EB-44A0-81F8-217436B46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5457" y="1804987"/>
              <a:ext cx="1254507" cy="1215304"/>
            </a:xfrm>
            <a:prstGeom prst="rect">
              <a:avLst/>
            </a:prstGeom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6B4B1156-B606-420E-9033-1CD2946B7EB7}"/>
              </a:ext>
            </a:extLst>
          </p:cNvPr>
          <p:cNvSpPr txBox="1"/>
          <p:nvPr/>
        </p:nvSpPr>
        <p:spPr>
          <a:xfrm>
            <a:off x="4637054" y="3652545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12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F2D1CA-21CA-4CA2-B6D0-A1C681D8066B}"/>
              </a:ext>
            </a:extLst>
          </p:cNvPr>
          <p:cNvSpPr txBox="1"/>
          <p:nvPr/>
        </p:nvSpPr>
        <p:spPr>
          <a:xfrm>
            <a:off x="4637053" y="2743196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26" name="Left Bracket 25">
            <a:extLst>
              <a:ext uri="{FF2B5EF4-FFF2-40B4-BE49-F238E27FC236}">
                <a16:creationId xmlns:a16="http://schemas.microsoft.com/office/drawing/2014/main" id="{8EF8DC26-8E1A-4AFC-961E-882B76AE7F7B}"/>
              </a:ext>
            </a:extLst>
          </p:cNvPr>
          <p:cNvSpPr/>
          <p:nvPr/>
        </p:nvSpPr>
        <p:spPr>
          <a:xfrm flipV="1">
            <a:off x="1848481" y="3449466"/>
            <a:ext cx="232947" cy="1337278"/>
          </a:xfrm>
          <a:prstGeom prst="leftBracket">
            <a:avLst>
              <a:gd name="adj" fmla="val 287035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eft Bracket 26">
            <a:extLst>
              <a:ext uri="{FF2B5EF4-FFF2-40B4-BE49-F238E27FC236}">
                <a16:creationId xmlns:a16="http://schemas.microsoft.com/office/drawing/2014/main" id="{F212F45A-C825-4E30-9E62-AA83337EC9D0}"/>
              </a:ext>
            </a:extLst>
          </p:cNvPr>
          <p:cNvSpPr/>
          <p:nvPr/>
        </p:nvSpPr>
        <p:spPr>
          <a:xfrm flipH="1" flipV="1">
            <a:off x="5988365" y="3449466"/>
            <a:ext cx="158486" cy="1337277"/>
          </a:xfrm>
          <a:prstGeom prst="leftBracket">
            <a:avLst>
              <a:gd name="adj" fmla="val 421891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918A29D-581E-426D-BBFA-CE4B7B782E6D}"/>
                  </a:ext>
                </a:extLst>
              </p:cNvPr>
              <p:cNvSpPr txBox="1"/>
              <p:nvPr/>
            </p:nvSpPr>
            <p:spPr>
              <a:xfrm>
                <a:off x="6067609" y="3887272"/>
                <a:ext cx="7557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0918A29D-581E-426D-BBFA-CE4B7B782E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7609" y="3887272"/>
                <a:ext cx="755755" cy="461665"/>
              </a:xfrm>
              <a:prstGeom prst="rect">
                <a:avLst/>
              </a:prstGeom>
              <a:blipFill>
                <a:blip r:embed="rId7"/>
                <a:stretch>
                  <a:fillRect t="-10667" r="-967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EA8C9B3-BBF9-4EF8-BAC7-95038282F9E7}"/>
                  </a:ext>
                </a:extLst>
              </p:cNvPr>
              <p:cNvSpPr txBox="1"/>
              <p:nvPr/>
            </p:nvSpPr>
            <p:spPr>
              <a:xfrm>
                <a:off x="1103248" y="3887273"/>
                <a:ext cx="8245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10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EA8C9B3-BBF9-4EF8-BAC7-95038282F9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3248" y="3887273"/>
                <a:ext cx="824543" cy="461665"/>
              </a:xfrm>
              <a:prstGeom prst="rect">
                <a:avLst/>
              </a:prstGeom>
              <a:blipFill>
                <a:blip r:embed="rId8"/>
                <a:stretch>
                  <a:fillRect t="-10667" r="-4444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4F429FA6-BCAA-4CA1-86FC-695828C894FA}"/>
              </a:ext>
            </a:extLst>
          </p:cNvPr>
          <p:cNvSpPr txBox="1"/>
          <p:nvPr/>
        </p:nvSpPr>
        <p:spPr>
          <a:xfrm>
            <a:off x="2757991" y="4125818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F3443F2-BC5C-4485-8E70-D451C4BC83D9}"/>
              </a:ext>
            </a:extLst>
          </p:cNvPr>
          <p:cNvSpPr txBox="1"/>
          <p:nvPr/>
        </p:nvSpPr>
        <p:spPr>
          <a:xfrm>
            <a:off x="4637054" y="4572046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60</a:t>
            </a:r>
          </a:p>
        </p:txBody>
      </p:sp>
      <p:sp>
        <p:nvSpPr>
          <p:cNvPr id="35" name="Left Bracket 34">
            <a:extLst>
              <a:ext uri="{FF2B5EF4-FFF2-40B4-BE49-F238E27FC236}">
                <a16:creationId xmlns:a16="http://schemas.microsoft.com/office/drawing/2014/main" id="{6FFD81D0-CB5A-4395-A5D4-88057B3F36DB}"/>
              </a:ext>
            </a:extLst>
          </p:cNvPr>
          <p:cNvSpPr/>
          <p:nvPr/>
        </p:nvSpPr>
        <p:spPr>
          <a:xfrm flipV="1">
            <a:off x="1848481" y="3918844"/>
            <a:ext cx="232947" cy="1337278"/>
          </a:xfrm>
          <a:prstGeom prst="leftBracket">
            <a:avLst>
              <a:gd name="adj" fmla="val 287035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Left Bracket 35">
            <a:extLst>
              <a:ext uri="{FF2B5EF4-FFF2-40B4-BE49-F238E27FC236}">
                <a16:creationId xmlns:a16="http://schemas.microsoft.com/office/drawing/2014/main" id="{320CCE15-3C39-41C7-A037-AC2258E3B787}"/>
              </a:ext>
            </a:extLst>
          </p:cNvPr>
          <p:cNvSpPr/>
          <p:nvPr/>
        </p:nvSpPr>
        <p:spPr>
          <a:xfrm flipH="1" flipV="1">
            <a:off x="6015556" y="3918844"/>
            <a:ext cx="158486" cy="1337277"/>
          </a:xfrm>
          <a:prstGeom prst="leftBracket">
            <a:avLst>
              <a:gd name="adj" fmla="val 421891"/>
            </a:avLst>
          </a:prstGeom>
          <a:ln w="28575">
            <a:solidFill>
              <a:schemeClr val="accent2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479DBE1-85FB-46B8-9D1F-E926C5064977}"/>
                  </a:ext>
                </a:extLst>
              </p:cNvPr>
              <p:cNvSpPr txBox="1"/>
              <p:nvPr/>
            </p:nvSpPr>
            <p:spPr>
              <a:xfrm>
                <a:off x="6094800" y="4356650"/>
                <a:ext cx="7557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12</a:t>
                </a:r>
              </a:p>
            </p:txBody>
          </p:sp>
        </mc:Choice>
        <mc:Fallback xmlns=""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B479DBE1-85FB-46B8-9D1F-E926C50649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4800" y="4356650"/>
                <a:ext cx="755755" cy="461665"/>
              </a:xfrm>
              <a:prstGeom prst="rect">
                <a:avLst/>
              </a:prstGeom>
              <a:blipFill>
                <a:blip r:embed="rId9"/>
                <a:stretch>
                  <a:fillRect t="-10667" r="-8871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52E4308-51E0-4C99-AF03-AE19FFF33628}"/>
                  </a:ext>
                </a:extLst>
              </p:cNvPr>
              <p:cNvSpPr txBox="1"/>
              <p:nvPr/>
            </p:nvSpPr>
            <p:spPr>
              <a:xfrm>
                <a:off x="1103248" y="4356651"/>
                <a:ext cx="82454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accent2"/>
                    </a:solidFill>
                  </a:rPr>
                  <a:t>12</a:t>
                </a:r>
              </a:p>
            </p:txBody>
          </p:sp>
        </mc:Choice>
        <mc:Fallback xmlns="">
          <p:sp>
            <p:nvSpPr>
              <p:cNvPr id="38" name="TextBox 37">
                <a:extLst>
                  <a:ext uri="{FF2B5EF4-FFF2-40B4-BE49-F238E27FC236}">
                    <a16:creationId xmlns:a16="http://schemas.microsoft.com/office/drawing/2014/main" id="{C52E4308-51E0-4C99-AF03-AE19FFF336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3248" y="4356651"/>
                <a:ext cx="824543" cy="461665"/>
              </a:xfrm>
              <a:prstGeom prst="rect">
                <a:avLst/>
              </a:prstGeom>
              <a:blipFill>
                <a:blip r:embed="rId10"/>
                <a:stretch>
                  <a:fillRect t="-10667" r="-4444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>
            <a:extLst>
              <a:ext uri="{FF2B5EF4-FFF2-40B4-BE49-F238E27FC236}">
                <a16:creationId xmlns:a16="http://schemas.microsoft.com/office/drawing/2014/main" id="{89278C8E-37E5-4727-AAE1-62F89700C2D8}"/>
              </a:ext>
            </a:extLst>
          </p:cNvPr>
          <p:cNvSpPr txBox="1"/>
          <p:nvPr/>
        </p:nvSpPr>
        <p:spPr>
          <a:xfrm>
            <a:off x="2757990" y="5021913"/>
            <a:ext cx="6513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</a:rPr>
              <a:t>48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861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7" grpId="0" animBg="1"/>
      <p:bldP spid="27" grpId="1" animBg="1"/>
      <p:bldP spid="28" grpId="0"/>
      <p:bldP spid="28" grpId="1"/>
      <p:bldP spid="29" grpId="0" build="allAtOnce"/>
      <p:bldP spid="34" grpId="0"/>
      <p:bldP spid="35" grpId="0" animBg="1"/>
      <p:bldP spid="36" grpId="0" animBg="1"/>
      <p:bldP spid="37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667512" y="574057"/>
            <a:ext cx="784262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Dexter and Rosie share 24 sweets in the ratio 3 : 5</a:t>
            </a:r>
          </a:p>
          <a:p>
            <a:r>
              <a:rPr lang="en-GB" sz="2400" dirty="0"/>
              <a:t>How many more sweets will Rosie get than Dexter? 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1912183"/>
              </p:ext>
            </p:extLst>
          </p:nvPr>
        </p:nvGraphicFramePr>
        <p:xfrm>
          <a:off x="1907467" y="2275352"/>
          <a:ext cx="2577897" cy="8612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9299">
                  <a:extLst>
                    <a:ext uri="{9D8B030D-6E8A-4147-A177-3AD203B41FA5}">
                      <a16:colId xmlns:a16="http://schemas.microsoft.com/office/drawing/2014/main" val="3319193635"/>
                    </a:ext>
                  </a:extLst>
                </a:gridCol>
                <a:gridCol w="859299">
                  <a:extLst>
                    <a:ext uri="{9D8B030D-6E8A-4147-A177-3AD203B41FA5}">
                      <a16:colId xmlns:a16="http://schemas.microsoft.com/office/drawing/2014/main" val="2783529902"/>
                    </a:ext>
                  </a:extLst>
                </a:gridCol>
                <a:gridCol w="859299">
                  <a:extLst>
                    <a:ext uri="{9D8B030D-6E8A-4147-A177-3AD203B41FA5}">
                      <a16:colId xmlns:a16="http://schemas.microsoft.com/office/drawing/2014/main" val="1857441689"/>
                    </a:ext>
                  </a:extLst>
                </a:gridCol>
              </a:tblGrid>
              <a:tr h="8612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968795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18640"/>
              </p:ext>
            </p:extLst>
          </p:nvPr>
        </p:nvGraphicFramePr>
        <p:xfrm>
          <a:off x="1907464" y="3452460"/>
          <a:ext cx="4351280" cy="8612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256">
                  <a:extLst>
                    <a:ext uri="{9D8B030D-6E8A-4147-A177-3AD203B41FA5}">
                      <a16:colId xmlns:a16="http://schemas.microsoft.com/office/drawing/2014/main" val="3319193635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2783529902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1857441689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1636940644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487082000"/>
                    </a:ext>
                  </a:extLst>
                </a:gridCol>
              </a:tblGrid>
              <a:tr h="8612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968795"/>
                  </a:ext>
                </a:extLst>
              </a:tr>
            </a:tbl>
          </a:graphicData>
        </a:graphic>
      </p:graphicFrame>
      <p:sp>
        <p:nvSpPr>
          <p:cNvPr id="36" name="Rectangle 35"/>
          <p:cNvSpPr/>
          <p:nvPr/>
        </p:nvSpPr>
        <p:spPr>
          <a:xfrm>
            <a:off x="667512" y="2364324"/>
            <a:ext cx="1017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Dexter</a:t>
            </a:r>
          </a:p>
        </p:txBody>
      </p:sp>
      <p:sp>
        <p:nvSpPr>
          <p:cNvPr id="37" name="Rectangle 36"/>
          <p:cNvSpPr/>
          <p:nvPr/>
        </p:nvSpPr>
        <p:spPr>
          <a:xfrm>
            <a:off x="667512" y="3514839"/>
            <a:ext cx="8516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Rosie</a:t>
            </a:r>
          </a:p>
        </p:txBody>
      </p:sp>
      <p:sp>
        <p:nvSpPr>
          <p:cNvPr id="38" name="Right Brace 37"/>
          <p:cNvSpPr/>
          <p:nvPr/>
        </p:nvSpPr>
        <p:spPr>
          <a:xfrm>
            <a:off x="6646668" y="2364324"/>
            <a:ext cx="290945" cy="1949427"/>
          </a:xfrm>
          <a:prstGeom prst="rightBrace">
            <a:avLst>
              <a:gd name="adj1" fmla="val 44138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Rectangle 38"/>
          <p:cNvSpPr/>
          <p:nvPr/>
        </p:nvSpPr>
        <p:spPr>
          <a:xfrm>
            <a:off x="7082166" y="3046649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24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235977" y="2607007"/>
            <a:ext cx="65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 sz="2400" dirty="0"/>
          </a:p>
        </p:txBody>
      </p:sp>
      <p:cxnSp>
        <p:nvCxnSpPr>
          <p:cNvPr id="41" name="Straight Arrow Connector 40"/>
          <p:cNvCxnSpPr/>
          <p:nvPr/>
        </p:nvCxnSpPr>
        <p:spPr>
          <a:xfrm>
            <a:off x="4485364" y="2682813"/>
            <a:ext cx="1773380" cy="0"/>
          </a:xfrm>
          <a:prstGeom prst="straightConnector1">
            <a:avLst/>
          </a:prstGeom>
          <a:ln w="2857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ectangle 41"/>
          <p:cNvSpPr/>
          <p:nvPr/>
        </p:nvSpPr>
        <p:spPr>
          <a:xfrm>
            <a:off x="5238682" y="2228984"/>
            <a:ext cx="327334" cy="461665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Rectangle 42"/>
              <p:cNvSpPr/>
              <p:nvPr/>
            </p:nvSpPr>
            <p:spPr>
              <a:xfrm>
                <a:off x="3045030" y="4414401"/>
                <a:ext cx="131638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/>
                  <a:t>24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8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3" name="Rectangle 4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5030" y="4414401"/>
                <a:ext cx="1316386" cy="461665"/>
              </a:xfrm>
              <a:prstGeom prst="rect">
                <a:avLst/>
              </a:prstGeom>
              <a:blipFill>
                <a:blip r:embed="rId5"/>
                <a:stretch>
                  <a:fillRect l="-744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ectangle 43"/>
          <p:cNvSpPr/>
          <p:nvPr/>
        </p:nvSpPr>
        <p:spPr>
          <a:xfrm>
            <a:off x="2168467" y="245311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5" name="Rectangle 54"/>
          <p:cNvSpPr/>
          <p:nvPr/>
        </p:nvSpPr>
        <p:spPr>
          <a:xfrm>
            <a:off x="3031180" y="245311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848053" y="2453119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249827" y="3795937"/>
            <a:ext cx="4571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2400" dirty="0"/>
          </a:p>
        </p:txBody>
      </p:sp>
      <p:sp>
        <p:nvSpPr>
          <p:cNvPr id="58" name="Rectangle 57"/>
          <p:cNvSpPr/>
          <p:nvPr/>
        </p:nvSpPr>
        <p:spPr>
          <a:xfrm>
            <a:off x="2182317" y="3642049"/>
            <a:ext cx="340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59" name="Rectangle 58"/>
          <p:cNvSpPr/>
          <p:nvPr/>
        </p:nvSpPr>
        <p:spPr>
          <a:xfrm>
            <a:off x="3045030" y="3642049"/>
            <a:ext cx="340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0" name="Rectangle 59"/>
          <p:cNvSpPr/>
          <p:nvPr/>
        </p:nvSpPr>
        <p:spPr>
          <a:xfrm>
            <a:off x="3861903" y="3642049"/>
            <a:ext cx="340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1" name="Rectangle 60"/>
          <p:cNvSpPr/>
          <p:nvPr/>
        </p:nvSpPr>
        <p:spPr>
          <a:xfrm>
            <a:off x="4818279" y="3642049"/>
            <a:ext cx="340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2" name="Rectangle 61"/>
          <p:cNvSpPr/>
          <p:nvPr/>
        </p:nvSpPr>
        <p:spPr>
          <a:xfrm>
            <a:off x="5680992" y="3642049"/>
            <a:ext cx="3403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3" name="TextBox 62"/>
          <p:cNvSpPr txBox="1"/>
          <p:nvPr/>
        </p:nvSpPr>
        <p:spPr>
          <a:xfrm>
            <a:off x="1685035" y="5570148"/>
            <a:ext cx="5379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Rosie gets ____ more sweets than Dexter.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Rectangle 63"/>
              <p:cNvSpPr/>
              <p:nvPr/>
            </p:nvSpPr>
            <p:spPr>
              <a:xfrm>
                <a:off x="5414043" y="4889583"/>
                <a:ext cx="1151277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3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64" name="Rectangle 6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4043" y="4889583"/>
                <a:ext cx="1151277" cy="461665"/>
              </a:xfrm>
              <a:prstGeom prst="rect">
                <a:avLst/>
              </a:prstGeom>
              <a:blipFill>
                <a:blip r:embed="rId6"/>
                <a:stretch>
                  <a:fillRect l="-793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Rectangle 64"/>
          <p:cNvSpPr/>
          <p:nvPr/>
        </p:nvSpPr>
        <p:spPr>
          <a:xfrm>
            <a:off x="4281698" y="4414401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3</a:t>
            </a:r>
          </a:p>
        </p:txBody>
      </p:sp>
      <p:sp>
        <p:nvSpPr>
          <p:cNvPr id="66" name="Rectangle 65"/>
          <p:cNvSpPr/>
          <p:nvPr/>
        </p:nvSpPr>
        <p:spPr>
          <a:xfrm>
            <a:off x="6476589" y="4889583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67" name="Rectangle 66"/>
          <p:cNvSpPr/>
          <p:nvPr/>
        </p:nvSpPr>
        <p:spPr>
          <a:xfrm>
            <a:off x="3246997" y="5531776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6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6339115" y="957827"/>
            <a:ext cx="61510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>
            <a:cxnSpLocks/>
          </p:cNvCxnSpPr>
          <p:nvPr/>
        </p:nvCxnSpPr>
        <p:spPr>
          <a:xfrm>
            <a:off x="3587155" y="957827"/>
            <a:ext cx="43097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717616" y="1405054"/>
            <a:ext cx="636455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3B5DC553-EBEF-439B-85CA-96F1CCA686F5}"/>
              </a:ext>
            </a:extLst>
          </p:cNvPr>
          <p:cNvSpPr/>
          <p:nvPr/>
        </p:nvSpPr>
        <p:spPr>
          <a:xfrm>
            <a:off x="923254" y="2771632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9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496DE17D-43B3-47B1-85CE-FD8C24B57ED0}"/>
              </a:ext>
            </a:extLst>
          </p:cNvPr>
          <p:cNvSpPr/>
          <p:nvPr/>
        </p:nvSpPr>
        <p:spPr>
          <a:xfrm>
            <a:off x="848896" y="3934436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15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36BA6027-8C93-4B55-A9A2-8729CF6ADF64}"/>
                  </a:ext>
                </a:extLst>
              </p:cNvPr>
              <p:cNvSpPr/>
              <p:nvPr/>
            </p:nvSpPr>
            <p:spPr>
              <a:xfrm>
                <a:off x="3052519" y="4889583"/>
                <a:ext cx="130676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/>
                  <a:t>15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9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7" name="Rectangle 46">
                <a:extLst>
                  <a:ext uri="{FF2B5EF4-FFF2-40B4-BE49-F238E27FC236}">
                    <a16:creationId xmlns:a16="http://schemas.microsoft.com/office/drawing/2014/main" id="{36BA6027-8C93-4B55-A9A2-8729CF6ADF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2519" y="4889583"/>
                <a:ext cx="1306768" cy="461665"/>
              </a:xfrm>
              <a:prstGeom prst="rect">
                <a:avLst/>
              </a:prstGeom>
              <a:blipFill>
                <a:blip r:embed="rId8"/>
                <a:stretch>
                  <a:fillRect l="-747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>
            <a:extLst>
              <a:ext uri="{FF2B5EF4-FFF2-40B4-BE49-F238E27FC236}">
                <a16:creationId xmlns:a16="http://schemas.microsoft.com/office/drawing/2014/main" id="{46CD2AD8-3B42-47E0-B0D7-B624E76209ED}"/>
              </a:ext>
            </a:extLst>
          </p:cNvPr>
          <p:cNvSpPr/>
          <p:nvPr/>
        </p:nvSpPr>
        <p:spPr>
          <a:xfrm>
            <a:off x="4272232" y="4889583"/>
            <a:ext cx="3401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04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0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9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10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50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9" grpId="0"/>
      <p:bldP spid="42" grpId="0"/>
      <p:bldP spid="42" grpId="1"/>
      <p:bldP spid="43" grpId="0"/>
      <p:bldP spid="44" grpId="0"/>
      <p:bldP spid="44" grpId="1"/>
      <p:bldP spid="55" grpId="0"/>
      <p:bldP spid="55" grpId="1"/>
      <p:bldP spid="56" grpId="0"/>
      <p:bldP spid="56" grpId="1"/>
      <p:bldP spid="58" grpId="0"/>
      <p:bldP spid="58" grpId="1"/>
      <p:bldP spid="59" grpId="0"/>
      <p:bldP spid="59" grpId="1"/>
      <p:bldP spid="60" grpId="0"/>
      <p:bldP spid="60" grpId="1"/>
      <p:bldP spid="61" grpId="0"/>
      <p:bldP spid="61" grpId="1"/>
      <p:bldP spid="62" grpId="0"/>
      <p:bldP spid="62" grpId="1"/>
      <p:bldP spid="64" grpId="0"/>
      <p:bldP spid="65" grpId="0"/>
      <p:bldP spid="66" grpId="0"/>
      <p:bldP spid="67" grpId="0"/>
      <p:bldP spid="45" grpId="0"/>
      <p:bldP spid="46" grpId="0"/>
      <p:bldP spid="47" grpId="0"/>
      <p:bldP spid="4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>
            <a:extLst>
              <a:ext uri="{FF2B5EF4-FFF2-40B4-BE49-F238E27FC236}">
                <a16:creationId xmlns:a16="http://schemas.microsoft.com/office/drawing/2014/main" id="{69274663-EC6C-0940-8525-4F096AD7946E}"/>
              </a:ext>
            </a:extLst>
          </p:cNvPr>
          <p:cNvSpPr txBox="1"/>
          <p:nvPr/>
        </p:nvSpPr>
        <p:spPr>
          <a:xfrm>
            <a:off x="834783" y="488979"/>
            <a:ext cx="7842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Dexter and Rosie share some sweets in the ratio 3 : 5</a:t>
            </a:r>
          </a:p>
          <a:p>
            <a:r>
              <a:rPr lang="en-GB" sz="2400" dirty="0"/>
              <a:t>Rosie gets 24 more sweets than Dexter.</a:t>
            </a:r>
          </a:p>
          <a:p>
            <a:r>
              <a:rPr lang="en-GB" sz="2400" dirty="0"/>
              <a:t>How many sweets does Dexter get? </a:t>
            </a:r>
          </a:p>
        </p:txBody>
      </p:sp>
      <p:graphicFrame>
        <p:nvGraphicFramePr>
          <p:cNvPr id="34" name="Table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320536"/>
              </p:ext>
            </p:extLst>
          </p:nvPr>
        </p:nvGraphicFramePr>
        <p:xfrm>
          <a:off x="1835817" y="2795826"/>
          <a:ext cx="2577897" cy="8612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59299">
                  <a:extLst>
                    <a:ext uri="{9D8B030D-6E8A-4147-A177-3AD203B41FA5}">
                      <a16:colId xmlns:a16="http://schemas.microsoft.com/office/drawing/2014/main" val="3319193635"/>
                    </a:ext>
                  </a:extLst>
                </a:gridCol>
                <a:gridCol w="859299">
                  <a:extLst>
                    <a:ext uri="{9D8B030D-6E8A-4147-A177-3AD203B41FA5}">
                      <a16:colId xmlns:a16="http://schemas.microsoft.com/office/drawing/2014/main" val="2783529902"/>
                    </a:ext>
                  </a:extLst>
                </a:gridCol>
                <a:gridCol w="859299">
                  <a:extLst>
                    <a:ext uri="{9D8B030D-6E8A-4147-A177-3AD203B41FA5}">
                      <a16:colId xmlns:a16="http://schemas.microsoft.com/office/drawing/2014/main" val="1857441689"/>
                    </a:ext>
                  </a:extLst>
                </a:gridCol>
              </a:tblGrid>
              <a:tr h="8612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968795"/>
                  </a:ext>
                </a:extLst>
              </a:tr>
            </a:tbl>
          </a:graphicData>
        </a:graphic>
      </p:graphicFrame>
      <p:graphicFrame>
        <p:nvGraphicFramePr>
          <p:cNvPr id="35" name="Table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396675"/>
              </p:ext>
            </p:extLst>
          </p:nvPr>
        </p:nvGraphicFramePr>
        <p:xfrm>
          <a:off x="1835814" y="3972934"/>
          <a:ext cx="4351280" cy="8612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70256">
                  <a:extLst>
                    <a:ext uri="{9D8B030D-6E8A-4147-A177-3AD203B41FA5}">
                      <a16:colId xmlns:a16="http://schemas.microsoft.com/office/drawing/2014/main" val="3319193635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2783529902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1857441689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1636940644"/>
                    </a:ext>
                  </a:extLst>
                </a:gridCol>
                <a:gridCol w="870256">
                  <a:extLst>
                    <a:ext uri="{9D8B030D-6E8A-4147-A177-3AD203B41FA5}">
                      <a16:colId xmlns:a16="http://schemas.microsoft.com/office/drawing/2014/main" val="487082000"/>
                    </a:ext>
                  </a:extLst>
                </a:gridCol>
              </a:tblGrid>
              <a:tr h="8612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6968795"/>
                  </a:ext>
                </a:extLst>
              </a:tr>
            </a:tbl>
          </a:graphicData>
        </a:graphic>
      </p:graphicFrame>
      <p:sp>
        <p:nvSpPr>
          <p:cNvPr id="39" name="Rectangle 38"/>
          <p:cNvSpPr/>
          <p:nvPr/>
        </p:nvSpPr>
        <p:spPr>
          <a:xfrm>
            <a:off x="595862" y="2884798"/>
            <a:ext cx="10175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Dexter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95862" y="4035313"/>
            <a:ext cx="8516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Rosie</a:t>
            </a:r>
          </a:p>
        </p:txBody>
      </p:sp>
      <p:sp>
        <p:nvSpPr>
          <p:cNvPr id="42" name="Right Brace 41"/>
          <p:cNvSpPr/>
          <p:nvPr/>
        </p:nvSpPr>
        <p:spPr>
          <a:xfrm rot="16200000">
            <a:off x="2961796" y="1265185"/>
            <a:ext cx="330950" cy="2572890"/>
          </a:xfrm>
          <a:prstGeom prst="rightBrace">
            <a:avLst>
              <a:gd name="adj1" fmla="val 39810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43" name="Rectangle 42"/>
          <p:cNvSpPr/>
          <p:nvPr/>
        </p:nvSpPr>
        <p:spPr>
          <a:xfrm>
            <a:off x="2973379" y="1855092"/>
            <a:ext cx="3273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?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164327" y="3087972"/>
            <a:ext cx="65" cy="3693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endParaRPr lang="en-GB" sz="2400" dirty="0"/>
          </a:p>
        </p:txBody>
      </p:sp>
      <p:cxnSp>
        <p:nvCxnSpPr>
          <p:cNvPr id="45" name="Straight Arrow Connector 44"/>
          <p:cNvCxnSpPr/>
          <p:nvPr/>
        </p:nvCxnSpPr>
        <p:spPr>
          <a:xfrm>
            <a:off x="4413714" y="3203287"/>
            <a:ext cx="1773380" cy="0"/>
          </a:xfrm>
          <a:prstGeom prst="straightConnector1">
            <a:avLst/>
          </a:prstGeom>
          <a:ln w="28575">
            <a:solidFill>
              <a:srgbClr val="FF0000"/>
            </a:solidFill>
            <a:headEnd type="arrow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5049832" y="2767925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Rectangle 46"/>
              <p:cNvSpPr/>
              <p:nvPr/>
            </p:nvSpPr>
            <p:spPr>
              <a:xfrm>
                <a:off x="6402777" y="3100291"/>
                <a:ext cx="1316386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/>
                  <a:t>24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47" name="Rectangle 4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2777" y="3100291"/>
                <a:ext cx="1316386" cy="461665"/>
              </a:xfrm>
              <a:prstGeom prst="rect">
                <a:avLst/>
              </a:prstGeom>
              <a:blipFill>
                <a:blip r:embed="rId5"/>
                <a:stretch>
                  <a:fillRect l="-6944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Rectangle 47"/>
          <p:cNvSpPr/>
          <p:nvPr/>
        </p:nvSpPr>
        <p:spPr>
          <a:xfrm>
            <a:off x="2041180" y="2972454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49" name="Rectangle 48"/>
          <p:cNvSpPr/>
          <p:nvPr/>
        </p:nvSpPr>
        <p:spPr>
          <a:xfrm>
            <a:off x="2903893" y="2972454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0" name="Rectangle 49"/>
          <p:cNvSpPr/>
          <p:nvPr/>
        </p:nvSpPr>
        <p:spPr>
          <a:xfrm>
            <a:off x="3720766" y="2972454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78177" y="4265615"/>
            <a:ext cx="45719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endParaRPr lang="en-GB" sz="2400" dirty="0"/>
          </a:p>
        </p:txBody>
      </p:sp>
      <p:sp>
        <p:nvSpPr>
          <p:cNvPr id="52" name="Rectangle 51"/>
          <p:cNvSpPr/>
          <p:nvPr/>
        </p:nvSpPr>
        <p:spPr>
          <a:xfrm>
            <a:off x="2042626" y="4151570"/>
            <a:ext cx="50954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3" name="Rectangle 52"/>
          <p:cNvSpPr/>
          <p:nvPr/>
        </p:nvSpPr>
        <p:spPr>
          <a:xfrm>
            <a:off x="2857611" y="4151570"/>
            <a:ext cx="5596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4" name="Rectangle 53"/>
          <p:cNvSpPr/>
          <p:nvPr/>
        </p:nvSpPr>
        <p:spPr>
          <a:xfrm>
            <a:off x="3722676" y="4151570"/>
            <a:ext cx="5957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5" name="Rectangle 54"/>
          <p:cNvSpPr/>
          <p:nvPr/>
        </p:nvSpPr>
        <p:spPr>
          <a:xfrm>
            <a:off x="4623874" y="4151570"/>
            <a:ext cx="577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6" name="Rectangle 55"/>
          <p:cNvSpPr/>
          <p:nvPr/>
        </p:nvSpPr>
        <p:spPr>
          <a:xfrm>
            <a:off x="5507069" y="4151570"/>
            <a:ext cx="5777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4478988" y="5593584"/>
            <a:ext cx="329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Dexter gets ____ sweets.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Rectangle 57"/>
              <p:cNvSpPr/>
              <p:nvPr/>
            </p:nvSpPr>
            <p:spPr>
              <a:xfrm>
                <a:off x="6402777" y="3968568"/>
                <a:ext cx="1306768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400" dirty="0"/>
                  <a:t>3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58" name="Rectangle 5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2777" y="3968568"/>
                <a:ext cx="1306768" cy="461665"/>
              </a:xfrm>
              <a:prstGeom prst="rect">
                <a:avLst/>
              </a:prstGeom>
              <a:blipFill>
                <a:blip r:embed="rId6"/>
                <a:stretch>
                  <a:fillRect l="-697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9" name="Straight Connector 58"/>
          <p:cNvCxnSpPr/>
          <p:nvPr/>
        </p:nvCxnSpPr>
        <p:spPr>
          <a:xfrm>
            <a:off x="6888011" y="905321"/>
            <a:ext cx="615106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950874" y="1622002"/>
            <a:ext cx="449633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>
            <a:cxnSpLocks/>
          </p:cNvCxnSpPr>
          <p:nvPr/>
        </p:nvCxnSpPr>
        <p:spPr>
          <a:xfrm>
            <a:off x="2235518" y="1246671"/>
            <a:ext cx="1028802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Rectangle 61"/>
          <p:cNvSpPr/>
          <p:nvPr/>
        </p:nvSpPr>
        <p:spPr>
          <a:xfrm>
            <a:off x="7592537" y="3087972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12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620025" y="3988616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/>
              <a:t>36</a:t>
            </a:r>
          </a:p>
        </p:txBody>
      </p:sp>
      <p:sp>
        <p:nvSpPr>
          <p:cNvPr id="64" name="Rectangle 63"/>
          <p:cNvSpPr/>
          <p:nvPr/>
        </p:nvSpPr>
        <p:spPr>
          <a:xfrm>
            <a:off x="6128061" y="5570835"/>
            <a:ext cx="495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36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5792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10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50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10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50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2" grpId="1" animBg="1"/>
      <p:bldP spid="43" grpId="0"/>
      <p:bldP spid="43" grpId="1"/>
      <p:bldP spid="46" grpId="0"/>
      <p:bldP spid="47" grpId="0"/>
      <p:bldP spid="48" grpId="0"/>
      <p:bldP spid="49" grpId="0"/>
      <p:bldP spid="50" grpId="0"/>
      <p:bldP spid="52" grpId="0"/>
      <p:bldP spid="53" grpId="0"/>
      <p:bldP spid="54" grpId="0"/>
      <p:bldP spid="55" grpId="0"/>
      <p:bldP spid="56" grpId="0"/>
      <p:bldP spid="58" grpId="0"/>
      <p:bldP spid="62" grpId="0"/>
      <p:bldP spid="63" grpId="0"/>
      <p:bldP spid="6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1.3|1.2|3.1|26.2|1.1|1.1|1.4|6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2|7.2|5.7|8.9|1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1.7|4.4|2.8|5.6|2.1|3.5|1.5|5.6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|3.6|1.7|3.8|5.2|2.8|4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2.5|1.9|3|6.4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.4|1.3|2.5|3.6|0.9|9.7|2.4|7.1|0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0.6|2.5|1.5|1.3|5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2.8|2|1.6|1.4|2.3|11.1|4.2|2.5|1.8|1.3|3.2|4.7|4.9|4|4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2.8|2.7|1.3|1.7|4.6|13.8|4.4|3|1.6|3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8.7|2.8|9|6.9|4|8.5|11.3|4.7|9.1|4.9|4.5|4.3|4.4|4.2|10|5.7|3.7|1.7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2|8.9|6.6|14.5|5.1|3.1|12.3|3.1|6.1|5.8|6.9|2|3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openxmlformats.org/package/2006/metadata/core-properties"/>
    <ds:schemaRef ds:uri="http://purl.org/dc/terms/"/>
    <ds:schemaRef ds:uri="cee99ee9-287b-4f9a-957c-ba5ae7375c9a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C49BBDC-D6C3-482A-915A-9059012D2B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18176</TotalTime>
  <Words>479</Words>
  <Application>Microsoft Office PowerPoint</Application>
  <PresentationFormat>On-screen Show (4:3)</PresentationFormat>
  <Paragraphs>202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StaffLaws</cp:lastModifiedBy>
  <cp:revision>748</cp:revision>
  <dcterms:created xsi:type="dcterms:W3CDTF">2019-07-05T11:02:13Z</dcterms:created>
  <dcterms:modified xsi:type="dcterms:W3CDTF">2021-02-28T12:28:14Z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