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AD86CF-9F99-87FF-913E-2CDAADDF69AF}" v="20" dt="2021-01-12T17:05:36.9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2" d="100"/>
          <a:sy n="122" d="100"/>
        </p:scale>
        <p:origin x="-136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Gregson" userId="S::rachel.gregson@bramhopeprimaryschool.co.uk::0d32717c-b3f8-4abd-b020-5c5c17f05d98" providerId="AD" clId="Web-{DBAD86CF-9F99-87FF-913E-2CDAADDF69AF}"/>
    <pc:docChg chg="modSld">
      <pc:chgData name="Rachel Gregson" userId="S::rachel.gregson@bramhopeprimaryschool.co.uk::0d32717c-b3f8-4abd-b020-5c5c17f05d98" providerId="AD" clId="Web-{DBAD86CF-9F99-87FF-913E-2CDAADDF69AF}" dt="2021-01-12T17:05:36.988" v="9" actId="20577"/>
      <pc:docMkLst>
        <pc:docMk/>
      </pc:docMkLst>
      <pc:sldChg chg="modSp">
        <pc:chgData name="Rachel Gregson" userId="S::rachel.gregson@bramhopeprimaryschool.co.uk::0d32717c-b3f8-4abd-b020-5c5c17f05d98" providerId="AD" clId="Web-{DBAD86CF-9F99-87FF-913E-2CDAADDF69AF}" dt="2021-01-12T17:05:36.988" v="9" actId="20577"/>
        <pc:sldMkLst>
          <pc:docMk/>
          <pc:sldMk cId="0" sldId="259"/>
        </pc:sldMkLst>
        <pc:spChg chg="mod">
          <ac:chgData name="Rachel Gregson" userId="S::rachel.gregson@bramhopeprimaryschool.co.uk::0d32717c-b3f8-4abd-b020-5c5c17f05d98" providerId="AD" clId="Web-{DBAD86CF-9F99-87FF-913E-2CDAADDF69AF}" dt="2021-01-12T17:05:36.988" v="9" actId="20577"/>
          <ac:spMkLst>
            <pc:docMk/>
            <pc:sldMk cId="0" sldId="259"/>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444416D-824C-4A34-BB76-40DDB6AAFABB}"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44416D-824C-4A34-BB76-40DDB6AAFABB}"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44416D-824C-4A34-BB76-40DDB6AAFABB}"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444416D-824C-4A34-BB76-40DDB6AAFABB}"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444416D-824C-4A34-BB76-40DDB6AAFABB}" type="datetimeFigureOut">
              <a:rPr lang="en-US" smtClean="0"/>
              <a:t>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444416D-824C-4A34-BB76-40DDB6AAFABB}" type="datetimeFigureOut">
              <a:rPr lang="en-US" smtClean="0"/>
              <a:t>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44416D-824C-4A34-BB76-40DDB6AAFABB}" type="datetimeFigureOut">
              <a:rPr lang="en-US" smtClean="0"/>
              <a:t>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44416D-824C-4A34-BB76-40DDB6AAFABB}"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44416D-824C-4A34-BB76-40DDB6AAFABB}"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44416D-824C-4A34-BB76-40DDB6AAFABB}"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44416D-824C-4A34-BB76-40DDB6AAFABB}"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D43EEB-4A4B-4DF1-94E3-4162FC2C250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44416D-824C-4A34-BB76-40DDB6AAFABB}" type="datetimeFigureOut">
              <a:rPr lang="en-US" smtClean="0"/>
              <a:t>1/12/2021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D43EEB-4A4B-4DF1-94E3-4162FC2C250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url?sa=i&amp;rct=j&amp;q=&amp;esrc=s&amp;source=images&amp;cd=&amp;cad=rja&amp;uact=8&amp;ved=2ahUKEwj5ieHqm8_gAhXsTxUIHQIcCn0QjRx6BAgBEAU&amp;url=http://www.walker.co.uk/Grendel-A-Cautionary-Tale-About-Chocolate-9781406352542.aspx&amp;psig=AOvVaw2EEuGgp2cwzPImqBQoWAoA&amp;ust=1550920651791252"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Title 1"/>
          <p:cNvSpPr txBox="1">
            <a:spLocks/>
          </p:cNvSpPr>
          <p:nvPr/>
        </p:nvSpPr>
        <p:spPr>
          <a:xfrm>
            <a:off x="457200" y="274638"/>
            <a:ext cx="8219256" cy="1138138"/>
          </a:xfrm>
          <a:prstGeom prst="rect">
            <a:avLst/>
          </a:prstGeom>
          <a:solidFill>
            <a:schemeClr val="accent2">
              <a:lumMod val="20000"/>
              <a:lumOff val="80000"/>
            </a:schemeClr>
          </a:solidFill>
          <a:ln>
            <a:solidFill>
              <a:srgbClr val="990000"/>
            </a:solidFill>
          </a:ln>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0" b="1" i="0" u="none" strike="noStrike" kern="1200" cap="none" spc="0" normalizeH="0" baseline="0" noProof="0" dirty="0">
                <a:ln>
                  <a:noFill/>
                </a:ln>
                <a:solidFill>
                  <a:srgbClr val="C00000"/>
                </a:solidFill>
                <a:effectLst/>
                <a:uLnTx/>
                <a:uFillTx/>
                <a:latin typeface="+mj-lt"/>
                <a:ea typeface="+mj-ea"/>
                <a:cs typeface="+mj-cs"/>
              </a:rPr>
              <a:t>Lesson 3</a:t>
            </a:r>
            <a:endParaRPr kumimoji="0" lang="en-US" sz="6000" b="1" i="0" u="none" strike="noStrike" kern="1200" cap="none" spc="0" normalizeH="0" baseline="0" noProof="0" dirty="0">
              <a:ln>
                <a:noFill/>
              </a:ln>
              <a:solidFill>
                <a:srgbClr val="C00000"/>
              </a:solidFill>
              <a:effectLst/>
              <a:uLnTx/>
              <a:uFillTx/>
              <a:latin typeface="+mj-lt"/>
              <a:ea typeface="+mj-ea"/>
              <a:cs typeface="+mj-cs"/>
            </a:endParaRPr>
          </a:p>
        </p:txBody>
      </p:sp>
      <p:pic>
        <p:nvPicPr>
          <p:cNvPr id="5" name="Picture 2" descr="Image result for grendel chocolate story">
            <a:hlinkClick r:id="rId2"/>
          </p:cNvPr>
          <p:cNvPicPr>
            <a:picLocks noChangeAspect="1" noChangeArrowheads="1"/>
          </p:cNvPicPr>
          <p:nvPr/>
        </p:nvPicPr>
        <p:blipFill>
          <a:blip r:embed="rId3" cstate="print"/>
          <a:srcRect/>
          <a:stretch>
            <a:fillRect/>
          </a:stretch>
        </p:blipFill>
        <p:spPr bwMode="auto">
          <a:xfrm>
            <a:off x="2483768" y="1628800"/>
            <a:ext cx="4392488" cy="502048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1306488" cy="274042"/>
          </a:xfrm>
          <a:prstGeom prst="rect">
            <a:avLst/>
          </a:prstGeom>
          <a:solidFill>
            <a:schemeClr val="accent2">
              <a:lumMod val="20000"/>
              <a:lumOff val="80000"/>
            </a:schemeClr>
          </a:solidFill>
          <a:ln>
            <a:solidFill>
              <a:srgbClr val="990000"/>
            </a:solidFill>
          </a:ln>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000" b="1" i="0" u="none" strike="noStrike" kern="1200" cap="none" spc="0" normalizeH="0" baseline="0" noProof="0" dirty="0">
                <a:ln>
                  <a:noFill/>
                </a:ln>
                <a:solidFill>
                  <a:srgbClr val="C00000"/>
                </a:solidFill>
                <a:effectLst/>
                <a:uLnTx/>
                <a:uFillTx/>
                <a:latin typeface="+mj-lt"/>
                <a:ea typeface="+mj-ea"/>
                <a:cs typeface="+mj-cs"/>
              </a:rPr>
              <a:t>Lesson 3</a:t>
            </a:r>
            <a:endParaRPr kumimoji="0" lang="en-US" sz="2000" b="1" i="0" u="none" strike="noStrike" kern="1200" cap="none" spc="0" normalizeH="0" baseline="0" noProof="0" dirty="0">
              <a:ln>
                <a:noFill/>
              </a:ln>
              <a:solidFill>
                <a:srgbClr val="C00000"/>
              </a:solidFill>
              <a:effectLst/>
              <a:uLnTx/>
              <a:uFillTx/>
              <a:latin typeface="+mj-lt"/>
              <a:ea typeface="+mj-ea"/>
              <a:cs typeface="+mj-cs"/>
            </a:endParaRPr>
          </a:p>
        </p:txBody>
      </p:sp>
      <p:sp>
        <p:nvSpPr>
          <p:cNvPr id="5" name="TextBox 4"/>
          <p:cNvSpPr txBox="1"/>
          <p:nvPr/>
        </p:nvSpPr>
        <p:spPr>
          <a:xfrm>
            <a:off x="539552" y="764704"/>
            <a:ext cx="8317432" cy="830997"/>
          </a:xfrm>
          <a:prstGeom prst="rect">
            <a:avLst/>
          </a:prstGeom>
          <a:noFill/>
        </p:spPr>
        <p:txBody>
          <a:bodyPr wrap="square" rtlCol="0">
            <a:spAutoFit/>
          </a:bodyPr>
          <a:lstStyle/>
          <a:p>
            <a:r>
              <a:rPr lang="en-GB" sz="2400" b="1" dirty="0"/>
              <a:t>LC Can you use adverbs of time (</a:t>
            </a:r>
            <a:r>
              <a:rPr lang="en-GB" sz="2400" b="1" u="sng" dirty="0"/>
              <a:t>Time Words</a:t>
            </a:r>
            <a:r>
              <a:rPr lang="en-GB" sz="2400" b="1" dirty="0"/>
              <a:t>) to order and sequence the main events of the </a:t>
            </a:r>
            <a:r>
              <a:rPr lang="en-GB" sz="2400" b="1" dirty="0" err="1"/>
              <a:t>Grendel</a:t>
            </a:r>
            <a:r>
              <a:rPr lang="en-GB" sz="2400" b="1" dirty="0"/>
              <a:t> story ?</a:t>
            </a:r>
            <a:endParaRPr lang="en-US" sz="2400" b="1" dirty="0"/>
          </a:p>
        </p:txBody>
      </p:sp>
      <p:sp>
        <p:nvSpPr>
          <p:cNvPr id="6" name="TextBox 5"/>
          <p:cNvSpPr txBox="1"/>
          <p:nvPr/>
        </p:nvSpPr>
        <p:spPr>
          <a:xfrm>
            <a:off x="323528" y="2204864"/>
            <a:ext cx="8568952" cy="2215991"/>
          </a:xfrm>
          <a:prstGeom prst="rect">
            <a:avLst/>
          </a:prstGeom>
          <a:noFill/>
        </p:spPr>
        <p:txBody>
          <a:bodyPr wrap="square" rtlCol="0">
            <a:spAutoFit/>
          </a:bodyPr>
          <a:lstStyle/>
          <a:p>
            <a:r>
              <a:rPr lang="en-GB" sz="2300" dirty="0"/>
              <a:t>Take another look at your story plan.</a:t>
            </a:r>
          </a:p>
          <a:p>
            <a:endParaRPr lang="en-GB" sz="2300" dirty="0"/>
          </a:p>
          <a:p>
            <a:r>
              <a:rPr lang="en-GB" sz="2300" dirty="0"/>
              <a:t>Rethink / Talk out loud about what is happening in each picture.</a:t>
            </a:r>
          </a:p>
          <a:p>
            <a:endParaRPr lang="en-GB" sz="2300" dirty="0"/>
          </a:p>
          <a:p>
            <a:r>
              <a:rPr lang="en-GB" sz="2300" dirty="0"/>
              <a:t>As you move from one picture (event) to the next, can you think about what time words might suit each new picture/event.</a:t>
            </a:r>
            <a:endParaRPr lang="en-US" sz="23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90000"/>
                </a:solidFill>
              </a:rPr>
              <a:t>Time Words</a:t>
            </a:r>
            <a:endParaRPr lang="en-US" dirty="0">
              <a:solidFill>
                <a:srgbClr val="990000"/>
              </a:solidFill>
            </a:endParaRPr>
          </a:p>
        </p:txBody>
      </p:sp>
      <p:sp>
        <p:nvSpPr>
          <p:cNvPr id="3" name="Content Placeholder 2"/>
          <p:cNvSpPr>
            <a:spLocks noGrp="1"/>
          </p:cNvSpPr>
          <p:nvPr>
            <p:ph idx="1"/>
          </p:nvPr>
        </p:nvSpPr>
        <p:spPr/>
        <p:txBody>
          <a:bodyPr vert="horz" lIns="91440" tIns="45720" rIns="91440" bIns="45720" rtlCol="0" anchor="t">
            <a:normAutofit/>
          </a:bodyPr>
          <a:lstStyle/>
          <a:p>
            <a:pPr>
              <a:buNone/>
            </a:pPr>
            <a:r>
              <a:rPr lang="en-GB" sz="2500" dirty="0"/>
              <a:t>Try and think about as many time words as you </a:t>
            </a:r>
          </a:p>
          <a:p>
            <a:pPr>
              <a:buNone/>
            </a:pPr>
            <a:r>
              <a:rPr lang="en-GB" sz="2500" dirty="0"/>
              <a:t>can (there are lots on the next slide to help you). </a:t>
            </a:r>
          </a:p>
          <a:p>
            <a:pPr>
              <a:buNone/>
            </a:pPr>
            <a:r>
              <a:rPr lang="en-GB" sz="2500" dirty="0"/>
              <a:t>Why don’t all of the words match each picture?</a:t>
            </a:r>
          </a:p>
          <a:p>
            <a:pPr>
              <a:buNone/>
            </a:pPr>
            <a:endParaRPr lang="en-GB" sz="2500" dirty="0"/>
          </a:p>
          <a:p>
            <a:pPr>
              <a:buNone/>
            </a:pPr>
            <a:r>
              <a:rPr lang="en-GB" sz="2500" u="sng" dirty="0"/>
              <a:t>Consider:</a:t>
            </a:r>
          </a:p>
          <a:p>
            <a:pPr>
              <a:buFontTx/>
              <a:buChar char="-"/>
            </a:pPr>
            <a:r>
              <a:rPr lang="en-GB" sz="2500" dirty="0"/>
              <a:t>time words that discuss the time of day or season.</a:t>
            </a:r>
          </a:p>
          <a:p>
            <a:pPr>
              <a:buFontTx/>
              <a:buChar char="-"/>
            </a:pPr>
            <a:r>
              <a:rPr lang="en-GB" sz="2500" dirty="0"/>
              <a:t>time words that mention a specific position in the order e.g. first or finally.</a:t>
            </a:r>
          </a:p>
          <a:p>
            <a:pPr>
              <a:buFontTx/>
              <a:buChar char="-"/>
            </a:pPr>
            <a:r>
              <a:rPr lang="en-GB" sz="2500" dirty="0"/>
              <a:t>time words that may explain how something happened </a:t>
            </a:r>
            <a:r>
              <a:rPr lang="en-GB" sz="2500" dirty="0" err="1"/>
              <a:t>e.g</a:t>
            </a:r>
            <a:r>
              <a:rPr lang="en-GB" sz="2500" dirty="0"/>
              <a:t> suddenly or eventually</a:t>
            </a:r>
          </a:p>
        </p:txBody>
      </p:sp>
      <p:sp>
        <p:nvSpPr>
          <p:cNvPr id="4" name="Title 1"/>
          <p:cNvSpPr txBox="1">
            <a:spLocks/>
          </p:cNvSpPr>
          <p:nvPr/>
        </p:nvSpPr>
        <p:spPr>
          <a:xfrm>
            <a:off x="457200" y="274638"/>
            <a:ext cx="1306488" cy="274042"/>
          </a:xfrm>
          <a:prstGeom prst="rect">
            <a:avLst/>
          </a:prstGeom>
          <a:solidFill>
            <a:schemeClr val="accent2">
              <a:lumMod val="20000"/>
              <a:lumOff val="80000"/>
            </a:schemeClr>
          </a:solidFill>
          <a:ln>
            <a:solidFill>
              <a:srgbClr val="990000"/>
            </a:solidFill>
          </a:ln>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000" b="1" i="0" u="none" strike="noStrike" kern="1200" cap="none" spc="0" normalizeH="0" baseline="0" noProof="0" dirty="0">
                <a:ln>
                  <a:noFill/>
                </a:ln>
                <a:solidFill>
                  <a:srgbClr val="C00000"/>
                </a:solidFill>
                <a:effectLst/>
                <a:uLnTx/>
                <a:uFillTx/>
                <a:latin typeface="+mj-lt"/>
                <a:ea typeface="+mj-ea"/>
                <a:cs typeface="+mj-cs"/>
              </a:rPr>
              <a:t>Lesson 3</a:t>
            </a:r>
            <a:endParaRPr kumimoji="0" lang="en-US" sz="2000" b="1" i="0" u="none" strike="noStrike" kern="1200" cap="none" spc="0" normalizeH="0" baseline="0" noProof="0" dirty="0">
              <a:ln>
                <a:noFill/>
              </a:ln>
              <a:solidFill>
                <a:srgbClr val="C00000"/>
              </a:solidFill>
              <a:effectLst/>
              <a:uLnTx/>
              <a:uFillTx/>
              <a:latin typeface="+mj-lt"/>
              <a:ea typeface="+mj-ea"/>
              <a:cs typeface="+mj-cs"/>
            </a:endParaRPr>
          </a:p>
        </p:txBody>
      </p:sp>
      <p:pic>
        <p:nvPicPr>
          <p:cNvPr id="1026" name="Picture 2" descr="Clip Art, Alarm Clock, Clock Clipart, Alice, Art Images, - Clock Clipart  Transparent PNG - 2978x4120 - Free Download on NicePNG"/>
          <p:cNvPicPr>
            <a:picLocks noChangeAspect="1" noChangeArrowheads="1"/>
          </p:cNvPicPr>
          <p:nvPr/>
        </p:nvPicPr>
        <p:blipFill>
          <a:blip r:embed="rId2" cstate="print"/>
          <a:srcRect/>
          <a:stretch>
            <a:fillRect/>
          </a:stretch>
        </p:blipFill>
        <p:spPr bwMode="auto">
          <a:xfrm>
            <a:off x="7035195" y="0"/>
            <a:ext cx="2108805" cy="316835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lstStyle/>
          <a:p>
            <a:pPr algn="l"/>
            <a:r>
              <a:rPr lang="en-GB" u="sng" dirty="0"/>
              <a:t>Task:</a:t>
            </a:r>
            <a:endParaRPr lang="en-US" u="sng" dirty="0"/>
          </a:p>
        </p:txBody>
      </p:sp>
      <p:sp>
        <p:nvSpPr>
          <p:cNvPr id="3" name="Content Placeholder 2"/>
          <p:cNvSpPr>
            <a:spLocks noGrp="1"/>
          </p:cNvSpPr>
          <p:nvPr>
            <p:ph idx="1"/>
          </p:nvPr>
        </p:nvSpPr>
        <p:spPr>
          <a:xfrm>
            <a:off x="1835696" y="260648"/>
            <a:ext cx="7128792" cy="1036712"/>
          </a:xfrm>
        </p:spPr>
        <p:txBody>
          <a:bodyPr>
            <a:normAutofit/>
          </a:bodyPr>
          <a:lstStyle/>
          <a:p>
            <a:pPr>
              <a:buNone/>
            </a:pPr>
            <a:r>
              <a:rPr lang="en-GB" sz="2500" dirty="0"/>
              <a:t>    On your story plan, write a time word to accompany each of the pictures in your sequence.</a:t>
            </a:r>
            <a:endParaRPr lang="en-US" sz="2500" dirty="0"/>
          </a:p>
        </p:txBody>
      </p:sp>
      <p:sp>
        <p:nvSpPr>
          <p:cNvPr id="4" name="Title 1"/>
          <p:cNvSpPr txBox="1">
            <a:spLocks/>
          </p:cNvSpPr>
          <p:nvPr/>
        </p:nvSpPr>
        <p:spPr>
          <a:xfrm>
            <a:off x="457200" y="274638"/>
            <a:ext cx="1306488" cy="274042"/>
          </a:xfrm>
          <a:prstGeom prst="rect">
            <a:avLst/>
          </a:prstGeom>
          <a:solidFill>
            <a:schemeClr val="accent2">
              <a:lumMod val="20000"/>
              <a:lumOff val="80000"/>
            </a:schemeClr>
          </a:solidFill>
          <a:ln>
            <a:solidFill>
              <a:srgbClr val="990000"/>
            </a:solidFill>
          </a:ln>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000" b="1" i="0" u="none" strike="noStrike" kern="1200" cap="none" spc="0" normalizeH="0" baseline="0" noProof="0" dirty="0">
                <a:ln>
                  <a:noFill/>
                </a:ln>
                <a:solidFill>
                  <a:srgbClr val="C00000"/>
                </a:solidFill>
                <a:effectLst/>
                <a:uLnTx/>
                <a:uFillTx/>
                <a:latin typeface="+mj-lt"/>
                <a:ea typeface="+mj-ea"/>
                <a:cs typeface="+mj-cs"/>
              </a:rPr>
              <a:t>Lesson </a:t>
            </a:r>
            <a:r>
              <a:rPr lang="en-GB" sz="2000" b="1" dirty="0">
                <a:solidFill>
                  <a:srgbClr val="C00000"/>
                </a:solidFill>
                <a:latin typeface="+mj-lt"/>
                <a:ea typeface="+mj-ea"/>
                <a:cs typeface="+mj-cs"/>
              </a:rPr>
              <a:t>3</a:t>
            </a:r>
            <a:endParaRPr kumimoji="0" lang="en-US" sz="2000" b="1" i="0" u="none" strike="noStrike" kern="1200" cap="none" spc="0" normalizeH="0" baseline="0" noProof="0" dirty="0">
              <a:ln>
                <a:noFill/>
              </a:ln>
              <a:solidFill>
                <a:srgbClr val="C00000"/>
              </a:solidFill>
              <a:effectLst/>
              <a:uLnTx/>
              <a:uFillTx/>
              <a:latin typeface="+mj-lt"/>
              <a:ea typeface="+mj-ea"/>
              <a:cs typeface="+mj-cs"/>
            </a:endParaRPr>
          </a:p>
        </p:txBody>
      </p:sp>
      <p:sp>
        <p:nvSpPr>
          <p:cNvPr id="6" name="Rectangle 5"/>
          <p:cNvSpPr/>
          <p:nvPr/>
        </p:nvSpPr>
        <p:spPr>
          <a:xfrm>
            <a:off x="323528" y="1268760"/>
            <a:ext cx="8496944" cy="3785652"/>
          </a:xfrm>
          <a:prstGeom prst="rect">
            <a:avLst/>
          </a:prstGeom>
        </p:spPr>
        <p:txBody>
          <a:bodyPr wrap="square">
            <a:spAutoFit/>
          </a:bodyPr>
          <a:lstStyle/>
          <a:p>
            <a:pPr algn="ctr"/>
            <a:r>
              <a:rPr lang="en-US" sz="3000" dirty="0"/>
              <a:t>• </a:t>
            </a:r>
            <a:r>
              <a:rPr lang="en-US" sz="3000" dirty="0">
                <a:solidFill>
                  <a:srgbClr val="0070C0"/>
                </a:solidFill>
              </a:rPr>
              <a:t>Firstly</a:t>
            </a:r>
            <a:r>
              <a:rPr lang="en-US" sz="3000" dirty="0"/>
              <a:t>    • </a:t>
            </a:r>
            <a:r>
              <a:rPr lang="en-US" sz="3000" dirty="0">
                <a:solidFill>
                  <a:srgbClr val="00B050"/>
                </a:solidFill>
              </a:rPr>
              <a:t>To begin with    </a:t>
            </a:r>
            <a:r>
              <a:rPr lang="en-US" sz="3000" dirty="0"/>
              <a:t>• Now    • </a:t>
            </a:r>
            <a:r>
              <a:rPr lang="en-US" sz="3000" dirty="0">
                <a:solidFill>
                  <a:srgbClr val="FFC000"/>
                </a:solidFill>
              </a:rPr>
              <a:t>Then</a:t>
            </a:r>
            <a:r>
              <a:rPr lang="en-US" sz="3000" dirty="0"/>
              <a:t>    • Next  • </a:t>
            </a:r>
            <a:r>
              <a:rPr lang="en-US" sz="3000" dirty="0">
                <a:solidFill>
                  <a:srgbClr val="FF0000"/>
                </a:solidFill>
              </a:rPr>
              <a:t>Secondly  </a:t>
            </a:r>
            <a:r>
              <a:rPr lang="en-US" sz="3000" dirty="0"/>
              <a:t>  • </a:t>
            </a:r>
            <a:r>
              <a:rPr lang="en-US" sz="3000" dirty="0">
                <a:solidFill>
                  <a:srgbClr val="0070C0"/>
                </a:solidFill>
              </a:rPr>
              <a:t>Soon after that    </a:t>
            </a:r>
            <a:r>
              <a:rPr lang="en-US" sz="3000" dirty="0"/>
              <a:t>• </a:t>
            </a:r>
            <a:r>
              <a:rPr lang="en-US" sz="3000" dirty="0">
                <a:solidFill>
                  <a:srgbClr val="FFC000"/>
                </a:solidFill>
              </a:rPr>
              <a:t>10 minutes later     </a:t>
            </a:r>
            <a:r>
              <a:rPr lang="en-US" sz="3000" dirty="0"/>
              <a:t>• Meanwhile     • </a:t>
            </a:r>
            <a:r>
              <a:rPr lang="en-US" sz="3000" dirty="0">
                <a:solidFill>
                  <a:srgbClr val="FF0000"/>
                </a:solidFill>
              </a:rPr>
              <a:t>Before long     </a:t>
            </a:r>
            <a:r>
              <a:rPr lang="en-US" sz="3000" dirty="0"/>
              <a:t>• </a:t>
            </a:r>
            <a:r>
              <a:rPr lang="en-US" sz="3000" dirty="0">
                <a:solidFill>
                  <a:srgbClr val="0070C0"/>
                </a:solidFill>
              </a:rPr>
              <a:t>After a while            </a:t>
            </a:r>
            <a:r>
              <a:rPr lang="en-US" sz="3000" dirty="0"/>
              <a:t>• </a:t>
            </a:r>
            <a:r>
              <a:rPr lang="en-US" sz="3000" dirty="0">
                <a:solidFill>
                  <a:srgbClr val="FFC000"/>
                </a:solidFill>
              </a:rPr>
              <a:t>Later</a:t>
            </a:r>
            <a:r>
              <a:rPr lang="en-US" sz="3000" dirty="0"/>
              <a:t>      • </a:t>
            </a:r>
            <a:r>
              <a:rPr lang="en-US" sz="3000" dirty="0">
                <a:solidFill>
                  <a:srgbClr val="0070C0"/>
                </a:solidFill>
              </a:rPr>
              <a:t>Now</a:t>
            </a:r>
            <a:r>
              <a:rPr lang="en-US" sz="3000" dirty="0"/>
              <a:t>        • </a:t>
            </a:r>
            <a:r>
              <a:rPr lang="en-US" sz="3000" dirty="0">
                <a:solidFill>
                  <a:srgbClr val="00B050"/>
                </a:solidFill>
              </a:rPr>
              <a:t>In the mean time                       </a:t>
            </a:r>
            <a:r>
              <a:rPr lang="en-US" sz="3000" dirty="0"/>
              <a:t>•</a:t>
            </a:r>
            <a:r>
              <a:rPr lang="en-US" sz="3000" dirty="0">
                <a:solidFill>
                  <a:srgbClr val="00B050"/>
                </a:solidFill>
              </a:rPr>
              <a:t> Immediately        </a:t>
            </a:r>
            <a:r>
              <a:rPr lang="en-US" sz="3000" dirty="0"/>
              <a:t>• When       • After some time        •</a:t>
            </a:r>
            <a:r>
              <a:rPr lang="en-US" sz="3000" dirty="0">
                <a:solidFill>
                  <a:srgbClr val="FF0000"/>
                </a:solidFill>
              </a:rPr>
              <a:t> After that         </a:t>
            </a:r>
            <a:r>
              <a:rPr lang="en-US" sz="3000" dirty="0"/>
              <a:t>• </a:t>
            </a:r>
            <a:r>
              <a:rPr lang="en-US" sz="3000" dirty="0">
                <a:solidFill>
                  <a:srgbClr val="FFC000"/>
                </a:solidFill>
              </a:rPr>
              <a:t>Afterwards</a:t>
            </a:r>
            <a:r>
              <a:rPr lang="en-US" sz="3000" dirty="0"/>
              <a:t>       • </a:t>
            </a:r>
            <a:r>
              <a:rPr lang="en-US" sz="3000" dirty="0">
                <a:solidFill>
                  <a:srgbClr val="0070C0"/>
                </a:solidFill>
              </a:rPr>
              <a:t>At that point         </a:t>
            </a:r>
            <a:r>
              <a:rPr lang="en-US" sz="3000" dirty="0"/>
              <a:t>• A few minutes later •</a:t>
            </a:r>
            <a:r>
              <a:rPr lang="en-US" sz="3000" dirty="0">
                <a:solidFill>
                  <a:srgbClr val="00B050"/>
                </a:solidFill>
              </a:rPr>
              <a:t> Initially </a:t>
            </a:r>
            <a:r>
              <a:rPr lang="en-US" sz="3000" dirty="0"/>
              <a:t>• </a:t>
            </a:r>
            <a:r>
              <a:rPr lang="en-US" sz="3000" dirty="0">
                <a:solidFill>
                  <a:srgbClr val="FF0000"/>
                </a:solidFill>
              </a:rPr>
              <a:t>Finally </a:t>
            </a:r>
            <a:r>
              <a:rPr lang="en-US" sz="3000" dirty="0"/>
              <a:t>   • To finish   • </a:t>
            </a:r>
            <a:r>
              <a:rPr lang="en-US" sz="3000" dirty="0">
                <a:solidFill>
                  <a:srgbClr val="0070C0"/>
                </a:solidFill>
              </a:rPr>
              <a:t>Eventually</a:t>
            </a:r>
            <a:r>
              <a:rPr lang="en-US" sz="3000" dirty="0"/>
              <a:t>        • </a:t>
            </a:r>
            <a:r>
              <a:rPr lang="en-US" sz="3000" dirty="0">
                <a:solidFill>
                  <a:srgbClr val="FFC000"/>
                </a:solidFill>
              </a:rPr>
              <a:t>At last         </a:t>
            </a:r>
            <a:r>
              <a:rPr lang="en-US" sz="3000" dirty="0"/>
              <a:t>• </a:t>
            </a:r>
            <a:r>
              <a:rPr lang="en-US" sz="3000" dirty="0">
                <a:solidFill>
                  <a:srgbClr val="00B050"/>
                </a:solidFill>
              </a:rPr>
              <a:t>Until then</a:t>
            </a:r>
          </a:p>
        </p:txBody>
      </p:sp>
      <p:sp>
        <p:nvSpPr>
          <p:cNvPr id="7" name="TextBox 6"/>
          <p:cNvSpPr txBox="1"/>
          <p:nvPr/>
        </p:nvSpPr>
        <p:spPr>
          <a:xfrm>
            <a:off x="467544" y="5229200"/>
            <a:ext cx="8352928" cy="923330"/>
          </a:xfrm>
          <a:prstGeom prst="rect">
            <a:avLst/>
          </a:prstGeom>
          <a:noFill/>
        </p:spPr>
        <p:txBody>
          <a:bodyPr wrap="square" rtlCol="0">
            <a:spAutoFit/>
          </a:bodyPr>
          <a:lstStyle/>
          <a:p>
            <a:r>
              <a:rPr lang="en-GB" dirty="0"/>
              <a:t>Re-read through your picture plan using your chosen words to check you think you have made the right choice. Make sure that you haven’t used the same ‘Time Word’ more than twice – great if you have a different ‘Time Word’ for every picture/event.</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303</Words>
  <Application>Microsoft Office PowerPoint</Application>
  <PresentationFormat>On-screen Show (4:3)</PresentationFormat>
  <Paragraphs>23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Time Words</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DARREN FOGARTY</dc:creator>
  <cp:lastModifiedBy>DARREN FOGARTY</cp:lastModifiedBy>
  <cp:revision>4</cp:revision>
  <dcterms:created xsi:type="dcterms:W3CDTF">2021-01-10T15:01:41Z</dcterms:created>
  <dcterms:modified xsi:type="dcterms:W3CDTF">2021-01-12T17:05:41Z</dcterms:modified>
</cp:coreProperties>
</file>