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commentAuthors.xml" ContentType="application/vnd.openxmlformats-officedocument.presentationml.commentAuthor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2"/>
  </p:notesMasterIdLst>
  <p:handoutMasterIdLst>
    <p:handoutMasterId r:id="rId13"/>
  </p:handoutMasterIdLst>
  <p:sldIdLst>
    <p:sldId id="280" r:id="rId2"/>
    <p:sldId id="270" r:id="rId3"/>
    <p:sldId id="296" r:id="rId4"/>
    <p:sldId id="286" r:id="rId5"/>
    <p:sldId id="299" r:id="rId6"/>
    <p:sldId id="287" r:id="rId7"/>
    <p:sldId id="289" r:id="rId8"/>
    <p:sldId id="290" r:id="rId9"/>
    <p:sldId id="297" r:id="rId10"/>
    <p:sldId id="293" r:id="rId11"/>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ire Smith" initials="CS" lastIdx="15" clrIdx="0">
    <p:extLst/>
  </p:cmAuthor>
  <p:cmAuthor id="2" name="Anna Budzynska" initials="AB" lastIdx="5" clrIdx="1">
    <p:extLst/>
  </p:cmAuthor>
  <p:cmAuthor id="3" name="Karen White" initials="KW" lastIdx="1" clrIdx="2">
    <p:extLst/>
  </p:cmAuthor>
  <p:cmAuthor id="4" name="Shellie Marlowe Proofreading" initials="SMP" lastIdx="32"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CE3B57"/>
    <a:srgbClr val="06B3BB"/>
    <a:srgbClr val="42145F"/>
    <a:srgbClr val="FFBC22"/>
    <a:srgbClr val="FBBA20"/>
    <a:srgbClr val="660066"/>
    <a:srgbClr val="FFDDA1"/>
    <a:srgbClr val="E74960"/>
    <a:srgbClr val="FFE4BD"/>
    <a:srgbClr val="3CAFCD"/>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7" autoAdjust="0"/>
    <p:restoredTop sz="91478" autoAdjust="0"/>
  </p:normalViewPr>
  <p:slideViewPr>
    <p:cSldViewPr snapToGrid="0">
      <p:cViewPr varScale="1">
        <p:scale>
          <a:sx n="66" d="100"/>
          <a:sy n="66" d="100"/>
        </p:scale>
        <p:origin x="-894" y="906"/>
      </p:cViewPr>
      <p:guideLst>
        <p:guide orient="horz" pos="2160"/>
        <p:guide pos="3840"/>
      </p:guideLst>
    </p:cSldViewPr>
  </p:slideViewPr>
  <p:outlineViewPr>
    <p:cViewPr>
      <p:scale>
        <a:sx n="40" d="100"/>
        <a:sy n="40"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p:cViewPr varScale="1">
        <p:scale>
          <a:sx n="87" d="100"/>
          <a:sy n="87" d="100"/>
        </p:scale>
        <p:origin x="4496" y="192"/>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GB" dirty="0"/>
          </a:p>
        </p:txBody>
      </p:sp>
      <p:sp>
        <p:nvSpPr>
          <p:cNvPr id="3" name="Date Placeholder 2"/>
          <p:cNvSpPr>
            <a:spLocks noGrp="1"/>
          </p:cNvSpPr>
          <p:nvPr>
            <p:ph type="dt" sz="quarter" idx="1"/>
          </p:nvPr>
        </p:nvSpPr>
        <p:spPr>
          <a:xfrm>
            <a:off x="3978132" y="0"/>
            <a:ext cx="3043343" cy="467072"/>
          </a:xfrm>
          <a:prstGeom prst="rect">
            <a:avLst/>
          </a:prstGeom>
        </p:spPr>
        <p:txBody>
          <a:bodyPr vert="horz" lIns="93324" tIns="46662" rIns="93324" bIns="46662" rtlCol="0"/>
          <a:lstStyle>
            <a:lvl1pPr algn="r">
              <a:defRPr sz="1200"/>
            </a:lvl1pPr>
          </a:lstStyle>
          <a:p>
            <a:fld id="{B64213B2-A162-4A62-90F6-5FAF5EE8BE44}" type="datetimeFigureOut">
              <a:rPr lang="en-GB" smtClean="0"/>
              <a:pPr/>
              <a:t>04/07/2020</a:t>
            </a:fld>
            <a:endParaRPr lang="en-GB" dirty="0"/>
          </a:p>
        </p:txBody>
      </p:sp>
      <p:sp>
        <p:nvSpPr>
          <p:cNvPr id="4" name="Footer Placeholder 3"/>
          <p:cNvSpPr>
            <a:spLocks noGrp="1"/>
          </p:cNvSpPr>
          <p:nvPr>
            <p:ph type="ftr" sz="quarter" idx="2"/>
          </p:nvPr>
        </p:nvSpPr>
        <p:spPr>
          <a:xfrm>
            <a:off x="0" y="8842030"/>
            <a:ext cx="3043343" cy="467071"/>
          </a:xfrm>
          <a:prstGeom prst="rect">
            <a:avLst/>
          </a:prstGeom>
        </p:spPr>
        <p:txBody>
          <a:bodyPr vert="horz" lIns="93324" tIns="46662" rIns="93324" bIns="46662" rtlCol="0" anchor="b"/>
          <a:lstStyle>
            <a:lvl1pPr algn="l">
              <a:defRPr sz="1200"/>
            </a:lvl1pPr>
          </a:lstStyle>
          <a:p>
            <a:endParaRPr lang="en-GB" dirty="0"/>
          </a:p>
        </p:txBody>
      </p:sp>
      <p:sp>
        <p:nvSpPr>
          <p:cNvPr id="5" name="Slide Number Placeholder 4"/>
          <p:cNvSpPr>
            <a:spLocks noGrp="1"/>
          </p:cNvSpPr>
          <p:nvPr>
            <p:ph type="sldNum" sz="quarter" idx="3"/>
          </p:nvPr>
        </p:nvSpPr>
        <p:spPr>
          <a:xfrm>
            <a:off x="3978132" y="8842030"/>
            <a:ext cx="3043343" cy="467071"/>
          </a:xfrm>
          <a:prstGeom prst="rect">
            <a:avLst/>
          </a:prstGeom>
        </p:spPr>
        <p:txBody>
          <a:bodyPr vert="horz" lIns="93324" tIns="46662" rIns="93324" bIns="46662" rtlCol="0" anchor="b"/>
          <a:lstStyle>
            <a:lvl1pPr algn="r">
              <a:defRPr sz="1200"/>
            </a:lvl1pPr>
          </a:lstStyle>
          <a:p>
            <a:fld id="{90AE14C2-A320-4604-92A5-6304752E0A27}" type="slidenum">
              <a:rPr lang="en-GB" smtClean="0"/>
              <a:pPr/>
              <a:t>‹#›</a:t>
            </a:fld>
            <a:endParaRPr lang="en-GB" dirty="0"/>
          </a:p>
        </p:txBody>
      </p:sp>
    </p:spTree>
    <p:extLst>
      <p:ext uri="{BB962C8B-B14F-4D97-AF65-F5344CB8AC3E}">
        <p14:creationId xmlns:p14="http://schemas.microsoft.com/office/powerpoint/2010/main" xmlns="" val="32479318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GB" dirty="0"/>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9A14053A-BF36-4632-B38A-A823DD821C50}" type="datetimeFigureOut">
              <a:rPr lang="en-GB" smtClean="0"/>
              <a:pPr/>
              <a:t>04/07/2020</a:t>
            </a:fld>
            <a:endParaRPr lang="en-GB" dirty="0"/>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GB" dirty="0"/>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GB" dirty="0"/>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F2F6B6AD-975A-420F-A004-332AAEDBABC5}" type="slidenum">
              <a:rPr lang="en-GB" smtClean="0"/>
              <a:pPr/>
              <a:t>‹#›</a:t>
            </a:fld>
            <a:endParaRPr lang="en-GB" dirty="0"/>
          </a:p>
        </p:txBody>
      </p:sp>
    </p:spTree>
    <p:extLst>
      <p:ext uri="{BB962C8B-B14F-4D97-AF65-F5344CB8AC3E}">
        <p14:creationId xmlns:p14="http://schemas.microsoft.com/office/powerpoint/2010/main" xmlns="" val="2624141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F6B6AD-975A-420F-A004-332AAEDBABC5}" type="slidenum">
              <a:rPr lang="en-GB" smtClean="0"/>
              <a:pPr/>
              <a:t>1</a:t>
            </a:fld>
            <a:endParaRPr lang="en-GB" dirty="0"/>
          </a:p>
        </p:txBody>
      </p:sp>
    </p:spTree>
    <p:extLst>
      <p:ext uri="{BB962C8B-B14F-4D97-AF65-F5344CB8AC3E}">
        <p14:creationId xmlns:p14="http://schemas.microsoft.com/office/powerpoint/2010/main" xmlns="" val="10126734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F6B6AD-975A-420F-A004-332AAEDBABC5}" type="slidenum">
              <a:rPr lang="en-GB" smtClean="0"/>
              <a:pPr/>
              <a:t>5</a:t>
            </a:fld>
            <a:endParaRPr lang="en-GB" dirty="0"/>
          </a:p>
        </p:txBody>
      </p:sp>
    </p:spTree>
    <p:extLst>
      <p:ext uri="{BB962C8B-B14F-4D97-AF65-F5344CB8AC3E}">
        <p14:creationId xmlns:p14="http://schemas.microsoft.com/office/powerpoint/2010/main" xmlns="" val="1516196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F6B6AD-975A-420F-A004-332AAEDBABC5}" type="slidenum">
              <a:rPr lang="en-GB" smtClean="0"/>
              <a:pPr/>
              <a:t>6</a:t>
            </a:fld>
            <a:endParaRPr lang="en-GB" dirty="0"/>
          </a:p>
        </p:txBody>
      </p:sp>
    </p:spTree>
    <p:extLst>
      <p:ext uri="{BB962C8B-B14F-4D97-AF65-F5344CB8AC3E}">
        <p14:creationId xmlns:p14="http://schemas.microsoft.com/office/powerpoint/2010/main" xmlns="" val="471463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2F6B6AD-975A-420F-A004-332AAEDBABC5}" type="slidenum">
              <a:rPr lang="en-GB" smtClean="0"/>
              <a:pPr/>
              <a:t>10</a:t>
            </a:fld>
            <a:endParaRPr lang="en-GB" dirty="0"/>
          </a:p>
        </p:txBody>
      </p:sp>
    </p:spTree>
    <p:extLst>
      <p:ext uri="{BB962C8B-B14F-4D97-AF65-F5344CB8AC3E}">
        <p14:creationId xmlns:p14="http://schemas.microsoft.com/office/powerpoint/2010/main" xmlns="" val="18436253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45C85381-6D12-A444-9F01-AA75B100E9A0}"/>
              </a:ext>
            </a:extLst>
          </p:cNvPr>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xmlns="" id="{349494B3-4DB1-E148-BA8C-F8C7F122900F}"/>
              </a:ext>
            </a:extLst>
          </p:cNvPr>
          <p:cNvSpPr/>
          <p:nvPr userDrawn="1"/>
        </p:nvSpPr>
        <p:spPr>
          <a:xfrm>
            <a:off x="8863356" y="6376331"/>
            <a:ext cx="2954656" cy="261610"/>
          </a:xfrm>
          <a:prstGeom prst="rect">
            <a:avLst/>
          </a:prstGeom>
        </p:spPr>
        <p:txBody>
          <a:bodyPr wrap="none">
            <a:spAutoFit/>
          </a:bodyPr>
          <a:lstStyle/>
          <a:p>
            <a:pPr algn="r"/>
            <a:r>
              <a:rPr lang="en-US" sz="1100" b="1" i="0" baseline="0" dirty="0">
                <a:solidFill>
                  <a:srgbClr val="42145F"/>
                </a:solidFill>
              </a:rPr>
              <a:t>How does money affect my feelings? | </a:t>
            </a:r>
            <a:fld id="{DC05E1EE-818C-8646-B2D7-09A9D629E3D2}" type="slidenum">
              <a:rPr lang="en-US" sz="1100" b="1" i="0" baseline="0" smtClean="0">
                <a:solidFill>
                  <a:srgbClr val="42145F"/>
                </a:solidFill>
              </a:rPr>
              <a:pPr algn="r"/>
              <a:t>‹#›</a:t>
            </a:fld>
            <a:endParaRPr lang="en-US" sz="1100" b="1" i="0" baseline="0" dirty="0">
              <a:solidFill>
                <a:srgbClr val="42145F"/>
              </a:solidFill>
            </a:endParaRPr>
          </a:p>
        </p:txBody>
      </p:sp>
    </p:spTree>
    <p:extLst>
      <p:ext uri="{BB962C8B-B14F-4D97-AF65-F5344CB8AC3E}">
        <p14:creationId xmlns:p14="http://schemas.microsoft.com/office/powerpoint/2010/main" xmlns="" val="14297861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9C450ED3-0242-2248-9A04-C2182E2668C9}"/>
              </a:ext>
            </a:extLst>
          </p:cNvPr>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xmlns="" id="{978A756E-47DF-FB4D-891A-CB5560CBC880}"/>
              </a:ext>
            </a:extLst>
          </p:cNvPr>
          <p:cNvSpPr/>
          <p:nvPr userDrawn="1"/>
        </p:nvSpPr>
        <p:spPr>
          <a:xfrm>
            <a:off x="0" y="866274"/>
            <a:ext cx="12192000" cy="5991726"/>
          </a:xfrm>
          <a:prstGeom prst="rect">
            <a:avLst/>
          </a:prstGeom>
          <a:solidFill>
            <a:srgbClr val="CE3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xmlns="" id="{DDF43D10-247D-B44F-8A4A-98D667AA09C8}"/>
              </a:ext>
            </a:extLst>
          </p:cNvPr>
          <p:cNvSpPr/>
          <p:nvPr userDrawn="1"/>
        </p:nvSpPr>
        <p:spPr>
          <a:xfrm>
            <a:off x="8871372" y="6376331"/>
            <a:ext cx="2946640" cy="261610"/>
          </a:xfrm>
          <a:prstGeom prst="rect">
            <a:avLst/>
          </a:prstGeom>
        </p:spPr>
        <p:txBody>
          <a:bodyPr wrap="none">
            <a:spAutoFit/>
          </a:bodyPr>
          <a:lstStyle/>
          <a:p>
            <a:pPr algn="r"/>
            <a:r>
              <a:rPr lang="en-US" sz="1100" b="1" i="0" baseline="0" dirty="0">
                <a:solidFill>
                  <a:schemeClr val="bg1"/>
                </a:solidFill>
              </a:rPr>
              <a:t>How does money affect my feelings? | </a:t>
            </a:r>
            <a:fld id="{DC05E1EE-818C-8646-B2D7-09A9D629E3D2}" type="slidenum">
              <a:rPr lang="en-US" sz="1100" b="1" i="0" baseline="0" smtClean="0">
                <a:solidFill>
                  <a:schemeClr val="bg1"/>
                </a:solidFill>
              </a:rPr>
              <a:pPr algn="r"/>
              <a:t>‹#›</a:t>
            </a:fld>
            <a:endParaRPr lang="en-US" sz="1100" b="1" i="0" baseline="0" dirty="0">
              <a:solidFill>
                <a:schemeClr val="bg1"/>
              </a:solidFill>
            </a:endParaRPr>
          </a:p>
        </p:txBody>
      </p:sp>
    </p:spTree>
    <p:extLst>
      <p:ext uri="{BB962C8B-B14F-4D97-AF65-F5344CB8AC3E}">
        <p14:creationId xmlns:p14="http://schemas.microsoft.com/office/powerpoint/2010/main" xmlns="" val="2490107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859E059F-A58F-1C47-AADF-A310A3542EE9}"/>
              </a:ext>
            </a:extLst>
          </p:cNvPr>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xmlns="" id="{E881633C-EAD7-7441-B56E-80939A6EDD42}"/>
              </a:ext>
            </a:extLst>
          </p:cNvPr>
          <p:cNvSpPr/>
          <p:nvPr userDrawn="1"/>
        </p:nvSpPr>
        <p:spPr>
          <a:xfrm>
            <a:off x="0" y="866274"/>
            <a:ext cx="12192000" cy="5991726"/>
          </a:xfrm>
          <a:prstGeom prst="rect">
            <a:avLst/>
          </a:prstGeom>
          <a:solidFill>
            <a:srgbClr val="FBBA2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xmlns="" id="{BC4DF093-2C2A-C94A-BBA1-DB38A584A8B6}"/>
              </a:ext>
            </a:extLst>
          </p:cNvPr>
          <p:cNvSpPr/>
          <p:nvPr userDrawn="1"/>
        </p:nvSpPr>
        <p:spPr>
          <a:xfrm>
            <a:off x="8871372" y="6376331"/>
            <a:ext cx="2946640" cy="261610"/>
          </a:xfrm>
          <a:prstGeom prst="rect">
            <a:avLst/>
          </a:prstGeom>
        </p:spPr>
        <p:txBody>
          <a:bodyPr wrap="none">
            <a:spAutoFit/>
          </a:bodyPr>
          <a:lstStyle/>
          <a:p>
            <a:pPr algn="r"/>
            <a:r>
              <a:rPr lang="en-US" sz="1100" b="1" i="0" baseline="0" dirty="0">
                <a:solidFill>
                  <a:srgbClr val="42145F"/>
                </a:solidFill>
              </a:rPr>
              <a:t>How does money affect my feelings? | </a:t>
            </a:r>
            <a:fld id="{DC05E1EE-818C-8646-B2D7-09A9D629E3D2}" type="slidenum">
              <a:rPr lang="en-US" sz="1100" b="1" i="0" baseline="0" smtClean="0">
                <a:solidFill>
                  <a:srgbClr val="42145F"/>
                </a:solidFill>
              </a:rPr>
              <a:pPr algn="r"/>
              <a:t>‹#›</a:t>
            </a:fld>
            <a:endParaRPr lang="en-US" sz="1100" b="1" i="0" baseline="0" dirty="0">
              <a:solidFill>
                <a:srgbClr val="42145F"/>
              </a:solidFill>
            </a:endParaRPr>
          </a:p>
        </p:txBody>
      </p:sp>
    </p:spTree>
    <p:extLst>
      <p:ext uri="{BB962C8B-B14F-4D97-AF65-F5344CB8AC3E}">
        <p14:creationId xmlns:p14="http://schemas.microsoft.com/office/powerpoint/2010/main" xmlns="" val="2901215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09A253F0-8C21-6A42-AEB2-9FF56FA98104}"/>
              </a:ext>
            </a:extLst>
          </p:cNvPr>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4" name="Rectangle 3">
            <a:extLst>
              <a:ext uri="{FF2B5EF4-FFF2-40B4-BE49-F238E27FC236}">
                <a16:creationId xmlns:a16="http://schemas.microsoft.com/office/drawing/2014/main" xmlns="" id="{18792227-7578-0E4A-9BA8-25656DCB8A4B}"/>
              </a:ext>
            </a:extLst>
          </p:cNvPr>
          <p:cNvSpPr/>
          <p:nvPr userDrawn="1"/>
        </p:nvSpPr>
        <p:spPr>
          <a:xfrm>
            <a:off x="0" y="866274"/>
            <a:ext cx="12192000" cy="5991726"/>
          </a:xfrm>
          <a:prstGeom prst="rect">
            <a:avLst/>
          </a:prstGeom>
          <a:solidFill>
            <a:srgbClr val="4214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userDrawn="1"/>
        </p:nvSpPr>
        <p:spPr>
          <a:xfrm>
            <a:off x="8871372" y="6376331"/>
            <a:ext cx="2946640" cy="261610"/>
          </a:xfrm>
          <a:prstGeom prst="rect">
            <a:avLst/>
          </a:prstGeom>
        </p:spPr>
        <p:txBody>
          <a:bodyPr wrap="none">
            <a:spAutoFit/>
          </a:bodyPr>
          <a:lstStyle/>
          <a:p>
            <a:pPr algn="r"/>
            <a:r>
              <a:rPr lang="en-US" sz="1100" b="1" i="0" baseline="0" dirty="0">
                <a:solidFill>
                  <a:schemeClr val="bg1"/>
                </a:solidFill>
              </a:rPr>
              <a:t>How does money affect my feelings? | </a:t>
            </a:r>
            <a:fld id="{DC05E1EE-818C-8646-B2D7-09A9D629E3D2}" type="slidenum">
              <a:rPr lang="en-US" sz="1100" b="1" i="0" baseline="0" smtClean="0">
                <a:solidFill>
                  <a:schemeClr val="bg1"/>
                </a:solidFill>
              </a:rPr>
              <a:pPr algn="r"/>
              <a:t>‹#›</a:t>
            </a:fld>
            <a:endParaRPr lang="en-US" sz="1100" b="1" i="0" baseline="0" dirty="0">
              <a:solidFill>
                <a:schemeClr val="bg1"/>
              </a:solidFill>
            </a:endParaRPr>
          </a:p>
        </p:txBody>
      </p:sp>
    </p:spTree>
    <p:extLst>
      <p:ext uri="{BB962C8B-B14F-4D97-AF65-F5344CB8AC3E}">
        <p14:creationId xmlns:p14="http://schemas.microsoft.com/office/powerpoint/2010/main" xmlns="" val="306693880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ectangle 13"/>
          <p:cNvSpPr/>
          <p:nvPr userDrawn="1"/>
        </p:nvSpPr>
        <p:spPr>
          <a:xfrm>
            <a:off x="8871372" y="6376331"/>
            <a:ext cx="2946640" cy="261610"/>
          </a:xfrm>
          <a:prstGeom prst="rect">
            <a:avLst/>
          </a:prstGeom>
        </p:spPr>
        <p:txBody>
          <a:bodyPr wrap="none">
            <a:spAutoFit/>
          </a:bodyPr>
          <a:lstStyle/>
          <a:p>
            <a:pPr algn="r"/>
            <a:r>
              <a:rPr lang="en-US" sz="1100" b="1" i="0" baseline="0" dirty="0">
                <a:solidFill>
                  <a:srgbClr val="34889F"/>
                </a:solidFill>
              </a:rPr>
              <a:t>How does money affect my feelings? | </a:t>
            </a:r>
            <a:fld id="{DC05E1EE-818C-8646-B2D7-09A9D629E3D2}" type="slidenum">
              <a:rPr lang="en-US" sz="1100" b="1" i="0" baseline="0" smtClean="0">
                <a:solidFill>
                  <a:srgbClr val="34889F"/>
                </a:solidFill>
              </a:rPr>
              <a:pPr algn="r"/>
              <a:t>‹#›</a:t>
            </a:fld>
            <a:endParaRPr lang="en-US" sz="1100" b="1" i="0" baseline="0" dirty="0">
              <a:solidFill>
                <a:srgbClr val="34889F"/>
              </a:solidFill>
            </a:endParaRPr>
          </a:p>
        </p:txBody>
      </p:sp>
    </p:spTree>
    <p:extLst>
      <p:ext uri="{BB962C8B-B14F-4D97-AF65-F5344CB8AC3E}">
        <p14:creationId xmlns:p14="http://schemas.microsoft.com/office/powerpoint/2010/main" xmlns="" val="2145237487"/>
      </p:ext>
    </p:extLst>
  </p:cSld>
  <p:clrMap bg1="lt1" tx1="dk1" bg2="lt2" tx2="dk2" accent1="accent1" accent2="accent2" accent3="accent3" accent4="accent4" accent5="accent5" accent6="accent6" hlink="hlink" folHlink="folHlink"/>
  <p:sldLayoutIdLst>
    <p:sldLayoutId id="2147483674" r:id="rId1"/>
    <p:sldLayoutId id="2147483676" r:id="rId2"/>
    <p:sldLayoutId id="2147483677" r:id="rId3"/>
    <p:sldLayoutId id="2147483678" r:id="rId4"/>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23.png"/><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emf"/></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hyperlink" Target="https://openclipart.org/download/262417/hp-android_smartphone.svg" TargetMode="Externa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49417" y="2825438"/>
            <a:ext cx="6546908" cy="2308324"/>
          </a:xfrm>
          <a:prstGeom prst="rect">
            <a:avLst/>
          </a:prstGeom>
          <a:noFill/>
        </p:spPr>
        <p:txBody>
          <a:bodyPr wrap="square" rtlCol="0">
            <a:spAutoFit/>
          </a:bodyPr>
          <a:lstStyle/>
          <a:p>
            <a:pPr>
              <a:lnSpc>
                <a:spcPct val="80000"/>
              </a:lnSpc>
            </a:pPr>
            <a:r>
              <a:rPr lang="en-GB" sz="6000" b="1" dirty="0">
                <a:solidFill>
                  <a:srgbClr val="42145F"/>
                </a:solidFill>
                <a:latin typeface="Arial" panose="020B0604020202020204" pitchFamily="34" charset="0"/>
                <a:cs typeface="Arial" panose="020B0604020202020204" pitchFamily="34" charset="0"/>
              </a:rPr>
              <a:t>How does </a:t>
            </a:r>
            <a:br>
              <a:rPr lang="en-GB" sz="6000" b="1" dirty="0">
                <a:solidFill>
                  <a:srgbClr val="42145F"/>
                </a:solidFill>
                <a:latin typeface="Arial" panose="020B0604020202020204" pitchFamily="34" charset="0"/>
                <a:cs typeface="Arial" panose="020B0604020202020204" pitchFamily="34" charset="0"/>
              </a:rPr>
            </a:br>
            <a:r>
              <a:rPr lang="en-GB" sz="6000" b="1" dirty="0">
                <a:solidFill>
                  <a:srgbClr val="42145F"/>
                </a:solidFill>
                <a:latin typeface="Arial" panose="020B0604020202020204" pitchFamily="34" charset="0"/>
                <a:cs typeface="Arial" panose="020B0604020202020204" pitchFamily="34" charset="0"/>
              </a:rPr>
              <a:t>money affect </a:t>
            </a:r>
            <a:br>
              <a:rPr lang="en-GB" sz="6000" b="1" dirty="0">
                <a:solidFill>
                  <a:srgbClr val="42145F"/>
                </a:solidFill>
                <a:latin typeface="Arial" panose="020B0604020202020204" pitchFamily="34" charset="0"/>
                <a:cs typeface="Arial" panose="020B0604020202020204" pitchFamily="34" charset="0"/>
              </a:rPr>
            </a:br>
            <a:r>
              <a:rPr lang="en-GB" sz="6000" b="1" dirty="0">
                <a:solidFill>
                  <a:srgbClr val="42145F"/>
                </a:solidFill>
                <a:latin typeface="Arial" panose="020B0604020202020204" pitchFamily="34" charset="0"/>
                <a:cs typeface="Arial" panose="020B0604020202020204" pitchFamily="34" charset="0"/>
              </a:rPr>
              <a:t>my feelings?</a:t>
            </a:r>
            <a:endParaRPr lang="en-US" sz="6000" b="1" dirty="0">
              <a:solidFill>
                <a:srgbClr val="42145F"/>
              </a:solidFill>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xmlns="" id="{1E2D0FA8-8A86-7245-BF67-369B600EF9D8}"/>
              </a:ext>
            </a:extLst>
          </p:cNvPr>
          <p:cNvSpPr txBox="1"/>
          <p:nvPr/>
        </p:nvSpPr>
        <p:spPr>
          <a:xfrm>
            <a:off x="649417" y="5213013"/>
            <a:ext cx="6546908" cy="830997"/>
          </a:xfrm>
          <a:prstGeom prst="rect">
            <a:avLst/>
          </a:prstGeom>
          <a:noFill/>
        </p:spPr>
        <p:txBody>
          <a:bodyPr wrap="square" rtlCol="0">
            <a:spAutoFit/>
          </a:bodyPr>
          <a:lstStyle/>
          <a:p>
            <a:pPr>
              <a:lnSpc>
                <a:spcPct val="80000"/>
              </a:lnSpc>
            </a:pPr>
            <a:r>
              <a:rPr lang="en-GB" sz="6000" dirty="0">
                <a:solidFill>
                  <a:srgbClr val="FFBC22"/>
                </a:solidFill>
                <a:latin typeface="Arial" panose="020B0604020202020204" pitchFamily="34" charset="0"/>
                <a:cs typeface="Arial" panose="020B0604020202020204" pitchFamily="34" charset="0"/>
              </a:rPr>
              <a:t>Presentation</a:t>
            </a:r>
            <a:endParaRPr lang="en-US" sz="6000" dirty="0">
              <a:solidFill>
                <a:srgbClr val="FFBC22"/>
              </a:solidFill>
              <a:latin typeface="Arial" panose="020B0604020202020204" pitchFamily="34" charset="0"/>
              <a:cs typeface="Arial" panose="020B0604020202020204" pitchFamily="34" charset="0"/>
            </a:endParaRPr>
          </a:p>
        </p:txBody>
      </p:sp>
      <p:pic>
        <p:nvPicPr>
          <p:cNvPr id="25" name="Picture 24">
            <a:extLst>
              <a:ext uri="{FF2B5EF4-FFF2-40B4-BE49-F238E27FC236}">
                <a16:creationId xmlns:a16="http://schemas.microsoft.com/office/drawing/2014/main" xmlns="" id="{193563A1-4724-C747-A1F6-A7405579418D}"/>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5943601" y="1208850"/>
            <a:ext cx="4686787" cy="4730657"/>
          </a:xfrm>
          <a:prstGeom prst="rect">
            <a:avLst/>
          </a:prstGeom>
        </p:spPr>
      </p:pic>
    </p:spTree>
    <p:extLst>
      <p:ext uri="{BB962C8B-B14F-4D97-AF65-F5344CB8AC3E}">
        <p14:creationId xmlns:p14="http://schemas.microsoft.com/office/powerpoint/2010/main" xmlns="" val="16069950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C2E21167-9BD4-E64E-9546-15A2E3100A65}"/>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6884897" y="1729082"/>
            <a:ext cx="5169703" cy="4746377"/>
          </a:xfrm>
          <a:prstGeom prst="rect">
            <a:avLst/>
          </a:prstGeom>
        </p:spPr>
      </p:pic>
      <p:pic>
        <p:nvPicPr>
          <p:cNvPr id="20" name="Picture 19">
            <a:extLst>
              <a:ext uri="{FF2B5EF4-FFF2-40B4-BE49-F238E27FC236}">
                <a16:creationId xmlns:a16="http://schemas.microsoft.com/office/drawing/2014/main" xmlns="" id="{411AE808-F5F6-634E-87F1-5391584B545B}"/>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68884" t="4576" r="3683" b="55125"/>
          <a:stretch/>
        </p:blipFill>
        <p:spPr>
          <a:xfrm>
            <a:off x="793796" y="2764187"/>
            <a:ext cx="2129883" cy="2211233"/>
          </a:xfrm>
          <a:prstGeom prst="rect">
            <a:avLst/>
          </a:prstGeom>
        </p:spPr>
      </p:pic>
      <p:pic>
        <p:nvPicPr>
          <p:cNvPr id="22" name="Picture 21">
            <a:extLst>
              <a:ext uri="{FF2B5EF4-FFF2-40B4-BE49-F238E27FC236}">
                <a16:creationId xmlns:a16="http://schemas.microsoft.com/office/drawing/2014/main" xmlns="" id="{953BBB8C-4FB9-CD46-A5EE-313AA43938FA}"/>
              </a:ext>
            </a:extLst>
          </p:cNvPr>
          <p:cNvPicPr>
            <a:picLocks noChangeAspect="1"/>
          </p:cNvPicPr>
          <p:nvPr/>
        </p:nvPicPr>
        <p:blipFill rotWithShape="1">
          <a:blip r:embed="rId4" cstate="print">
            <a:extLst>
              <a:ext uri="{28A0092B-C50C-407E-A947-70E740481C1C}">
                <a14:useLocalDpi xmlns:a14="http://schemas.microsoft.com/office/drawing/2010/main" xmlns="" val="0"/>
              </a:ext>
            </a:extLst>
          </a:blip>
          <a:srcRect l="34924" t="4576" r="36859" b="55125"/>
          <a:stretch/>
        </p:blipFill>
        <p:spPr>
          <a:xfrm>
            <a:off x="9852066" y="3971109"/>
            <a:ext cx="2208992" cy="2229658"/>
          </a:xfrm>
          <a:prstGeom prst="rect">
            <a:avLst/>
          </a:prstGeom>
        </p:spPr>
      </p:pic>
      <p:pic>
        <p:nvPicPr>
          <p:cNvPr id="23" name="Picture 22">
            <a:extLst>
              <a:ext uri="{FF2B5EF4-FFF2-40B4-BE49-F238E27FC236}">
                <a16:creationId xmlns:a16="http://schemas.microsoft.com/office/drawing/2014/main" xmlns="" id="{A3D244D0-9D92-B445-B729-11770CA586A8}"/>
              </a:ext>
            </a:extLst>
          </p:cNvPr>
          <p:cNvPicPr>
            <a:picLocks noChangeAspect="1"/>
          </p:cNvPicPr>
          <p:nvPr/>
        </p:nvPicPr>
        <p:blipFill rotWithShape="1">
          <a:blip r:embed="rId5" cstate="print">
            <a:extLst>
              <a:ext uri="{28A0092B-C50C-407E-A947-70E740481C1C}">
                <a14:useLocalDpi xmlns:a14="http://schemas.microsoft.com/office/drawing/2010/main" xmlns="" val="0"/>
              </a:ext>
            </a:extLst>
          </a:blip>
          <a:srcRect l="34924" t="50000" r="36085" b="9701"/>
          <a:stretch/>
        </p:blipFill>
        <p:spPr>
          <a:xfrm>
            <a:off x="4545459" y="4015318"/>
            <a:ext cx="2136126" cy="2098496"/>
          </a:xfrm>
          <a:prstGeom prst="rect">
            <a:avLst/>
          </a:prstGeom>
        </p:spPr>
      </p:pic>
      <p:pic>
        <p:nvPicPr>
          <p:cNvPr id="21" name="Picture 20">
            <a:extLst>
              <a:ext uri="{FF2B5EF4-FFF2-40B4-BE49-F238E27FC236}">
                <a16:creationId xmlns:a16="http://schemas.microsoft.com/office/drawing/2014/main" xmlns="" id="{77EA5946-310C-2146-9570-6DD1AB0E5984}"/>
              </a:ext>
            </a:extLst>
          </p:cNvPr>
          <p:cNvPicPr>
            <a:picLocks noChangeAspect="1"/>
          </p:cNvPicPr>
          <p:nvPr/>
        </p:nvPicPr>
        <p:blipFill rotWithShape="1">
          <a:blip r:embed="rId6" cstate="print">
            <a:extLst>
              <a:ext uri="{28A0092B-C50C-407E-A947-70E740481C1C}">
                <a14:useLocalDpi xmlns:a14="http://schemas.microsoft.com/office/drawing/2010/main" xmlns="" val="0"/>
              </a:ext>
            </a:extLst>
          </a:blip>
          <a:srcRect l="66778" t="52558" r="3747" b="7143"/>
          <a:stretch/>
        </p:blipFill>
        <p:spPr>
          <a:xfrm>
            <a:off x="3904690" y="2571485"/>
            <a:ext cx="1584226" cy="1530786"/>
          </a:xfrm>
          <a:prstGeom prst="rect">
            <a:avLst/>
          </a:prstGeom>
        </p:spPr>
      </p:pic>
      <p:sp>
        <p:nvSpPr>
          <p:cNvPr id="9" name="TextBox 8">
            <a:extLst>
              <a:ext uri="{FF2B5EF4-FFF2-40B4-BE49-F238E27FC236}">
                <a16:creationId xmlns:a16="http://schemas.microsoft.com/office/drawing/2014/main" xmlns="" id="{D8A12DFD-9197-A646-90FC-0D30BD47430D}"/>
              </a:ext>
            </a:extLst>
          </p:cNvPr>
          <p:cNvSpPr txBox="1"/>
          <p:nvPr/>
        </p:nvSpPr>
        <p:spPr>
          <a:xfrm>
            <a:off x="605177" y="1215332"/>
            <a:ext cx="9053829" cy="1274195"/>
          </a:xfrm>
          <a:prstGeom prst="rect">
            <a:avLst/>
          </a:prstGeom>
          <a:noFill/>
        </p:spPr>
        <p:txBody>
          <a:bodyPr wrap="square" rtlCol="0">
            <a:spAutoFit/>
          </a:bodyPr>
          <a:lstStyle/>
          <a:p>
            <a:pPr>
              <a:lnSpc>
                <a:spcPct val="80000"/>
              </a:lnSpc>
            </a:pPr>
            <a:r>
              <a:rPr lang="en-GB" sz="4800" b="1" dirty="0">
                <a:solidFill>
                  <a:schemeClr val="bg1"/>
                </a:solidFill>
                <a:latin typeface="Arial" panose="020B0604020202020204" pitchFamily="34" charset="0"/>
                <a:cs typeface="Arial" panose="020B0604020202020204" pitchFamily="34" charset="0"/>
              </a:rPr>
              <a:t>How can our choices about money affect the way we feel?</a:t>
            </a:r>
          </a:p>
        </p:txBody>
      </p:sp>
      <p:pic>
        <p:nvPicPr>
          <p:cNvPr id="4" name="Picture 3">
            <a:extLst>
              <a:ext uri="{FF2B5EF4-FFF2-40B4-BE49-F238E27FC236}">
                <a16:creationId xmlns:a16="http://schemas.microsoft.com/office/drawing/2014/main" xmlns="" id="{9A190819-4F62-5549-AC4E-DC703B93F242}"/>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2102311" y="2489527"/>
            <a:ext cx="3160806" cy="4368473"/>
          </a:xfrm>
          <a:prstGeom prst="rect">
            <a:avLst/>
          </a:prstGeom>
        </p:spPr>
      </p:pic>
    </p:spTree>
    <p:extLst>
      <p:ext uri="{BB962C8B-B14F-4D97-AF65-F5344CB8AC3E}">
        <p14:creationId xmlns:p14="http://schemas.microsoft.com/office/powerpoint/2010/main" xmlns="" val="283101772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290">
                                          <p:stCondLst>
                                            <p:cond delay="0"/>
                                          </p:stCondLst>
                                        </p:cTn>
                                        <p:tgtEl>
                                          <p:spTgt spid="20"/>
                                        </p:tgtEl>
                                      </p:cBhvr>
                                    </p:animEffect>
                                    <p:anim calcmode="lin" valueType="num">
                                      <p:cBhvr>
                                        <p:cTn id="8" dur="911"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20"/>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20"/>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20"/>
                                        </p:tgtEl>
                                        <p:attrNameLst>
                                          <p:attrName>ppt_y</p:attrName>
                                        </p:attrNameLst>
                                      </p:cBhvr>
                                      <p:tavLst>
                                        <p:tav tm="0" fmla="#ppt_y-sin(pi*$)/81">
                                          <p:val>
                                            <p:fltVal val="0"/>
                                          </p:val>
                                        </p:tav>
                                        <p:tav tm="100000">
                                          <p:val>
                                            <p:fltVal val="1"/>
                                          </p:val>
                                        </p:tav>
                                      </p:tavLst>
                                    </p:anim>
                                    <p:animScale>
                                      <p:cBhvr>
                                        <p:cTn id="13" dur="13">
                                          <p:stCondLst>
                                            <p:cond delay="325"/>
                                          </p:stCondLst>
                                        </p:cTn>
                                        <p:tgtEl>
                                          <p:spTgt spid="20"/>
                                        </p:tgtEl>
                                      </p:cBhvr>
                                      <p:to x="100000" y="60000"/>
                                    </p:animScale>
                                    <p:animScale>
                                      <p:cBhvr>
                                        <p:cTn id="14" dur="83" decel="50000">
                                          <p:stCondLst>
                                            <p:cond delay="338"/>
                                          </p:stCondLst>
                                        </p:cTn>
                                        <p:tgtEl>
                                          <p:spTgt spid="20"/>
                                        </p:tgtEl>
                                      </p:cBhvr>
                                      <p:to x="100000" y="100000"/>
                                    </p:animScale>
                                    <p:animScale>
                                      <p:cBhvr>
                                        <p:cTn id="15" dur="13">
                                          <p:stCondLst>
                                            <p:cond delay="656"/>
                                          </p:stCondLst>
                                        </p:cTn>
                                        <p:tgtEl>
                                          <p:spTgt spid="20"/>
                                        </p:tgtEl>
                                      </p:cBhvr>
                                      <p:to x="100000" y="80000"/>
                                    </p:animScale>
                                    <p:animScale>
                                      <p:cBhvr>
                                        <p:cTn id="16" dur="83" decel="50000">
                                          <p:stCondLst>
                                            <p:cond delay="669"/>
                                          </p:stCondLst>
                                        </p:cTn>
                                        <p:tgtEl>
                                          <p:spTgt spid="20"/>
                                        </p:tgtEl>
                                      </p:cBhvr>
                                      <p:to x="100000" y="100000"/>
                                    </p:animScale>
                                    <p:animScale>
                                      <p:cBhvr>
                                        <p:cTn id="17" dur="13">
                                          <p:stCondLst>
                                            <p:cond delay="821"/>
                                          </p:stCondLst>
                                        </p:cTn>
                                        <p:tgtEl>
                                          <p:spTgt spid="20"/>
                                        </p:tgtEl>
                                      </p:cBhvr>
                                      <p:to x="100000" y="90000"/>
                                    </p:animScale>
                                    <p:animScale>
                                      <p:cBhvr>
                                        <p:cTn id="18" dur="83" decel="50000">
                                          <p:stCondLst>
                                            <p:cond delay="834"/>
                                          </p:stCondLst>
                                        </p:cTn>
                                        <p:tgtEl>
                                          <p:spTgt spid="20"/>
                                        </p:tgtEl>
                                      </p:cBhvr>
                                      <p:to x="100000" y="100000"/>
                                    </p:animScale>
                                    <p:animScale>
                                      <p:cBhvr>
                                        <p:cTn id="19" dur="13">
                                          <p:stCondLst>
                                            <p:cond delay="904"/>
                                          </p:stCondLst>
                                        </p:cTn>
                                        <p:tgtEl>
                                          <p:spTgt spid="20"/>
                                        </p:tgtEl>
                                      </p:cBhvr>
                                      <p:to x="100000" y="95000"/>
                                    </p:animScale>
                                    <p:animScale>
                                      <p:cBhvr>
                                        <p:cTn id="20" dur="83" decel="50000">
                                          <p:stCondLst>
                                            <p:cond delay="917"/>
                                          </p:stCondLst>
                                        </p:cTn>
                                        <p:tgtEl>
                                          <p:spTgt spid="20"/>
                                        </p:tgtEl>
                                      </p:cBhvr>
                                      <p:to x="100000" y="100000"/>
                                    </p:animScale>
                                  </p:childTnLst>
                                </p:cTn>
                              </p:par>
                            </p:childTnLst>
                          </p:cTn>
                        </p:par>
                        <p:par>
                          <p:cTn id="21" fill="hold">
                            <p:stCondLst>
                              <p:cond delay="1000"/>
                            </p:stCondLst>
                            <p:childTnLst>
                              <p:par>
                                <p:cTn id="22" presetID="26" presetClass="entr" presetSubtype="0" fill="hold"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wipe(down)">
                                      <p:cBhvr>
                                        <p:cTn id="24" dur="290">
                                          <p:stCondLst>
                                            <p:cond delay="0"/>
                                          </p:stCondLst>
                                        </p:cTn>
                                        <p:tgtEl>
                                          <p:spTgt spid="22"/>
                                        </p:tgtEl>
                                      </p:cBhvr>
                                    </p:animEffect>
                                    <p:anim calcmode="lin" valueType="num">
                                      <p:cBhvr>
                                        <p:cTn id="25" dur="911" tmFilter="0,0; 0.14,0.36; 0.43,0.73; 0.71,0.91; 1.0,1.0">
                                          <p:stCondLst>
                                            <p:cond delay="0"/>
                                          </p:stCondLst>
                                        </p:cTn>
                                        <p:tgtEl>
                                          <p:spTgt spid="22"/>
                                        </p:tgtEl>
                                        <p:attrNameLst>
                                          <p:attrName>ppt_x</p:attrName>
                                        </p:attrNameLst>
                                      </p:cBhvr>
                                      <p:tavLst>
                                        <p:tav tm="0">
                                          <p:val>
                                            <p:strVal val="#ppt_x-0.25"/>
                                          </p:val>
                                        </p:tav>
                                        <p:tav tm="100000">
                                          <p:val>
                                            <p:strVal val="#ppt_x"/>
                                          </p:val>
                                        </p:tav>
                                      </p:tavLst>
                                    </p:anim>
                                    <p:anim calcmode="lin" valueType="num">
                                      <p:cBhvr>
                                        <p:cTn id="26" dur="332" tmFilter="0.0,0.0; 0.25,0.07; 0.50,0.2; 0.75,0.467; 1.0,1.0">
                                          <p:stCondLst>
                                            <p:cond delay="0"/>
                                          </p:stCondLst>
                                        </p:cTn>
                                        <p:tgtEl>
                                          <p:spTgt spid="22"/>
                                        </p:tgtEl>
                                        <p:attrNameLst>
                                          <p:attrName>ppt_y</p:attrName>
                                        </p:attrNameLst>
                                      </p:cBhvr>
                                      <p:tavLst>
                                        <p:tav tm="0" fmla="#ppt_y-sin(pi*$)/3">
                                          <p:val>
                                            <p:fltVal val="0.5"/>
                                          </p:val>
                                        </p:tav>
                                        <p:tav tm="100000">
                                          <p:val>
                                            <p:fltVal val="1"/>
                                          </p:val>
                                        </p:tav>
                                      </p:tavLst>
                                    </p:anim>
                                    <p:anim calcmode="lin" valueType="num">
                                      <p:cBhvr>
                                        <p:cTn id="27" dur="332" tmFilter="0, 0; 0.125,0.2665; 0.25,0.4; 0.375,0.465; 0.5,0.5;  0.625,0.535; 0.75,0.6; 0.875,0.7335; 1,1">
                                          <p:stCondLst>
                                            <p:cond delay="332"/>
                                          </p:stCondLst>
                                        </p:cTn>
                                        <p:tgtEl>
                                          <p:spTgt spid="22"/>
                                        </p:tgtEl>
                                        <p:attrNameLst>
                                          <p:attrName>ppt_y</p:attrName>
                                        </p:attrNameLst>
                                      </p:cBhvr>
                                      <p:tavLst>
                                        <p:tav tm="0" fmla="#ppt_y-sin(pi*$)/9">
                                          <p:val>
                                            <p:fltVal val="0"/>
                                          </p:val>
                                        </p:tav>
                                        <p:tav tm="100000">
                                          <p:val>
                                            <p:fltVal val="1"/>
                                          </p:val>
                                        </p:tav>
                                      </p:tavLst>
                                    </p:anim>
                                    <p:anim calcmode="lin" valueType="num">
                                      <p:cBhvr>
                                        <p:cTn id="28" dur="166" tmFilter="0, 0; 0.125,0.2665; 0.25,0.4; 0.375,0.465; 0.5,0.5;  0.625,0.535; 0.75,0.6; 0.875,0.7335; 1,1">
                                          <p:stCondLst>
                                            <p:cond delay="662"/>
                                          </p:stCondLst>
                                        </p:cTn>
                                        <p:tgtEl>
                                          <p:spTgt spid="22"/>
                                        </p:tgtEl>
                                        <p:attrNameLst>
                                          <p:attrName>ppt_y</p:attrName>
                                        </p:attrNameLst>
                                      </p:cBhvr>
                                      <p:tavLst>
                                        <p:tav tm="0" fmla="#ppt_y-sin(pi*$)/27">
                                          <p:val>
                                            <p:fltVal val="0"/>
                                          </p:val>
                                        </p:tav>
                                        <p:tav tm="100000">
                                          <p:val>
                                            <p:fltVal val="1"/>
                                          </p:val>
                                        </p:tav>
                                      </p:tavLst>
                                    </p:anim>
                                    <p:anim calcmode="lin" valueType="num">
                                      <p:cBhvr>
                                        <p:cTn id="29" dur="82" tmFilter="0, 0; 0.125,0.2665; 0.25,0.4; 0.375,0.465; 0.5,0.5;  0.625,0.535; 0.75,0.6; 0.875,0.7335; 1,1">
                                          <p:stCondLst>
                                            <p:cond delay="828"/>
                                          </p:stCondLst>
                                        </p:cTn>
                                        <p:tgtEl>
                                          <p:spTgt spid="22"/>
                                        </p:tgtEl>
                                        <p:attrNameLst>
                                          <p:attrName>ppt_y</p:attrName>
                                        </p:attrNameLst>
                                      </p:cBhvr>
                                      <p:tavLst>
                                        <p:tav tm="0" fmla="#ppt_y-sin(pi*$)/81">
                                          <p:val>
                                            <p:fltVal val="0"/>
                                          </p:val>
                                        </p:tav>
                                        <p:tav tm="100000">
                                          <p:val>
                                            <p:fltVal val="1"/>
                                          </p:val>
                                        </p:tav>
                                      </p:tavLst>
                                    </p:anim>
                                    <p:animScale>
                                      <p:cBhvr>
                                        <p:cTn id="30" dur="13">
                                          <p:stCondLst>
                                            <p:cond delay="325"/>
                                          </p:stCondLst>
                                        </p:cTn>
                                        <p:tgtEl>
                                          <p:spTgt spid="22"/>
                                        </p:tgtEl>
                                      </p:cBhvr>
                                      <p:to x="100000" y="60000"/>
                                    </p:animScale>
                                    <p:animScale>
                                      <p:cBhvr>
                                        <p:cTn id="31" dur="83" decel="50000">
                                          <p:stCondLst>
                                            <p:cond delay="338"/>
                                          </p:stCondLst>
                                        </p:cTn>
                                        <p:tgtEl>
                                          <p:spTgt spid="22"/>
                                        </p:tgtEl>
                                      </p:cBhvr>
                                      <p:to x="100000" y="100000"/>
                                    </p:animScale>
                                    <p:animScale>
                                      <p:cBhvr>
                                        <p:cTn id="32" dur="13">
                                          <p:stCondLst>
                                            <p:cond delay="656"/>
                                          </p:stCondLst>
                                        </p:cTn>
                                        <p:tgtEl>
                                          <p:spTgt spid="22"/>
                                        </p:tgtEl>
                                      </p:cBhvr>
                                      <p:to x="100000" y="80000"/>
                                    </p:animScale>
                                    <p:animScale>
                                      <p:cBhvr>
                                        <p:cTn id="33" dur="83" decel="50000">
                                          <p:stCondLst>
                                            <p:cond delay="669"/>
                                          </p:stCondLst>
                                        </p:cTn>
                                        <p:tgtEl>
                                          <p:spTgt spid="22"/>
                                        </p:tgtEl>
                                      </p:cBhvr>
                                      <p:to x="100000" y="100000"/>
                                    </p:animScale>
                                    <p:animScale>
                                      <p:cBhvr>
                                        <p:cTn id="34" dur="13">
                                          <p:stCondLst>
                                            <p:cond delay="821"/>
                                          </p:stCondLst>
                                        </p:cTn>
                                        <p:tgtEl>
                                          <p:spTgt spid="22"/>
                                        </p:tgtEl>
                                      </p:cBhvr>
                                      <p:to x="100000" y="90000"/>
                                    </p:animScale>
                                    <p:animScale>
                                      <p:cBhvr>
                                        <p:cTn id="35" dur="83" decel="50000">
                                          <p:stCondLst>
                                            <p:cond delay="834"/>
                                          </p:stCondLst>
                                        </p:cTn>
                                        <p:tgtEl>
                                          <p:spTgt spid="22"/>
                                        </p:tgtEl>
                                      </p:cBhvr>
                                      <p:to x="100000" y="100000"/>
                                    </p:animScale>
                                    <p:animScale>
                                      <p:cBhvr>
                                        <p:cTn id="36" dur="13">
                                          <p:stCondLst>
                                            <p:cond delay="904"/>
                                          </p:stCondLst>
                                        </p:cTn>
                                        <p:tgtEl>
                                          <p:spTgt spid="22"/>
                                        </p:tgtEl>
                                      </p:cBhvr>
                                      <p:to x="100000" y="95000"/>
                                    </p:animScale>
                                    <p:animScale>
                                      <p:cBhvr>
                                        <p:cTn id="37" dur="83" decel="50000">
                                          <p:stCondLst>
                                            <p:cond delay="917"/>
                                          </p:stCondLst>
                                        </p:cTn>
                                        <p:tgtEl>
                                          <p:spTgt spid="22"/>
                                        </p:tgtEl>
                                      </p:cBhvr>
                                      <p:to x="100000" y="100000"/>
                                    </p:animScale>
                                  </p:childTnLst>
                                </p:cTn>
                              </p:par>
                            </p:childTnLst>
                          </p:cTn>
                        </p:par>
                        <p:par>
                          <p:cTn id="38" fill="hold">
                            <p:stCondLst>
                              <p:cond delay="2000"/>
                            </p:stCondLst>
                            <p:childTnLst>
                              <p:par>
                                <p:cTn id="39" presetID="26" presetClass="entr" presetSubtype="0"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down)">
                                      <p:cBhvr>
                                        <p:cTn id="41" dur="290">
                                          <p:stCondLst>
                                            <p:cond delay="0"/>
                                          </p:stCondLst>
                                        </p:cTn>
                                        <p:tgtEl>
                                          <p:spTgt spid="23"/>
                                        </p:tgtEl>
                                      </p:cBhvr>
                                    </p:animEffect>
                                    <p:anim calcmode="lin" valueType="num">
                                      <p:cBhvr>
                                        <p:cTn id="42" dur="911"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43" dur="332"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44" dur="332" tmFilter="0, 0; 0.125,0.2665; 0.25,0.4; 0.375,0.465; 0.5,0.5;  0.625,0.535; 0.75,0.6; 0.875,0.7335; 1,1">
                                          <p:stCondLst>
                                            <p:cond delay="332"/>
                                          </p:stCondLst>
                                        </p:cTn>
                                        <p:tgtEl>
                                          <p:spTgt spid="23"/>
                                        </p:tgtEl>
                                        <p:attrNameLst>
                                          <p:attrName>ppt_y</p:attrName>
                                        </p:attrNameLst>
                                      </p:cBhvr>
                                      <p:tavLst>
                                        <p:tav tm="0" fmla="#ppt_y-sin(pi*$)/9">
                                          <p:val>
                                            <p:fltVal val="0"/>
                                          </p:val>
                                        </p:tav>
                                        <p:tav tm="100000">
                                          <p:val>
                                            <p:fltVal val="1"/>
                                          </p:val>
                                        </p:tav>
                                      </p:tavLst>
                                    </p:anim>
                                    <p:anim calcmode="lin" valueType="num">
                                      <p:cBhvr>
                                        <p:cTn id="45" dur="166" tmFilter="0, 0; 0.125,0.2665; 0.25,0.4; 0.375,0.465; 0.5,0.5;  0.625,0.535; 0.75,0.6; 0.875,0.7335; 1,1">
                                          <p:stCondLst>
                                            <p:cond delay="662"/>
                                          </p:stCondLst>
                                        </p:cTn>
                                        <p:tgtEl>
                                          <p:spTgt spid="23"/>
                                        </p:tgtEl>
                                        <p:attrNameLst>
                                          <p:attrName>ppt_y</p:attrName>
                                        </p:attrNameLst>
                                      </p:cBhvr>
                                      <p:tavLst>
                                        <p:tav tm="0" fmla="#ppt_y-sin(pi*$)/27">
                                          <p:val>
                                            <p:fltVal val="0"/>
                                          </p:val>
                                        </p:tav>
                                        <p:tav tm="100000">
                                          <p:val>
                                            <p:fltVal val="1"/>
                                          </p:val>
                                        </p:tav>
                                      </p:tavLst>
                                    </p:anim>
                                    <p:anim calcmode="lin" valueType="num">
                                      <p:cBhvr>
                                        <p:cTn id="46" dur="82" tmFilter="0, 0; 0.125,0.2665; 0.25,0.4; 0.375,0.465; 0.5,0.5;  0.625,0.535; 0.75,0.6; 0.875,0.7335; 1,1">
                                          <p:stCondLst>
                                            <p:cond delay="828"/>
                                          </p:stCondLst>
                                        </p:cTn>
                                        <p:tgtEl>
                                          <p:spTgt spid="23"/>
                                        </p:tgtEl>
                                        <p:attrNameLst>
                                          <p:attrName>ppt_y</p:attrName>
                                        </p:attrNameLst>
                                      </p:cBhvr>
                                      <p:tavLst>
                                        <p:tav tm="0" fmla="#ppt_y-sin(pi*$)/81">
                                          <p:val>
                                            <p:fltVal val="0"/>
                                          </p:val>
                                        </p:tav>
                                        <p:tav tm="100000">
                                          <p:val>
                                            <p:fltVal val="1"/>
                                          </p:val>
                                        </p:tav>
                                      </p:tavLst>
                                    </p:anim>
                                    <p:animScale>
                                      <p:cBhvr>
                                        <p:cTn id="47" dur="13">
                                          <p:stCondLst>
                                            <p:cond delay="325"/>
                                          </p:stCondLst>
                                        </p:cTn>
                                        <p:tgtEl>
                                          <p:spTgt spid="23"/>
                                        </p:tgtEl>
                                      </p:cBhvr>
                                      <p:to x="100000" y="60000"/>
                                    </p:animScale>
                                    <p:animScale>
                                      <p:cBhvr>
                                        <p:cTn id="48" dur="83" decel="50000">
                                          <p:stCondLst>
                                            <p:cond delay="338"/>
                                          </p:stCondLst>
                                        </p:cTn>
                                        <p:tgtEl>
                                          <p:spTgt spid="23"/>
                                        </p:tgtEl>
                                      </p:cBhvr>
                                      <p:to x="100000" y="100000"/>
                                    </p:animScale>
                                    <p:animScale>
                                      <p:cBhvr>
                                        <p:cTn id="49" dur="13">
                                          <p:stCondLst>
                                            <p:cond delay="656"/>
                                          </p:stCondLst>
                                        </p:cTn>
                                        <p:tgtEl>
                                          <p:spTgt spid="23"/>
                                        </p:tgtEl>
                                      </p:cBhvr>
                                      <p:to x="100000" y="80000"/>
                                    </p:animScale>
                                    <p:animScale>
                                      <p:cBhvr>
                                        <p:cTn id="50" dur="83" decel="50000">
                                          <p:stCondLst>
                                            <p:cond delay="669"/>
                                          </p:stCondLst>
                                        </p:cTn>
                                        <p:tgtEl>
                                          <p:spTgt spid="23"/>
                                        </p:tgtEl>
                                      </p:cBhvr>
                                      <p:to x="100000" y="100000"/>
                                    </p:animScale>
                                    <p:animScale>
                                      <p:cBhvr>
                                        <p:cTn id="51" dur="13">
                                          <p:stCondLst>
                                            <p:cond delay="821"/>
                                          </p:stCondLst>
                                        </p:cTn>
                                        <p:tgtEl>
                                          <p:spTgt spid="23"/>
                                        </p:tgtEl>
                                      </p:cBhvr>
                                      <p:to x="100000" y="90000"/>
                                    </p:animScale>
                                    <p:animScale>
                                      <p:cBhvr>
                                        <p:cTn id="52" dur="83" decel="50000">
                                          <p:stCondLst>
                                            <p:cond delay="834"/>
                                          </p:stCondLst>
                                        </p:cTn>
                                        <p:tgtEl>
                                          <p:spTgt spid="23"/>
                                        </p:tgtEl>
                                      </p:cBhvr>
                                      <p:to x="100000" y="100000"/>
                                    </p:animScale>
                                    <p:animScale>
                                      <p:cBhvr>
                                        <p:cTn id="53" dur="13">
                                          <p:stCondLst>
                                            <p:cond delay="904"/>
                                          </p:stCondLst>
                                        </p:cTn>
                                        <p:tgtEl>
                                          <p:spTgt spid="23"/>
                                        </p:tgtEl>
                                      </p:cBhvr>
                                      <p:to x="100000" y="95000"/>
                                    </p:animScale>
                                    <p:animScale>
                                      <p:cBhvr>
                                        <p:cTn id="54" dur="83" decel="50000">
                                          <p:stCondLst>
                                            <p:cond delay="917"/>
                                          </p:stCondLst>
                                        </p:cTn>
                                        <p:tgtEl>
                                          <p:spTgt spid="23"/>
                                        </p:tgtEl>
                                      </p:cBhvr>
                                      <p:to x="100000" y="100000"/>
                                    </p:animScale>
                                  </p:childTnLst>
                                </p:cTn>
                              </p:par>
                            </p:childTnLst>
                          </p:cTn>
                        </p:par>
                        <p:par>
                          <p:cTn id="55" fill="hold">
                            <p:stCondLst>
                              <p:cond delay="3000"/>
                            </p:stCondLst>
                            <p:childTnLst>
                              <p:par>
                                <p:cTn id="56" presetID="26" presetClass="entr" presetSubtype="0" fill="hold" nodeType="after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wipe(down)">
                                      <p:cBhvr>
                                        <p:cTn id="58" dur="290">
                                          <p:stCondLst>
                                            <p:cond delay="0"/>
                                          </p:stCondLst>
                                        </p:cTn>
                                        <p:tgtEl>
                                          <p:spTgt spid="21"/>
                                        </p:tgtEl>
                                      </p:cBhvr>
                                    </p:animEffect>
                                    <p:anim calcmode="lin" valueType="num">
                                      <p:cBhvr>
                                        <p:cTn id="59" dur="911"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60" dur="332"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61" dur="332" tmFilter="0, 0; 0.125,0.2665; 0.25,0.4; 0.375,0.465; 0.5,0.5;  0.625,0.535; 0.75,0.6; 0.875,0.7335; 1,1">
                                          <p:stCondLst>
                                            <p:cond delay="332"/>
                                          </p:stCondLst>
                                        </p:cTn>
                                        <p:tgtEl>
                                          <p:spTgt spid="21"/>
                                        </p:tgtEl>
                                        <p:attrNameLst>
                                          <p:attrName>ppt_y</p:attrName>
                                        </p:attrNameLst>
                                      </p:cBhvr>
                                      <p:tavLst>
                                        <p:tav tm="0" fmla="#ppt_y-sin(pi*$)/9">
                                          <p:val>
                                            <p:fltVal val="0"/>
                                          </p:val>
                                        </p:tav>
                                        <p:tav tm="100000">
                                          <p:val>
                                            <p:fltVal val="1"/>
                                          </p:val>
                                        </p:tav>
                                      </p:tavLst>
                                    </p:anim>
                                    <p:anim calcmode="lin" valueType="num">
                                      <p:cBhvr>
                                        <p:cTn id="62" dur="166" tmFilter="0, 0; 0.125,0.2665; 0.25,0.4; 0.375,0.465; 0.5,0.5;  0.625,0.535; 0.75,0.6; 0.875,0.7335; 1,1">
                                          <p:stCondLst>
                                            <p:cond delay="662"/>
                                          </p:stCondLst>
                                        </p:cTn>
                                        <p:tgtEl>
                                          <p:spTgt spid="21"/>
                                        </p:tgtEl>
                                        <p:attrNameLst>
                                          <p:attrName>ppt_y</p:attrName>
                                        </p:attrNameLst>
                                      </p:cBhvr>
                                      <p:tavLst>
                                        <p:tav tm="0" fmla="#ppt_y-sin(pi*$)/27">
                                          <p:val>
                                            <p:fltVal val="0"/>
                                          </p:val>
                                        </p:tav>
                                        <p:tav tm="100000">
                                          <p:val>
                                            <p:fltVal val="1"/>
                                          </p:val>
                                        </p:tav>
                                      </p:tavLst>
                                    </p:anim>
                                    <p:anim calcmode="lin" valueType="num">
                                      <p:cBhvr>
                                        <p:cTn id="63" dur="82" tmFilter="0, 0; 0.125,0.2665; 0.25,0.4; 0.375,0.465; 0.5,0.5;  0.625,0.535; 0.75,0.6; 0.875,0.7335; 1,1">
                                          <p:stCondLst>
                                            <p:cond delay="828"/>
                                          </p:stCondLst>
                                        </p:cTn>
                                        <p:tgtEl>
                                          <p:spTgt spid="21"/>
                                        </p:tgtEl>
                                        <p:attrNameLst>
                                          <p:attrName>ppt_y</p:attrName>
                                        </p:attrNameLst>
                                      </p:cBhvr>
                                      <p:tavLst>
                                        <p:tav tm="0" fmla="#ppt_y-sin(pi*$)/81">
                                          <p:val>
                                            <p:fltVal val="0"/>
                                          </p:val>
                                        </p:tav>
                                        <p:tav tm="100000">
                                          <p:val>
                                            <p:fltVal val="1"/>
                                          </p:val>
                                        </p:tav>
                                      </p:tavLst>
                                    </p:anim>
                                    <p:animScale>
                                      <p:cBhvr>
                                        <p:cTn id="64" dur="13">
                                          <p:stCondLst>
                                            <p:cond delay="325"/>
                                          </p:stCondLst>
                                        </p:cTn>
                                        <p:tgtEl>
                                          <p:spTgt spid="21"/>
                                        </p:tgtEl>
                                      </p:cBhvr>
                                      <p:to x="100000" y="60000"/>
                                    </p:animScale>
                                    <p:animScale>
                                      <p:cBhvr>
                                        <p:cTn id="65" dur="83" decel="50000">
                                          <p:stCondLst>
                                            <p:cond delay="338"/>
                                          </p:stCondLst>
                                        </p:cTn>
                                        <p:tgtEl>
                                          <p:spTgt spid="21"/>
                                        </p:tgtEl>
                                      </p:cBhvr>
                                      <p:to x="100000" y="100000"/>
                                    </p:animScale>
                                    <p:animScale>
                                      <p:cBhvr>
                                        <p:cTn id="66" dur="13">
                                          <p:stCondLst>
                                            <p:cond delay="656"/>
                                          </p:stCondLst>
                                        </p:cTn>
                                        <p:tgtEl>
                                          <p:spTgt spid="21"/>
                                        </p:tgtEl>
                                      </p:cBhvr>
                                      <p:to x="100000" y="80000"/>
                                    </p:animScale>
                                    <p:animScale>
                                      <p:cBhvr>
                                        <p:cTn id="67" dur="83" decel="50000">
                                          <p:stCondLst>
                                            <p:cond delay="669"/>
                                          </p:stCondLst>
                                        </p:cTn>
                                        <p:tgtEl>
                                          <p:spTgt spid="21"/>
                                        </p:tgtEl>
                                      </p:cBhvr>
                                      <p:to x="100000" y="100000"/>
                                    </p:animScale>
                                    <p:animScale>
                                      <p:cBhvr>
                                        <p:cTn id="68" dur="13">
                                          <p:stCondLst>
                                            <p:cond delay="821"/>
                                          </p:stCondLst>
                                        </p:cTn>
                                        <p:tgtEl>
                                          <p:spTgt spid="21"/>
                                        </p:tgtEl>
                                      </p:cBhvr>
                                      <p:to x="100000" y="90000"/>
                                    </p:animScale>
                                    <p:animScale>
                                      <p:cBhvr>
                                        <p:cTn id="69" dur="83" decel="50000">
                                          <p:stCondLst>
                                            <p:cond delay="834"/>
                                          </p:stCondLst>
                                        </p:cTn>
                                        <p:tgtEl>
                                          <p:spTgt spid="21"/>
                                        </p:tgtEl>
                                      </p:cBhvr>
                                      <p:to x="100000" y="100000"/>
                                    </p:animScale>
                                    <p:animScale>
                                      <p:cBhvr>
                                        <p:cTn id="70" dur="13">
                                          <p:stCondLst>
                                            <p:cond delay="904"/>
                                          </p:stCondLst>
                                        </p:cTn>
                                        <p:tgtEl>
                                          <p:spTgt spid="21"/>
                                        </p:tgtEl>
                                      </p:cBhvr>
                                      <p:to x="100000" y="95000"/>
                                    </p:animScale>
                                    <p:animScale>
                                      <p:cBhvr>
                                        <p:cTn id="71" dur="83" decel="50000">
                                          <p:stCondLst>
                                            <p:cond delay="917"/>
                                          </p:stCondLst>
                                        </p:cTn>
                                        <p:tgtEl>
                                          <p:spTgt spid="2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xmlns="" id="{825735C1-C1AD-D349-8C13-30C922C0D459}"/>
              </a:ext>
            </a:extLst>
          </p:cNvPr>
          <p:cNvSpPr/>
          <p:nvPr/>
        </p:nvSpPr>
        <p:spPr>
          <a:xfrm>
            <a:off x="9037460" y="3111475"/>
            <a:ext cx="3006494" cy="3006494"/>
          </a:xfrm>
          <a:prstGeom prst="ellipse">
            <a:avLst/>
          </a:prstGeom>
          <a:solidFill>
            <a:srgbClr val="E749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4294967295"/>
          </p:nvPr>
        </p:nvSpPr>
        <p:spPr>
          <a:xfrm>
            <a:off x="468005" y="1310838"/>
            <a:ext cx="11244717" cy="5408023"/>
          </a:xfrm>
          <a:prstGeom prst="rect">
            <a:avLst/>
          </a:prstGeom>
        </p:spPr>
        <p:txBody>
          <a:bodyPr numCol="2" spcCol="360000"/>
          <a:lstStyle/>
          <a:p>
            <a:pPr marL="0" indent="0">
              <a:lnSpc>
                <a:spcPct val="60000"/>
              </a:lnSpc>
              <a:spcAft>
                <a:spcPts val="600"/>
              </a:spcAft>
              <a:buNone/>
            </a:pPr>
            <a:r>
              <a:rPr lang="en-GB" sz="4800" b="1" dirty="0">
                <a:solidFill>
                  <a:srgbClr val="42145F"/>
                </a:solidFill>
                <a:latin typeface="Arial" panose="020B0604020202020204" pitchFamily="34" charset="0"/>
                <a:cs typeface="Arial" panose="020B0604020202020204" pitchFamily="34" charset="0"/>
              </a:rPr>
              <a:t>What is debt?</a:t>
            </a:r>
          </a:p>
          <a:p>
            <a:pPr>
              <a:spcAft>
                <a:spcPts val="600"/>
              </a:spcAft>
            </a:pPr>
            <a:r>
              <a:rPr lang="en-GB" sz="2400" dirty="0">
                <a:solidFill>
                  <a:srgbClr val="42145F"/>
                </a:solidFill>
                <a:latin typeface="Arial" panose="020B0604020202020204" pitchFamily="34" charset="0"/>
                <a:cs typeface="Arial" panose="020B0604020202020204" pitchFamily="34" charset="0"/>
              </a:rPr>
              <a:t>People are in </a:t>
            </a:r>
            <a:r>
              <a:rPr lang="en-GB" sz="2400" b="1" dirty="0">
                <a:solidFill>
                  <a:srgbClr val="CE3B57"/>
                </a:solidFill>
                <a:latin typeface="Arial" panose="020B0604020202020204" pitchFamily="34" charset="0"/>
                <a:cs typeface="Arial" panose="020B0604020202020204" pitchFamily="34" charset="0"/>
              </a:rPr>
              <a:t>debt</a:t>
            </a:r>
            <a:r>
              <a:rPr lang="en-GB" sz="2400" dirty="0">
                <a:solidFill>
                  <a:srgbClr val="42145F"/>
                </a:solidFill>
                <a:latin typeface="Arial" panose="020B0604020202020204" pitchFamily="34" charset="0"/>
                <a:cs typeface="Arial" panose="020B0604020202020204" pitchFamily="34" charset="0"/>
              </a:rPr>
              <a:t> when they borrow money from a person or organisation. They stay in debt until they pay back what they owe</a:t>
            </a:r>
          </a:p>
          <a:p>
            <a:pPr marL="0" indent="0">
              <a:spcAft>
                <a:spcPts val="600"/>
              </a:spcAft>
              <a:buNone/>
            </a:pPr>
            <a:r>
              <a:rPr lang="en-GB" sz="2400" dirty="0">
                <a:solidFill>
                  <a:srgbClr val="42145F"/>
                </a:solidFill>
                <a:latin typeface="Arial" panose="020B0604020202020204" pitchFamily="34" charset="0"/>
                <a:cs typeface="Arial" panose="020B0604020202020204" pitchFamily="34" charset="0"/>
              </a:rPr>
              <a:t> </a:t>
            </a:r>
          </a:p>
          <a:p>
            <a:pPr>
              <a:spcAft>
                <a:spcPts val="600"/>
              </a:spcAft>
            </a:pPr>
            <a:r>
              <a:rPr lang="en-GB" sz="2400" dirty="0">
                <a:solidFill>
                  <a:srgbClr val="42145F"/>
                </a:solidFill>
                <a:latin typeface="Arial" panose="020B0604020202020204" pitchFamily="34" charset="0"/>
                <a:cs typeface="Arial" panose="020B0604020202020204" pitchFamily="34" charset="0"/>
              </a:rPr>
              <a:t>People get into debt in lots of different ways, from borrowing money from a friend or family member, to using credit cards (which let you spend money and pay it back later), to taking out a loan or </a:t>
            </a:r>
            <a:r>
              <a:rPr lang="en-GB" sz="2400" b="1" dirty="0">
                <a:solidFill>
                  <a:srgbClr val="CE3B57"/>
                </a:solidFill>
                <a:latin typeface="Arial" panose="020B0604020202020204" pitchFamily="34" charset="0"/>
                <a:cs typeface="Arial" panose="020B0604020202020204" pitchFamily="34" charset="0"/>
              </a:rPr>
              <a:t>mortgage</a:t>
            </a:r>
            <a:r>
              <a:rPr lang="en-GB" sz="2400" dirty="0">
                <a:solidFill>
                  <a:srgbClr val="42145F"/>
                </a:solidFill>
                <a:latin typeface="Arial" panose="020B0604020202020204" pitchFamily="34" charset="0"/>
                <a:cs typeface="Arial" panose="020B0604020202020204" pitchFamily="34" charset="0"/>
              </a:rPr>
              <a:t> (a loan to buy a property) from a bank</a:t>
            </a:r>
          </a:p>
          <a:p>
            <a:pPr>
              <a:spcAft>
                <a:spcPts val="600"/>
              </a:spcAft>
            </a:pPr>
            <a:endParaRPr lang="en-GB" sz="2400" dirty="0">
              <a:solidFill>
                <a:srgbClr val="42145F"/>
              </a:solidFill>
              <a:latin typeface="Arial" panose="020B0604020202020204" pitchFamily="34" charset="0"/>
              <a:cs typeface="Arial" panose="020B0604020202020204" pitchFamily="34" charset="0"/>
            </a:endParaRPr>
          </a:p>
          <a:p>
            <a:pPr>
              <a:spcAft>
                <a:spcPts val="600"/>
              </a:spcAft>
            </a:pPr>
            <a:r>
              <a:rPr lang="en-GB" sz="2400" dirty="0">
                <a:solidFill>
                  <a:srgbClr val="42145F"/>
                </a:solidFill>
                <a:latin typeface="Arial" panose="020B0604020202020204" pitchFamily="34" charset="0"/>
                <a:cs typeface="Arial" panose="020B0604020202020204" pitchFamily="34" charset="0"/>
              </a:rPr>
              <a:t>Debt can be well managed, with the person in debt making sure they are able to pay it back, for example, by arranging to pay a small amount of the debt off each month until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it is all paid back</a:t>
            </a:r>
          </a:p>
          <a:p>
            <a:pPr marL="0" indent="0">
              <a:spcAft>
                <a:spcPts val="600"/>
              </a:spcAft>
              <a:buNone/>
            </a:pPr>
            <a:r>
              <a:rPr lang="en-GB" sz="2400" dirty="0">
                <a:solidFill>
                  <a:srgbClr val="42145F"/>
                </a:solidFill>
                <a:latin typeface="Arial" panose="020B0604020202020204" pitchFamily="34" charset="0"/>
                <a:cs typeface="Arial" panose="020B0604020202020204" pitchFamily="34" charset="0"/>
              </a:rPr>
              <a:t>  </a:t>
            </a:r>
          </a:p>
          <a:p>
            <a:pPr>
              <a:spcAft>
                <a:spcPts val="600"/>
              </a:spcAft>
            </a:pPr>
            <a:r>
              <a:rPr lang="en-GB" sz="2400" dirty="0">
                <a:solidFill>
                  <a:srgbClr val="42145F"/>
                </a:solidFill>
                <a:latin typeface="Arial" panose="020B0604020202020204" pitchFamily="34" charset="0"/>
                <a:cs typeface="Arial" panose="020B0604020202020204" pitchFamily="34" charset="0"/>
              </a:rPr>
              <a:t>Debt becomes a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problem when it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becomes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‘unmanageable’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and the person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cannot afford to pay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back the money they owe </a:t>
            </a:r>
            <a:endParaRPr lang="en-US" sz="2400" dirty="0">
              <a:solidFill>
                <a:srgbClr val="42145F"/>
              </a:solidFill>
            </a:endParaRPr>
          </a:p>
        </p:txBody>
      </p:sp>
      <p:pic>
        <p:nvPicPr>
          <p:cNvPr id="3" name="Picture 2">
            <a:extLst>
              <a:ext uri="{FF2B5EF4-FFF2-40B4-BE49-F238E27FC236}">
                <a16:creationId xmlns:a16="http://schemas.microsoft.com/office/drawing/2014/main" xmlns="" id="{BE6307DA-453A-FE49-BB65-76AD6A0D4F12}"/>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rot="500080">
            <a:off x="9740465" y="3146445"/>
            <a:ext cx="2221927" cy="2824418"/>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xmlns="" id="{D046BB7D-31E3-D242-A5D1-5E83DF4432AD}"/>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20156899">
            <a:off x="9013644" y="4268246"/>
            <a:ext cx="1157460" cy="1492263"/>
          </a:xfrm>
          <a:prstGeom prst="rect">
            <a:avLst/>
          </a:prstGeom>
        </p:spPr>
      </p:pic>
    </p:spTree>
    <p:extLst>
      <p:ext uri="{BB962C8B-B14F-4D97-AF65-F5344CB8AC3E}">
        <p14:creationId xmlns:p14="http://schemas.microsoft.com/office/powerpoint/2010/main" xmlns="" val="112839068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425340" y="2054711"/>
            <a:ext cx="11305106" cy="5222838"/>
          </a:xfrm>
          <a:prstGeom prst="rect">
            <a:avLst/>
          </a:prstGeom>
        </p:spPr>
        <p:txBody>
          <a:bodyPr numCol="2" spcCol="360000"/>
          <a:lstStyle/>
          <a:p>
            <a:r>
              <a:rPr lang="en-GB" sz="2400" dirty="0">
                <a:solidFill>
                  <a:srgbClr val="42145F"/>
                </a:solidFill>
                <a:latin typeface="Arial" panose="020B0604020202020204" pitchFamily="34" charset="0"/>
                <a:cs typeface="Arial" panose="020B0604020202020204" pitchFamily="34" charset="0"/>
              </a:rPr>
              <a:t>Unmanageable debt usually has a negative effect on a person’s life, and can also affect their family and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loved ones</a:t>
            </a:r>
          </a:p>
          <a:p>
            <a:pPr marL="0" indent="0">
              <a:buNone/>
            </a:pPr>
            <a:r>
              <a:rPr lang="en-GB" sz="2400" dirty="0">
                <a:solidFill>
                  <a:srgbClr val="42145F"/>
                </a:solidFill>
                <a:latin typeface="Arial" panose="020B0604020202020204" pitchFamily="34" charset="0"/>
                <a:cs typeface="Arial" panose="020B0604020202020204" pitchFamily="34" charset="0"/>
              </a:rPr>
              <a:t>  </a:t>
            </a:r>
          </a:p>
          <a:p>
            <a:r>
              <a:rPr lang="en-GB" sz="2400" dirty="0">
                <a:solidFill>
                  <a:srgbClr val="42145F"/>
                </a:solidFill>
                <a:latin typeface="Arial" panose="020B0604020202020204" pitchFamily="34" charset="0"/>
                <a:cs typeface="Arial" panose="020B0604020202020204" pitchFamily="34" charset="0"/>
              </a:rPr>
              <a:t>The</a:t>
            </a:r>
            <a:r>
              <a:rPr lang="en-GB" sz="2400" dirty="0">
                <a:solidFill>
                  <a:schemeClr val="bg1"/>
                </a:solidFill>
                <a:latin typeface="Arial" panose="020B0604020202020204" pitchFamily="34" charset="0"/>
                <a:cs typeface="Arial" panose="020B0604020202020204" pitchFamily="34" charset="0"/>
              </a:rPr>
              <a:t> </a:t>
            </a:r>
            <a:r>
              <a:rPr lang="en-GB" sz="2400" b="1" dirty="0">
                <a:solidFill>
                  <a:schemeClr val="bg1"/>
                </a:solidFill>
                <a:latin typeface="Arial" panose="020B0604020202020204" pitchFamily="34" charset="0"/>
                <a:cs typeface="Arial" panose="020B0604020202020204" pitchFamily="34" charset="0"/>
              </a:rPr>
              <a:t>creditors</a:t>
            </a:r>
            <a:r>
              <a:rPr lang="en-GB" sz="2400" dirty="0">
                <a:solidFill>
                  <a:schemeClr val="bg1"/>
                </a:solidFill>
                <a:latin typeface="Arial" panose="020B0604020202020204" pitchFamily="34" charset="0"/>
                <a:cs typeface="Arial" panose="020B0604020202020204" pitchFamily="34" charset="0"/>
              </a:rPr>
              <a:t> </a:t>
            </a:r>
            <a:r>
              <a:rPr lang="en-GB" sz="2400" dirty="0">
                <a:solidFill>
                  <a:srgbClr val="42145F"/>
                </a:solidFill>
                <a:latin typeface="Arial" panose="020B0604020202020204" pitchFamily="34" charset="0"/>
                <a:cs typeface="Arial" panose="020B0604020202020204" pitchFamily="34" charset="0"/>
              </a:rPr>
              <a:t>(people or companies the person owes money to) can put pressure on the person to pay back the debt, for example, by sending letters, phoning or by sending people from debt collection companies to visit the person’s home and demand the money </a:t>
            </a:r>
          </a:p>
          <a:p>
            <a:pPr marL="0" indent="0">
              <a:buNone/>
            </a:pPr>
            <a:endParaRPr lang="en-GB" sz="2400" dirty="0">
              <a:solidFill>
                <a:srgbClr val="42145F"/>
              </a:solidFill>
              <a:latin typeface="Arial" panose="020B0604020202020204" pitchFamily="34" charset="0"/>
              <a:cs typeface="Arial" panose="020B0604020202020204" pitchFamily="34" charset="0"/>
            </a:endParaRPr>
          </a:p>
          <a:p>
            <a:r>
              <a:rPr lang="en-GB" sz="2400" dirty="0">
                <a:solidFill>
                  <a:srgbClr val="42145F"/>
                </a:solidFill>
                <a:latin typeface="Arial" panose="020B0604020202020204" pitchFamily="34" charset="0"/>
                <a:cs typeface="Arial" panose="020B0604020202020204" pitchFamily="34" charset="0"/>
              </a:rPr>
              <a:t>If the person can’t pay, the things they own can be taken away and sold to pay off the debt, and they may even lose their home</a:t>
            </a:r>
          </a:p>
          <a:p>
            <a:endParaRPr lang="en-GB" sz="2400" dirty="0">
              <a:solidFill>
                <a:srgbClr val="42145F"/>
              </a:solidFill>
              <a:latin typeface="Arial" panose="020B0604020202020204" pitchFamily="34" charset="0"/>
              <a:cs typeface="Arial" panose="020B0604020202020204" pitchFamily="34" charset="0"/>
            </a:endParaRPr>
          </a:p>
          <a:p>
            <a:r>
              <a:rPr lang="en-GB" sz="2400" dirty="0">
                <a:solidFill>
                  <a:srgbClr val="42145F"/>
                </a:solidFill>
                <a:latin typeface="Arial" panose="020B0604020202020204" pitchFamily="34" charset="0"/>
                <a:cs typeface="Arial" panose="020B0604020202020204" pitchFamily="34" charset="0"/>
              </a:rPr>
              <a:t>They may be declared </a:t>
            </a:r>
            <a:r>
              <a:rPr lang="en-GB" sz="2400" b="1" dirty="0">
                <a:solidFill>
                  <a:schemeClr val="bg1"/>
                </a:solidFill>
                <a:latin typeface="Arial" panose="020B0604020202020204" pitchFamily="34" charset="0"/>
                <a:cs typeface="Arial" panose="020B0604020202020204" pitchFamily="34" charset="0"/>
              </a:rPr>
              <a:t>bankrupt</a:t>
            </a:r>
            <a:r>
              <a:rPr lang="en-GB" sz="2400" dirty="0">
                <a:solidFill>
                  <a:srgbClr val="42145F"/>
                </a:solidFill>
                <a:latin typeface="Arial" panose="020B0604020202020204" pitchFamily="34" charset="0"/>
                <a:cs typeface="Arial" panose="020B0604020202020204" pitchFamily="34" charset="0"/>
              </a:rPr>
              <a:t>,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which would make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it very difficult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for them to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borrow money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for the following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six years    </a:t>
            </a:r>
            <a:endParaRPr lang="en-US" sz="2400" dirty="0">
              <a:solidFill>
                <a:srgbClr val="42145F"/>
              </a:solidFill>
            </a:endParaRPr>
          </a:p>
        </p:txBody>
      </p:sp>
      <p:pic>
        <p:nvPicPr>
          <p:cNvPr id="12" name="Picture 11">
            <a:extLst>
              <a:ext uri="{FF2B5EF4-FFF2-40B4-BE49-F238E27FC236}">
                <a16:creationId xmlns:a16="http://schemas.microsoft.com/office/drawing/2014/main" xmlns="" id="{14B95127-D22D-514B-BA79-57B18FC71E60}"/>
              </a:ext>
            </a:extLst>
          </p:cNvPr>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606334" y="3540034"/>
            <a:ext cx="3320054" cy="2620312"/>
          </a:xfrm>
          <a:prstGeom prst="rect">
            <a:avLst/>
          </a:prstGeom>
          <a:effectLst>
            <a:outerShdw blurRad="76200" dir="13500000" sy="23000" kx="1200000" algn="br" rotWithShape="0">
              <a:prstClr val="black">
                <a:alpha val="20000"/>
              </a:prstClr>
            </a:outerShdw>
          </a:effectLst>
        </p:spPr>
      </p:pic>
      <p:sp>
        <p:nvSpPr>
          <p:cNvPr id="8" name="TextBox 7">
            <a:extLst>
              <a:ext uri="{FF2B5EF4-FFF2-40B4-BE49-F238E27FC236}">
                <a16:creationId xmlns:a16="http://schemas.microsoft.com/office/drawing/2014/main" xmlns="" id="{EE2160B7-C598-9B46-8314-36A31518717B}"/>
              </a:ext>
            </a:extLst>
          </p:cNvPr>
          <p:cNvSpPr txBox="1"/>
          <p:nvPr/>
        </p:nvSpPr>
        <p:spPr>
          <a:xfrm>
            <a:off x="425340" y="1293261"/>
            <a:ext cx="9053829" cy="683264"/>
          </a:xfrm>
          <a:prstGeom prst="rect">
            <a:avLst/>
          </a:prstGeom>
          <a:noFill/>
        </p:spPr>
        <p:txBody>
          <a:bodyPr wrap="square" rtlCol="0">
            <a:spAutoFit/>
          </a:bodyPr>
          <a:lstStyle/>
          <a:p>
            <a:pPr>
              <a:lnSpc>
                <a:spcPct val="80000"/>
              </a:lnSpc>
            </a:pPr>
            <a:r>
              <a:rPr lang="en-GB" sz="4800" b="1" dirty="0">
                <a:solidFill>
                  <a:srgbClr val="42145F"/>
                </a:solidFill>
                <a:latin typeface="Arial" panose="020B0604020202020204" pitchFamily="34" charset="0"/>
                <a:cs typeface="Arial" panose="020B0604020202020204" pitchFamily="34" charset="0"/>
              </a:rPr>
              <a:t>How can debt affect people?</a:t>
            </a:r>
          </a:p>
        </p:txBody>
      </p:sp>
    </p:spTree>
    <p:extLst>
      <p:ext uri="{BB962C8B-B14F-4D97-AF65-F5344CB8AC3E}">
        <p14:creationId xmlns:p14="http://schemas.microsoft.com/office/powerpoint/2010/main" xmlns="" val="393195557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531569" y="2298362"/>
            <a:ext cx="7152521" cy="1179834"/>
          </a:xfrm>
          <a:prstGeom prst="rect">
            <a:avLst/>
          </a:prstGeom>
        </p:spPr>
        <p:txBody>
          <a:bodyPr/>
          <a:lstStyle/>
          <a:p>
            <a:pPr marL="0" indent="0">
              <a:buNone/>
            </a:pPr>
            <a:r>
              <a:rPr lang="en-GB" sz="2200" b="1" dirty="0">
                <a:solidFill>
                  <a:schemeClr val="bg1"/>
                </a:solidFill>
                <a:latin typeface="Arial" panose="020B0604020202020204" pitchFamily="34" charset="0"/>
                <a:cs typeface="Arial" panose="020B0604020202020204" pitchFamily="34" charset="0"/>
              </a:rPr>
              <a:t>Poor emotional wellbeing might simply mean feeling sad or negative, but it can also affect people in lots of other ways…</a:t>
            </a:r>
          </a:p>
        </p:txBody>
      </p:sp>
      <p:sp>
        <p:nvSpPr>
          <p:cNvPr id="15" name="TextBox 14">
            <a:extLst>
              <a:ext uri="{FF2B5EF4-FFF2-40B4-BE49-F238E27FC236}">
                <a16:creationId xmlns:a16="http://schemas.microsoft.com/office/drawing/2014/main" xmlns="" id="{9C507584-65FD-C144-81D2-58CCBA3DB1BA}"/>
              </a:ext>
            </a:extLst>
          </p:cNvPr>
          <p:cNvSpPr txBox="1"/>
          <p:nvPr/>
        </p:nvSpPr>
        <p:spPr>
          <a:xfrm>
            <a:off x="479365" y="1108284"/>
            <a:ext cx="9053829" cy="1175706"/>
          </a:xfrm>
          <a:prstGeom prst="rect">
            <a:avLst/>
          </a:prstGeom>
          <a:noFill/>
        </p:spPr>
        <p:txBody>
          <a:bodyPr wrap="square" rtlCol="0">
            <a:spAutoFit/>
          </a:bodyPr>
          <a:lstStyle/>
          <a:p>
            <a:pPr>
              <a:lnSpc>
                <a:spcPct val="80000"/>
              </a:lnSpc>
            </a:pPr>
            <a:r>
              <a:rPr lang="en-GB" sz="4400" b="1" dirty="0">
                <a:solidFill>
                  <a:schemeClr val="bg1"/>
                </a:solidFill>
                <a:latin typeface="Arial" panose="020B0604020202020204" pitchFamily="34" charset="0"/>
                <a:cs typeface="Arial" panose="020B0604020202020204" pitchFamily="34" charset="0"/>
              </a:rPr>
              <a:t>Debt can affect people’s emotional wellbeing</a:t>
            </a:r>
          </a:p>
        </p:txBody>
      </p:sp>
      <p:pic>
        <p:nvPicPr>
          <p:cNvPr id="29" name="Picture 28">
            <a:extLst>
              <a:ext uri="{FF2B5EF4-FFF2-40B4-BE49-F238E27FC236}">
                <a16:creationId xmlns:a16="http://schemas.microsoft.com/office/drawing/2014/main" xmlns="" id="{23B51CC3-4042-B244-9D2C-F0AB0F40A301}"/>
              </a:ext>
            </a:extLst>
          </p:cNvPr>
          <p:cNvPicPr>
            <a:picLocks noChangeAspect="1"/>
          </p:cNvPicPr>
          <p:nvPr/>
        </p:nvPicPr>
        <p:blipFill rotWithShape="1">
          <a:blip r:embed="rId3" cstate="print">
            <a:alphaModFix/>
            <a:extLst>
              <a:ext uri="{28A0092B-C50C-407E-A947-70E740481C1C}">
                <a14:useLocalDpi xmlns:a14="http://schemas.microsoft.com/office/drawing/2010/main" xmlns="" val="0"/>
              </a:ext>
            </a:extLst>
          </a:blip>
          <a:srcRect l="50000" r="7625" b="47510"/>
          <a:stretch/>
        </p:blipFill>
        <p:spPr>
          <a:xfrm rot="378929">
            <a:off x="7376205" y="773642"/>
            <a:ext cx="4877348" cy="3742574"/>
          </a:xfrm>
          <a:prstGeom prst="rect">
            <a:avLst/>
          </a:prstGeom>
        </p:spPr>
      </p:pic>
      <p:sp>
        <p:nvSpPr>
          <p:cNvPr id="2" name="TextBox 1">
            <a:extLst>
              <a:ext uri="{FF2B5EF4-FFF2-40B4-BE49-F238E27FC236}">
                <a16:creationId xmlns:a16="http://schemas.microsoft.com/office/drawing/2014/main" xmlns="" id="{D9D12650-7D5F-4A43-BD5F-0503123755DD}"/>
              </a:ext>
            </a:extLst>
          </p:cNvPr>
          <p:cNvSpPr txBox="1"/>
          <p:nvPr/>
        </p:nvSpPr>
        <p:spPr>
          <a:xfrm rot="378929">
            <a:off x="7425352" y="2305211"/>
            <a:ext cx="3675532" cy="40011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000" b="1" dirty="0">
                <a:solidFill>
                  <a:sysClr val="windowText" lastClr="000000"/>
                </a:solidFill>
              </a:rPr>
              <a:t>getting into arguments</a:t>
            </a:r>
          </a:p>
        </p:txBody>
      </p:sp>
      <p:grpSp>
        <p:nvGrpSpPr>
          <p:cNvPr id="3" name="Group 2">
            <a:extLst>
              <a:ext uri="{FF2B5EF4-FFF2-40B4-BE49-F238E27FC236}">
                <a16:creationId xmlns:a16="http://schemas.microsoft.com/office/drawing/2014/main" xmlns="" id="{00559CFA-CE0B-D84F-86A3-D0C41594DC23}"/>
              </a:ext>
            </a:extLst>
          </p:cNvPr>
          <p:cNvGrpSpPr/>
          <p:nvPr/>
        </p:nvGrpSpPr>
        <p:grpSpPr>
          <a:xfrm rot="21292033">
            <a:off x="7217011" y="2941325"/>
            <a:ext cx="6080978" cy="3599727"/>
            <a:chOff x="3766616" y="3382920"/>
            <a:chExt cx="6080978" cy="3599727"/>
          </a:xfrm>
        </p:grpSpPr>
        <p:pic>
          <p:nvPicPr>
            <p:cNvPr id="28" name="Picture 27">
              <a:extLst>
                <a:ext uri="{FF2B5EF4-FFF2-40B4-BE49-F238E27FC236}">
                  <a16:creationId xmlns:a16="http://schemas.microsoft.com/office/drawing/2014/main" xmlns="" id="{EC07543B-EA87-B445-90A8-F69DC4B26271}"/>
                </a:ext>
              </a:extLst>
            </p:cNvPr>
            <p:cNvPicPr>
              <a:picLocks noChangeAspect="1"/>
            </p:cNvPicPr>
            <p:nvPr/>
          </p:nvPicPr>
          <p:blipFill rotWithShape="1">
            <a:blip r:embed="rId4" cstate="print">
              <a:alphaModFix/>
              <a:extLst>
                <a:ext uri="{28A0092B-C50C-407E-A947-70E740481C1C}">
                  <a14:useLocalDpi xmlns:a14="http://schemas.microsoft.com/office/drawing/2010/main" xmlns="" val="0"/>
                </a:ext>
              </a:extLst>
            </a:blip>
            <a:srcRect l="50000" r="4489" b="47510"/>
            <a:stretch/>
          </p:blipFill>
          <p:spPr>
            <a:xfrm>
              <a:off x="3766616" y="3382920"/>
              <a:ext cx="6080978" cy="3599727"/>
            </a:xfrm>
            <a:prstGeom prst="rect">
              <a:avLst/>
            </a:prstGeom>
          </p:spPr>
        </p:pic>
        <p:sp>
          <p:nvSpPr>
            <p:cNvPr id="12" name="TextBox 11">
              <a:extLst>
                <a:ext uri="{FF2B5EF4-FFF2-40B4-BE49-F238E27FC236}">
                  <a16:creationId xmlns:a16="http://schemas.microsoft.com/office/drawing/2014/main" xmlns="" id="{07D41E37-79D4-F541-BAB2-189B69A70A80}"/>
                </a:ext>
              </a:extLst>
            </p:cNvPr>
            <p:cNvSpPr txBox="1"/>
            <p:nvPr/>
          </p:nvSpPr>
          <p:spPr>
            <a:xfrm>
              <a:off x="4611959" y="5821813"/>
              <a:ext cx="3996181" cy="638573"/>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180"/>
                </a:lnSpc>
              </a:pPr>
              <a:r>
                <a:rPr lang="en-US" b="1" dirty="0">
                  <a:solidFill>
                    <a:srgbClr val="42145F"/>
                  </a:solidFill>
                </a:rPr>
                <a:t>difficulty enjoying </a:t>
              </a:r>
            </a:p>
            <a:p>
              <a:pPr algn="ctr">
                <a:lnSpc>
                  <a:spcPts val="2180"/>
                </a:lnSpc>
              </a:pPr>
              <a:r>
                <a:rPr lang="en-US" b="1" dirty="0">
                  <a:solidFill>
                    <a:srgbClr val="42145F"/>
                  </a:solidFill>
                </a:rPr>
                <a:t>yourself</a:t>
              </a:r>
            </a:p>
          </p:txBody>
        </p:sp>
        <p:sp>
          <p:nvSpPr>
            <p:cNvPr id="18" name="TextBox 17">
              <a:extLst>
                <a:ext uri="{FF2B5EF4-FFF2-40B4-BE49-F238E27FC236}">
                  <a16:creationId xmlns:a16="http://schemas.microsoft.com/office/drawing/2014/main" xmlns="" id="{0A001863-C441-FF4C-9A6F-B4F75AD9D062}"/>
                </a:ext>
              </a:extLst>
            </p:cNvPr>
            <p:cNvSpPr txBox="1"/>
            <p:nvPr/>
          </p:nvSpPr>
          <p:spPr>
            <a:xfrm>
              <a:off x="4647154" y="4819603"/>
              <a:ext cx="2379835" cy="957026"/>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180"/>
                </a:lnSpc>
              </a:pPr>
              <a:r>
                <a:rPr lang="en-US" sz="2400" b="1" dirty="0">
                  <a:solidFill>
                    <a:srgbClr val="CE3B57"/>
                  </a:solidFill>
                </a:rPr>
                <a:t>difficulty recovering from illness</a:t>
              </a:r>
            </a:p>
          </p:txBody>
        </p:sp>
        <p:sp>
          <p:nvSpPr>
            <p:cNvPr id="19" name="TextBox 18">
              <a:extLst>
                <a:ext uri="{FF2B5EF4-FFF2-40B4-BE49-F238E27FC236}">
                  <a16:creationId xmlns:a16="http://schemas.microsoft.com/office/drawing/2014/main" xmlns="" id="{33220C17-2214-6D48-98B1-EF5CCAAE51EF}"/>
                </a:ext>
              </a:extLst>
            </p:cNvPr>
            <p:cNvSpPr txBox="1"/>
            <p:nvPr/>
          </p:nvSpPr>
          <p:spPr>
            <a:xfrm>
              <a:off x="6777643" y="4275320"/>
              <a:ext cx="1601919" cy="65659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180"/>
                </a:lnSpc>
              </a:pPr>
              <a:r>
                <a:rPr lang="en-US" sz="2400" b="1" dirty="0">
                  <a:solidFill>
                    <a:srgbClr val="CE3B57"/>
                  </a:solidFill>
                </a:rPr>
                <a:t>avoiding friends</a:t>
              </a:r>
            </a:p>
          </p:txBody>
        </p:sp>
        <p:sp>
          <p:nvSpPr>
            <p:cNvPr id="30" name="TextBox 29">
              <a:extLst>
                <a:ext uri="{FF2B5EF4-FFF2-40B4-BE49-F238E27FC236}">
                  <a16:creationId xmlns:a16="http://schemas.microsoft.com/office/drawing/2014/main" xmlns="" id="{236262D7-7866-C641-BBD7-91E8B49113BE}"/>
                </a:ext>
              </a:extLst>
            </p:cNvPr>
            <p:cNvSpPr txBox="1"/>
            <p:nvPr/>
          </p:nvSpPr>
          <p:spPr>
            <a:xfrm>
              <a:off x="6504924" y="4970276"/>
              <a:ext cx="2247364" cy="735073"/>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480"/>
                </a:lnSpc>
              </a:pPr>
              <a:r>
                <a:rPr lang="en-US" sz="2800" b="1" dirty="0">
                  <a:solidFill>
                    <a:srgbClr val="42145F"/>
                  </a:solidFill>
                </a:rPr>
                <a:t>hiding feelings</a:t>
              </a:r>
            </a:p>
          </p:txBody>
        </p:sp>
        <p:sp>
          <p:nvSpPr>
            <p:cNvPr id="34" name="TextBox 33">
              <a:extLst>
                <a:ext uri="{FF2B5EF4-FFF2-40B4-BE49-F238E27FC236}">
                  <a16:creationId xmlns:a16="http://schemas.microsoft.com/office/drawing/2014/main" xmlns="" id="{85A999AF-80D8-4542-8431-ACE08AA5977B}"/>
                </a:ext>
              </a:extLst>
            </p:cNvPr>
            <p:cNvSpPr txBox="1"/>
            <p:nvPr/>
          </p:nvSpPr>
          <p:spPr>
            <a:xfrm>
              <a:off x="4913267" y="3935636"/>
              <a:ext cx="2483794" cy="630942"/>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100"/>
                </a:lnSpc>
              </a:pPr>
              <a:r>
                <a:rPr lang="en-US" sz="2000" b="1" dirty="0">
                  <a:solidFill>
                    <a:sysClr val="windowText" lastClr="000000"/>
                  </a:solidFill>
                </a:rPr>
                <a:t>loss of </a:t>
              </a:r>
            </a:p>
            <a:p>
              <a:pPr algn="ctr">
                <a:lnSpc>
                  <a:spcPts val="2100"/>
                </a:lnSpc>
              </a:pPr>
              <a:r>
                <a:rPr lang="en-US" sz="2000" b="1" dirty="0">
                  <a:solidFill>
                    <a:sysClr val="windowText" lastClr="000000"/>
                  </a:solidFill>
                </a:rPr>
                <a:t>appetite</a:t>
              </a:r>
            </a:p>
          </p:txBody>
        </p:sp>
      </p:grpSp>
      <p:sp>
        <p:nvSpPr>
          <p:cNvPr id="20" name="TextBox 19">
            <a:extLst>
              <a:ext uri="{FF2B5EF4-FFF2-40B4-BE49-F238E27FC236}">
                <a16:creationId xmlns:a16="http://schemas.microsoft.com/office/drawing/2014/main" xmlns="" id="{C5C3BF41-DD7B-DB46-8743-8E8CDD6E2CCA}"/>
              </a:ext>
            </a:extLst>
          </p:cNvPr>
          <p:cNvSpPr txBox="1"/>
          <p:nvPr/>
        </p:nvSpPr>
        <p:spPr>
          <a:xfrm rot="378929">
            <a:off x="9374580" y="2889587"/>
            <a:ext cx="2548360" cy="65659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180"/>
              </a:lnSpc>
            </a:pPr>
            <a:r>
              <a:rPr lang="en-US" sz="2400" b="1" dirty="0">
                <a:solidFill>
                  <a:srgbClr val="CE3B57"/>
                </a:solidFill>
              </a:rPr>
              <a:t>feeling unable to cope with life</a:t>
            </a:r>
          </a:p>
        </p:txBody>
      </p:sp>
      <p:sp>
        <p:nvSpPr>
          <p:cNvPr id="22" name="TextBox 21">
            <a:extLst>
              <a:ext uri="{FF2B5EF4-FFF2-40B4-BE49-F238E27FC236}">
                <a16:creationId xmlns:a16="http://schemas.microsoft.com/office/drawing/2014/main" xmlns="" id="{F0C7BB8F-BA0A-F346-AAC9-B279562B6993}"/>
              </a:ext>
            </a:extLst>
          </p:cNvPr>
          <p:cNvSpPr txBox="1"/>
          <p:nvPr/>
        </p:nvSpPr>
        <p:spPr>
          <a:xfrm rot="378929">
            <a:off x="8142909" y="1923787"/>
            <a:ext cx="3954297" cy="52322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800" b="1" dirty="0">
                <a:solidFill>
                  <a:srgbClr val="42145F"/>
                </a:solidFill>
              </a:rPr>
              <a:t>unable to be positive</a:t>
            </a:r>
          </a:p>
        </p:txBody>
      </p:sp>
      <p:sp>
        <p:nvSpPr>
          <p:cNvPr id="24" name="TextBox 23">
            <a:extLst>
              <a:ext uri="{FF2B5EF4-FFF2-40B4-BE49-F238E27FC236}">
                <a16:creationId xmlns:a16="http://schemas.microsoft.com/office/drawing/2014/main" xmlns="" id="{7A84FA4E-D77A-DC4B-BE08-A30447E65A37}"/>
              </a:ext>
            </a:extLst>
          </p:cNvPr>
          <p:cNvSpPr txBox="1"/>
          <p:nvPr/>
        </p:nvSpPr>
        <p:spPr>
          <a:xfrm rot="378929">
            <a:off x="9855128" y="1444308"/>
            <a:ext cx="1633270" cy="40011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000" b="1" dirty="0">
                <a:solidFill>
                  <a:schemeClr val="tx1"/>
                </a:solidFill>
              </a:rPr>
              <a:t>tiredness</a:t>
            </a:r>
          </a:p>
        </p:txBody>
      </p:sp>
      <p:sp>
        <p:nvSpPr>
          <p:cNvPr id="32" name="TextBox 31">
            <a:extLst>
              <a:ext uri="{FF2B5EF4-FFF2-40B4-BE49-F238E27FC236}">
                <a16:creationId xmlns:a16="http://schemas.microsoft.com/office/drawing/2014/main" xmlns="" id="{683CA2C4-21E4-1C4B-A039-62A18F79D71A}"/>
              </a:ext>
            </a:extLst>
          </p:cNvPr>
          <p:cNvSpPr txBox="1"/>
          <p:nvPr/>
        </p:nvSpPr>
        <p:spPr>
          <a:xfrm rot="378929">
            <a:off x="7957388" y="2857814"/>
            <a:ext cx="1580481" cy="65659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180"/>
              </a:lnSpc>
            </a:pPr>
            <a:r>
              <a:rPr lang="en-US" sz="2400" b="1" dirty="0">
                <a:solidFill>
                  <a:srgbClr val="42145F"/>
                </a:solidFill>
              </a:rPr>
              <a:t>losing sleep</a:t>
            </a:r>
          </a:p>
        </p:txBody>
      </p:sp>
      <p:pic>
        <p:nvPicPr>
          <p:cNvPr id="27" name="Picture 26">
            <a:extLst>
              <a:ext uri="{FF2B5EF4-FFF2-40B4-BE49-F238E27FC236}">
                <a16:creationId xmlns:a16="http://schemas.microsoft.com/office/drawing/2014/main" xmlns="" id="{294D0BB4-8949-7E4D-ADCD-DAB54B16FB0E}"/>
              </a:ext>
            </a:extLst>
          </p:cNvPr>
          <p:cNvPicPr>
            <a:picLocks noChangeAspect="1"/>
          </p:cNvPicPr>
          <p:nvPr/>
        </p:nvPicPr>
        <p:blipFill rotWithShape="1">
          <a:blip r:embed="rId5" cstate="print">
            <a:alphaModFix/>
            <a:extLst>
              <a:ext uri="{28A0092B-C50C-407E-A947-70E740481C1C}">
                <a14:useLocalDpi xmlns:a14="http://schemas.microsoft.com/office/drawing/2010/main" xmlns="" val="0"/>
              </a:ext>
            </a:extLst>
          </a:blip>
          <a:srcRect l="50000" t="-1" r="-3149" b="50844"/>
          <a:stretch/>
        </p:blipFill>
        <p:spPr>
          <a:xfrm rot="21192079" flipH="1">
            <a:off x="-1424095" y="3226679"/>
            <a:ext cx="6141342" cy="3371123"/>
          </a:xfrm>
          <a:prstGeom prst="rect">
            <a:avLst/>
          </a:prstGeom>
        </p:spPr>
      </p:pic>
      <p:sp>
        <p:nvSpPr>
          <p:cNvPr id="13" name="TextBox 12">
            <a:extLst>
              <a:ext uri="{FF2B5EF4-FFF2-40B4-BE49-F238E27FC236}">
                <a16:creationId xmlns:a16="http://schemas.microsoft.com/office/drawing/2014/main" xmlns="" id="{A061FEB7-7888-4B44-9575-D63C7870B9F3}"/>
              </a:ext>
            </a:extLst>
          </p:cNvPr>
          <p:cNvSpPr txBox="1"/>
          <p:nvPr/>
        </p:nvSpPr>
        <p:spPr>
          <a:xfrm rot="21192079" flipH="1">
            <a:off x="2202384" y="5095835"/>
            <a:ext cx="1412276" cy="611193"/>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1980"/>
              </a:lnSpc>
            </a:pPr>
            <a:r>
              <a:rPr lang="en-US" sz="2400" b="1" dirty="0">
                <a:solidFill>
                  <a:srgbClr val="CE3B57"/>
                </a:solidFill>
              </a:rPr>
              <a:t>poor memory</a:t>
            </a:r>
          </a:p>
        </p:txBody>
      </p:sp>
      <p:sp>
        <p:nvSpPr>
          <p:cNvPr id="14" name="TextBox 13">
            <a:extLst>
              <a:ext uri="{FF2B5EF4-FFF2-40B4-BE49-F238E27FC236}">
                <a16:creationId xmlns:a16="http://schemas.microsoft.com/office/drawing/2014/main" xmlns="" id="{2545411B-2DB6-7C49-A3CE-FB5584C66DEC}"/>
              </a:ext>
            </a:extLst>
          </p:cNvPr>
          <p:cNvSpPr txBox="1"/>
          <p:nvPr/>
        </p:nvSpPr>
        <p:spPr>
          <a:xfrm rot="21192079" flipH="1">
            <a:off x="567978" y="3946935"/>
            <a:ext cx="2737959" cy="65659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180"/>
              </a:lnSpc>
            </a:pPr>
            <a:r>
              <a:rPr lang="en-US" sz="2400" b="1" dirty="0">
                <a:solidFill>
                  <a:srgbClr val="42145F"/>
                </a:solidFill>
              </a:rPr>
              <a:t>expecting bad things to happen</a:t>
            </a:r>
          </a:p>
        </p:txBody>
      </p:sp>
      <p:sp>
        <p:nvSpPr>
          <p:cNvPr id="17" name="TextBox 16">
            <a:extLst>
              <a:ext uri="{FF2B5EF4-FFF2-40B4-BE49-F238E27FC236}">
                <a16:creationId xmlns:a16="http://schemas.microsoft.com/office/drawing/2014/main" xmlns="" id="{6CFAA555-8C8C-E246-B89C-400DC37F002C}"/>
              </a:ext>
            </a:extLst>
          </p:cNvPr>
          <p:cNvSpPr txBox="1"/>
          <p:nvPr/>
        </p:nvSpPr>
        <p:spPr>
          <a:xfrm rot="21192079" flipH="1">
            <a:off x="146350" y="5085504"/>
            <a:ext cx="1946092" cy="65659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lnSpc>
                <a:spcPts val="2180"/>
              </a:lnSpc>
            </a:pPr>
            <a:r>
              <a:rPr lang="en-US" sz="2400" b="1" dirty="0">
                <a:solidFill>
                  <a:srgbClr val="42145F"/>
                </a:solidFill>
              </a:rPr>
              <a:t>loss of confidence</a:t>
            </a:r>
          </a:p>
        </p:txBody>
      </p:sp>
      <p:sp>
        <p:nvSpPr>
          <p:cNvPr id="26" name="TextBox 25">
            <a:extLst>
              <a:ext uri="{FF2B5EF4-FFF2-40B4-BE49-F238E27FC236}">
                <a16:creationId xmlns:a16="http://schemas.microsoft.com/office/drawing/2014/main" xmlns="" id="{42F67C0D-486C-BB4B-AAF7-8826029E1C3E}"/>
              </a:ext>
            </a:extLst>
          </p:cNvPr>
          <p:cNvSpPr txBox="1"/>
          <p:nvPr/>
        </p:nvSpPr>
        <p:spPr>
          <a:xfrm rot="21192079" flipH="1">
            <a:off x="17244" y="4582782"/>
            <a:ext cx="2371130" cy="400110"/>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000" b="1" dirty="0">
                <a:solidFill>
                  <a:srgbClr val="CE3B57"/>
                </a:solidFill>
              </a:rPr>
              <a:t>unable to relax</a:t>
            </a:r>
          </a:p>
        </p:txBody>
      </p:sp>
      <p:sp>
        <p:nvSpPr>
          <p:cNvPr id="33" name="TextBox 32">
            <a:extLst>
              <a:ext uri="{FF2B5EF4-FFF2-40B4-BE49-F238E27FC236}">
                <a16:creationId xmlns:a16="http://schemas.microsoft.com/office/drawing/2014/main" xmlns="" id="{3BEBB769-6E7E-324A-B74E-6295E1C59007}"/>
              </a:ext>
            </a:extLst>
          </p:cNvPr>
          <p:cNvSpPr txBox="1"/>
          <p:nvPr/>
        </p:nvSpPr>
        <p:spPr>
          <a:xfrm rot="21192079" flipH="1">
            <a:off x="2133123" y="4731261"/>
            <a:ext cx="1946092" cy="369332"/>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b="1" dirty="0">
                <a:solidFill>
                  <a:schemeClr val="tx1"/>
                </a:solidFill>
              </a:rPr>
              <a:t>depression</a:t>
            </a:r>
          </a:p>
        </p:txBody>
      </p:sp>
      <p:sp>
        <p:nvSpPr>
          <p:cNvPr id="36" name="TextBox 35">
            <a:extLst>
              <a:ext uri="{FF2B5EF4-FFF2-40B4-BE49-F238E27FC236}">
                <a16:creationId xmlns:a16="http://schemas.microsoft.com/office/drawing/2014/main" xmlns="" id="{50C5DAE9-6FCF-AC4D-8BC1-6ED0D418F10B}"/>
              </a:ext>
            </a:extLst>
          </p:cNvPr>
          <p:cNvSpPr txBox="1"/>
          <p:nvPr/>
        </p:nvSpPr>
        <p:spPr>
          <a:xfrm rot="21192079" flipH="1">
            <a:off x="1664305" y="5819224"/>
            <a:ext cx="1256869" cy="369332"/>
          </a:xfrm>
          <a:prstGeom prst="rect">
            <a:avLst/>
          </a:prstGeom>
          <a:noFill/>
          <a:ln w="57150">
            <a:noFill/>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b="1" dirty="0">
                <a:solidFill>
                  <a:schemeClr val="tx1"/>
                </a:solidFill>
              </a:rPr>
              <a:t>stress</a:t>
            </a:r>
          </a:p>
        </p:txBody>
      </p:sp>
      <p:grpSp>
        <p:nvGrpSpPr>
          <p:cNvPr id="10" name="Group 9">
            <a:extLst>
              <a:ext uri="{FF2B5EF4-FFF2-40B4-BE49-F238E27FC236}">
                <a16:creationId xmlns:a16="http://schemas.microsoft.com/office/drawing/2014/main" xmlns="" id="{2E723233-789F-854F-8FA0-3A9092AD83C1}"/>
              </a:ext>
            </a:extLst>
          </p:cNvPr>
          <p:cNvGrpSpPr/>
          <p:nvPr/>
        </p:nvGrpSpPr>
        <p:grpSpPr>
          <a:xfrm>
            <a:off x="3351645" y="3075522"/>
            <a:ext cx="5389719" cy="3772031"/>
            <a:chOff x="3351645" y="3075522"/>
            <a:chExt cx="5389719" cy="3772031"/>
          </a:xfrm>
        </p:grpSpPr>
        <p:pic>
          <p:nvPicPr>
            <p:cNvPr id="8" name="Picture 7">
              <a:extLst>
                <a:ext uri="{FF2B5EF4-FFF2-40B4-BE49-F238E27FC236}">
                  <a16:creationId xmlns:a16="http://schemas.microsoft.com/office/drawing/2014/main" xmlns="" id="{D605E1E6-310C-F14D-9E3E-37EB63EFF19E}"/>
                </a:ext>
              </a:extLst>
            </p:cNvPr>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rot="644114">
              <a:off x="3351645" y="3214260"/>
              <a:ext cx="5389719" cy="3633293"/>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xmlns="" id="{BCE8C69D-0806-F24A-8DBF-FBF5B2F1F84B}"/>
                </a:ext>
              </a:extLst>
            </p:cNvPr>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1810335">
              <a:off x="7227497" y="5493190"/>
              <a:ext cx="1211137" cy="506780"/>
            </a:xfrm>
            <a:prstGeom prst="rect">
              <a:avLst/>
            </a:prstGeom>
          </p:spPr>
        </p:pic>
        <p:pic>
          <p:nvPicPr>
            <p:cNvPr id="9" name="Picture 8">
              <a:extLst>
                <a:ext uri="{FF2B5EF4-FFF2-40B4-BE49-F238E27FC236}">
                  <a16:creationId xmlns:a16="http://schemas.microsoft.com/office/drawing/2014/main" xmlns="" id="{429D5B13-5418-FC4B-85C6-6BA9697A8FBF}"/>
                </a:ext>
              </a:extLst>
            </p:cNvPr>
            <p:cNvPicPr>
              <a:picLocks noChangeAspect="1"/>
            </p:cNvPicPr>
            <p:nvPr/>
          </p:nvPicPr>
          <p:blipFill>
            <a:blip r:embed="rId8" cstate="print">
              <a:extLst>
                <a:ext uri="{28A0092B-C50C-407E-A947-70E740481C1C}">
                  <a14:useLocalDpi xmlns:a14="http://schemas.microsoft.com/office/drawing/2010/main" xmlns="" val="0"/>
                </a:ext>
              </a:extLst>
            </a:blip>
            <a:stretch>
              <a:fillRect/>
            </a:stretch>
          </p:blipFill>
          <p:spPr>
            <a:xfrm>
              <a:off x="4029893" y="3075522"/>
              <a:ext cx="759611" cy="979333"/>
            </a:xfrm>
            <a:prstGeom prst="rect">
              <a:avLst/>
            </a:prstGeom>
          </p:spPr>
        </p:pic>
      </p:grpSp>
    </p:spTree>
    <p:extLst>
      <p:ext uri="{BB962C8B-B14F-4D97-AF65-F5344CB8AC3E}">
        <p14:creationId xmlns:p14="http://schemas.microsoft.com/office/powerpoint/2010/main" xmlns="" val="22547462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350291" y="1929462"/>
            <a:ext cx="3447158" cy="4632703"/>
          </a:xfrm>
          <a:prstGeom prst="rect">
            <a:avLst/>
          </a:prstGeom>
        </p:spPr>
        <p:txBody>
          <a:bodyPr/>
          <a:lstStyle/>
          <a:p>
            <a:pPr>
              <a:lnSpc>
                <a:spcPct val="100000"/>
              </a:lnSpc>
            </a:pPr>
            <a:r>
              <a:rPr lang="en-GB" sz="2400" dirty="0">
                <a:solidFill>
                  <a:srgbClr val="42145F"/>
                </a:solidFill>
                <a:latin typeface="Arial" panose="020B0604020202020204" pitchFamily="34" charset="0"/>
                <a:cs typeface="Arial" panose="020B0604020202020204" pitchFamily="34" charset="0"/>
              </a:rPr>
              <a:t>Read the two case studies, which show examples of families experiencing debt</a:t>
            </a:r>
          </a:p>
          <a:p>
            <a:endParaRPr lang="en-GB" sz="2400" dirty="0">
              <a:solidFill>
                <a:srgbClr val="42145F"/>
              </a:solidFill>
              <a:latin typeface="Arial" panose="020B0604020202020204" pitchFamily="34" charset="0"/>
              <a:cs typeface="Arial" panose="020B0604020202020204" pitchFamily="34" charset="0"/>
            </a:endParaRPr>
          </a:p>
          <a:p>
            <a:pPr>
              <a:lnSpc>
                <a:spcPct val="100000"/>
              </a:lnSpc>
            </a:pPr>
            <a:r>
              <a:rPr lang="en-GB" sz="2400" dirty="0">
                <a:solidFill>
                  <a:srgbClr val="42145F"/>
                </a:solidFill>
                <a:latin typeface="Arial" panose="020B0604020202020204" pitchFamily="34" charset="0"/>
                <a:cs typeface="Arial" panose="020B0604020202020204" pitchFamily="34" charset="0"/>
              </a:rPr>
              <a:t>Consider how the different family members feel. </a:t>
            </a:r>
            <a:br>
              <a:rPr lang="en-GB" sz="2400" dirty="0">
                <a:solidFill>
                  <a:srgbClr val="42145F"/>
                </a:solidFill>
                <a:latin typeface="Arial" panose="020B0604020202020204" pitchFamily="34" charset="0"/>
                <a:cs typeface="Arial" panose="020B0604020202020204" pitchFamily="34" charset="0"/>
              </a:rPr>
            </a:br>
            <a:r>
              <a:rPr lang="en-GB" sz="2400" dirty="0">
                <a:solidFill>
                  <a:srgbClr val="42145F"/>
                </a:solidFill>
                <a:latin typeface="Arial" panose="020B0604020202020204" pitchFamily="34" charset="0"/>
                <a:cs typeface="Arial" panose="020B0604020202020204" pitchFamily="34" charset="0"/>
              </a:rPr>
              <a:t>You can use the emotion words to help you talk about the characters’ feelings</a:t>
            </a:r>
          </a:p>
        </p:txBody>
      </p:sp>
      <p:sp>
        <p:nvSpPr>
          <p:cNvPr id="10" name="TextBox 9">
            <a:extLst>
              <a:ext uri="{FF2B5EF4-FFF2-40B4-BE49-F238E27FC236}">
                <a16:creationId xmlns:a16="http://schemas.microsoft.com/office/drawing/2014/main" xmlns="" id="{F167B8F2-BF0F-5641-A8F6-BD67CACDF00F}"/>
              </a:ext>
            </a:extLst>
          </p:cNvPr>
          <p:cNvSpPr txBox="1"/>
          <p:nvPr/>
        </p:nvSpPr>
        <p:spPr>
          <a:xfrm>
            <a:off x="316542" y="1160556"/>
            <a:ext cx="9053829" cy="683264"/>
          </a:xfrm>
          <a:prstGeom prst="rect">
            <a:avLst/>
          </a:prstGeom>
          <a:noFill/>
        </p:spPr>
        <p:txBody>
          <a:bodyPr wrap="square" rtlCol="0">
            <a:spAutoFit/>
          </a:bodyPr>
          <a:lstStyle/>
          <a:p>
            <a:pPr>
              <a:lnSpc>
                <a:spcPct val="80000"/>
              </a:lnSpc>
            </a:pPr>
            <a:r>
              <a:rPr lang="en-GB" sz="4800" b="1" dirty="0">
                <a:solidFill>
                  <a:srgbClr val="42145F"/>
                </a:solidFill>
                <a:latin typeface="Arial" panose="020B0604020202020204" pitchFamily="34" charset="0"/>
                <a:cs typeface="Arial" panose="020B0604020202020204" pitchFamily="34" charset="0"/>
              </a:rPr>
              <a:t>Case studies</a:t>
            </a:r>
          </a:p>
        </p:txBody>
      </p:sp>
      <p:pic>
        <p:nvPicPr>
          <p:cNvPr id="3" name="Picture 2">
            <a:extLst>
              <a:ext uri="{FF2B5EF4-FFF2-40B4-BE49-F238E27FC236}">
                <a16:creationId xmlns:a16="http://schemas.microsoft.com/office/drawing/2014/main" xmlns="" id="{C5E8E36A-023E-834C-B0B8-996F773D0DA8}"/>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rot="627564">
            <a:off x="8241664" y="1251137"/>
            <a:ext cx="3259546" cy="4607191"/>
          </a:xfrm>
          <a:prstGeom prst="rect">
            <a:avLst/>
          </a:prstGeom>
          <a:effectLst>
            <a:outerShdw blurRad="50800" dist="101600" dir="18900000" algn="bl" rotWithShape="0">
              <a:prstClr val="black">
                <a:alpha val="27000"/>
              </a:prstClr>
            </a:outerShdw>
          </a:effectLst>
        </p:spPr>
      </p:pic>
      <p:pic>
        <p:nvPicPr>
          <p:cNvPr id="8" name="Picture 7">
            <a:extLst>
              <a:ext uri="{FF2B5EF4-FFF2-40B4-BE49-F238E27FC236}">
                <a16:creationId xmlns:a16="http://schemas.microsoft.com/office/drawing/2014/main" xmlns="" id="{0C69AE27-4C56-6B44-927F-18F19A4558E9}"/>
              </a:ext>
            </a:extLst>
          </p:cNvPr>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199344">
            <a:off x="7882654" y="1251137"/>
            <a:ext cx="3259547" cy="4607191"/>
          </a:xfrm>
          <a:prstGeom prst="rect">
            <a:avLst/>
          </a:prstGeom>
          <a:effectLst>
            <a:outerShdw blurRad="50800" dist="88900" dir="18900000" algn="bl" rotWithShape="0">
              <a:prstClr val="black">
                <a:alpha val="23000"/>
              </a:prstClr>
            </a:outerShdw>
          </a:effectLst>
        </p:spPr>
      </p:pic>
      <p:pic>
        <p:nvPicPr>
          <p:cNvPr id="4" name="Picture 3">
            <a:extLst>
              <a:ext uri="{FF2B5EF4-FFF2-40B4-BE49-F238E27FC236}">
                <a16:creationId xmlns:a16="http://schemas.microsoft.com/office/drawing/2014/main" xmlns="" id="{AA478A58-14A6-D642-8769-8B73DD085D39}"/>
              </a:ext>
            </a:extLst>
          </p:cNvPr>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115001" y="1111044"/>
            <a:ext cx="6756437" cy="5813678"/>
          </a:xfrm>
          <a:prstGeom prst="rect">
            <a:avLst/>
          </a:prstGeom>
          <a:effectLst>
            <a:outerShdw blurRad="50800" dist="50800" dir="18900000" algn="bl" rotWithShape="0">
              <a:prstClr val="black">
                <a:alpha val="40000"/>
              </a:prstClr>
            </a:outerShdw>
          </a:effectLst>
        </p:spPr>
      </p:pic>
    </p:spTree>
    <p:extLst>
      <p:ext uri="{BB962C8B-B14F-4D97-AF65-F5344CB8AC3E}">
        <p14:creationId xmlns:p14="http://schemas.microsoft.com/office/powerpoint/2010/main" xmlns="" val="64890803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EDAEC8D1-3702-AB4E-994E-A1BB1DA67614}"/>
              </a:ext>
            </a:extLst>
          </p:cNvPr>
          <p:cNvGrpSpPr/>
          <p:nvPr/>
        </p:nvGrpSpPr>
        <p:grpSpPr>
          <a:xfrm>
            <a:off x="7680962" y="1410788"/>
            <a:ext cx="5042258" cy="5447211"/>
            <a:chOff x="7097160" y="558799"/>
            <a:chExt cx="5830910" cy="6299201"/>
          </a:xfrm>
        </p:grpSpPr>
        <p:sp>
          <p:nvSpPr>
            <p:cNvPr id="2" name="Oval 1">
              <a:extLst>
                <a:ext uri="{FF2B5EF4-FFF2-40B4-BE49-F238E27FC236}">
                  <a16:creationId xmlns:a16="http://schemas.microsoft.com/office/drawing/2014/main" xmlns="" id="{1F305A19-9CEE-E141-937E-5387DEA827FF}"/>
                </a:ext>
              </a:extLst>
            </p:cNvPr>
            <p:cNvSpPr/>
            <p:nvPr/>
          </p:nvSpPr>
          <p:spPr>
            <a:xfrm>
              <a:off x="7248296" y="1745381"/>
              <a:ext cx="4939990" cy="4939990"/>
            </a:xfrm>
            <a:prstGeom prst="ellipse">
              <a:avLst/>
            </a:prstGeom>
            <a:solidFill>
              <a:srgbClr val="4214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xmlns="" id="{B3A378FA-C115-764A-90E5-28AD84529C79}"/>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t="47996" b="21197"/>
            <a:stretch/>
          </p:blipFill>
          <p:spPr>
            <a:xfrm>
              <a:off x="7097160" y="2044699"/>
              <a:ext cx="2861022" cy="4813301"/>
            </a:xfrm>
            <a:prstGeom prst="rect">
              <a:avLst/>
            </a:prstGeom>
          </p:spPr>
        </p:pic>
        <p:pic>
          <p:nvPicPr>
            <p:cNvPr id="8" name="Picture 7">
              <a:extLst>
                <a:ext uri="{FF2B5EF4-FFF2-40B4-BE49-F238E27FC236}">
                  <a16:creationId xmlns:a16="http://schemas.microsoft.com/office/drawing/2014/main" xmlns="" id="{D24B10D9-362F-5143-9CBE-6EF6F1C9A17B}"/>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t="49028" r="73018" b="21745"/>
            <a:stretch/>
          </p:blipFill>
          <p:spPr>
            <a:xfrm>
              <a:off x="8848125" y="558799"/>
              <a:ext cx="4079945" cy="6299201"/>
            </a:xfrm>
            <a:prstGeom prst="rect">
              <a:avLst/>
            </a:prstGeom>
          </p:spPr>
        </p:pic>
      </p:grpSp>
      <p:sp>
        <p:nvSpPr>
          <p:cNvPr id="7" name="TextBox 6">
            <a:extLst>
              <a:ext uri="{FF2B5EF4-FFF2-40B4-BE49-F238E27FC236}">
                <a16:creationId xmlns:a16="http://schemas.microsoft.com/office/drawing/2014/main" xmlns="" id="{84FEF775-5F9D-9947-8021-D6D9B38764D4}"/>
              </a:ext>
            </a:extLst>
          </p:cNvPr>
          <p:cNvSpPr txBox="1"/>
          <p:nvPr/>
        </p:nvSpPr>
        <p:spPr>
          <a:xfrm>
            <a:off x="482869" y="1108283"/>
            <a:ext cx="16694788" cy="584775"/>
          </a:xfrm>
          <a:prstGeom prst="rect">
            <a:avLst/>
          </a:prstGeom>
          <a:noFill/>
        </p:spPr>
        <p:txBody>
          <a:bodyPr wrap="square" rtlCol="0">
            <a:spAutoFit/>
          </a:bodyPr>
          <a:lstStyle/>
          <a:p>
            <a:pPr>
              <a:lnSpc>
                <a:spcPct val="80000"/>
              </a:lnSpc>
            </a:pPr>
            <a:r>
              <a:rPr lang="en-GB" sz="4000" b="1" dirty="0">
                <a:solidFill>
                  <a:srgbClr val="42145F"/>
                </a:solidFill>
                <a:latin typeface="Arial" panose="020B0604020202020204" pitchFamily="34" charset="0"/>
                <a:cs typeface="Arial" panose="020B0604020202020204" pitchFamily="34" charset="0"/>
              </a:rPr>
              <a:t>Case study: Lily and Sean. What happened?</a:t>
            </a:r>
          </a:p>
        </p:txBody>
      </p:sp>
      <p:sp>
        <p:nvSpPr>
          <p:cNvPr id="9" name="Rectangle 8">
            <a:extLst>
              <a:ext uri="{FF2B5EF4-FFF2-40B4-BE49-F238E27FC236}">
                <a16:creationId xmlns:a16="http://schemas.microsoft.com/office/drawing/2014/main" xmlns="" id="{496D13B1-B963-1A44-A5DA-85CAC5E5A8E8}"/>
              </a:ext>
            </a:extLst>
          </p:cNvPr>
          <p:cNvSpPr/>
          <p:nvPr/>
        </p:nvSpPr>
        <p:spPr>
          <a:xfrm>
            <a:off x="8871372" y="6376331"/>
            <a:ext cx="2946640" cy="261610"/>
          </a:xfrm>
          <a:prstGeom prst="rect">
            <a:avLst/>
          </a:prstGeom>
        </p:spPr>
        <p:txBody>
          <a:bodyPr wrap="none">
            <a:spAutoFit/>
          </a:bodyPr>
          <a:lstStyle/>
          <a:p>
            <a:pPr algn="r"/>
            <a:r>
              <a:rPr lang="en-US" sz="1100" b="1" i="0" baseline="0" dirty="0">
                <a:solidFill>
                  <a:srgbClr val="42145F"/>
                </a:solidFill>
              </a:rPr>
              <a:t>How does money affect my feelings? | </a:t>
            </a:r>
            <a:fld id="{DC05E1EE-818C-8646-B2D7-09A9D629E3D2}" type="slidenum">
              <a:rPr lang="en-US" sz="1100" b="1" i="0" baseline="0" smtClean="0">
                <a:solidFill>
                  <a:srgbClr val="42145F"/>
                </a:solidFill>
              </a:rPr>
              <a:pPr algn="r"/>
              <a:t>7</a:t>
            </a:fld>
            <a:endParaRPr lang="en-US" sz="1100" b="1" i="0" baseline="0" dirty="0">
              <a:solidFill>
                <a:srgbClr val="42145F"/>
              </a:solidFill>
            </a:endParaRPr>
          </a:p>
        </p:txBody>
      </p:sp>
      <p:sp>
        <p:nvSpPr>
          <p:cNvPr id="5" name="TextBox 4">
            <a:extLst>
              <a:ext uri="{FF2B5EF4-FFF2-40B4-BE49-F238E27FC236}">
                <a16:creationId xmlns:a16="http://schemas.microsoft.com/office/drawing/2014/main" xmlns="" id="{3F998AD7-8987-304D-87EF-5C5F9EC41B25}"/>
              </a:ext>
            </a:extLst>
          </p:cNvPr>
          <p:cNvSpPr txBox="1"/>
          <p:nvPr/>
        </p:nvSpPr>
        <p:spPr>
          <a:xfrm>
            <a:off x="635000" y="1693058"/>
            <a:ext cx="7708900" cy="4415642"/>
          </a:xfrm>
          <a:prstGeom prst="rect">
            <a:avLst/>
          </a:prstGeom>
          <a:noFill/>
        </p:spPr>
        <p:txBody>
          <a:bodyPr wrap="square" numCol="2" spcCol="180000" rtlCol="0">
            <a:noAutofit/>
          </a:bodyPr>
          <a:lstStyle/>
          <a:p>
            <a:pPr>
              <a:spcBef>
                <a:spcPts val="1000"/>
              </a:spcBef>
            </a:pPr>
            <a:r>
              <a:rPr lang="en-GB" sz="2100" dirty="0">
                <a:solidFill>
                  <a:srgbClr val="42145F"/>
                </a:solidFill>
                <a:latin typeface="Arial" panose="020B0604020202020204" pitchFamily="34" charset="0"/>
                <a:cs typeface="Arial" panose="020B0604020202020204" pitchFamily="34" charset="0"/>
              </a:rPr>
              <a:t>Lily and Sean’s teachers noticed that their behaviour had changed over the past few months. They were tired and couldn’t concentrate in class. </a:t>
            </a:r>
          </a:p>
          <a:p>
            <a:pPr>
              <a:spcBef>
                <a:spcPts val="1000"/>
              </a:spcBef>
            </a:pPr>
            <a:r>
              <a:rPr lang="en-GB" sz="2100" dirty="0">
                <a:solidFill>
                  <a:srgbClr val="42145F"/>
                </a:solidFill>
                <a:latin typeface="Arial" panose="020B0604020202020204" pitchFamily="34" charset="0"/>
                <a:cs typeface="Arial" panose="020B0604020202020204" pitchFamily="34" charset="0"/>
              </a:rPr>
              <a:t>Lily’s work in class became </a:t>
            </a:r>
            <a:br>
              <a:rPr lang="en-GB" sz="2100" dirty="0">
                <a:solidFill>
                  <a:srgbClr val="42145F"/>
                </a:solidFill>
                <a:latin typeface="Arial" panose="020B0604020202020204" pitchFamily="34" charset="0"/>
                <a:cs typeface="Arial" panose="020B0604020202020204" pitchFamily="34" charset="0"/>
              </a:rPr>
            </a:br>
            <a:r>
              <a:rPr lang="en-GB" sz="2100" dirty="0">
                <a:solidFill>
                  <a:srgbClr val="42145F"/>
                </a:solidFill>
                <a:latin typeface="Arial" panose="020B0604020202020204" pitchFamily="34" charset="0"/>
                <a:cs typeface="Arial" panose="020B0604020202020204" pitchFamily="34" charset="0"/>
              </a:rPr>
              <a:t>poor and she often argued </a:t>
            </a:r>
            <a:br>
              <a:rPr lang="en-GB" sz="2100" dirty="0">
                <a:solidFill>
                  <a:srgbClr val="42145F"/>
                </a:solidFill>
                <a:latin typeface="Arial" panose="020B0604020202020204" pitchFamily="34" charset="0"/>
                <a:cs typeface="Arial" panose="020B0604020202020204" pitchFamily="34" charset="0"/>
              </a:rPr>
            </a:br>
            <a:r>
              <a:rPr lang="en-GB" sz="2100" dirty="0">
                <a:solidFill>
                  <a:srgbClr val="42145F"/>
                </a:solidFill>
                <a:latin typeface="Arial" panose="020B0604020202020204" pitchFamily="34" charset="0"/>
                <a:cs typeface="Arial" panose="020B0604020202020204" pitchFamily="34" charset="0"/>
              </a:rPr>
              <a:t>with her friends. </a:t>
            </a:r>
          </a:p>
          <a:p>
            <a:pPr>
              <a:spcBef>
                <a:spcPts val="1000"/>
              </a:spcBef>
            </a:pPr>
            <a:r>
              <a:rPr lang="en-GB" sz="2100" dirty="0">
                <a:solidFill>
                  <a:srgbClr val="42145F"/>
                </a:solidFill>
                <a:latin typeface="Arial" panose="020B0604020202020204" pitchFamily="34" charset="0"/>
                <a:cs typeface="Arial" panose="020B0604020202020204" pitchFamily="34" charset="0"/>
              </a:rPr>
              <a:t>Sean had lost interest in all </a:t>
            </a:r>
            <a:br>
              <a:rPr lang="en-GB" sz="2100" dirty="0">
                <a:solidFill>
                  <a:srgbClr val="42145F"/>
                </a:solidFill>
                <a:latin typeface="Arial" panose="020B0604020202020204" pitchFamily="34" charset="0"/>
                <a:cs typeface="Arial" panose="020B0604020202020204" pitchFamily="34" charset="0"/>
              </a:rPr>
            </a:br>
            <a:r>
              <a:rPr lang="en-GB" sz="2100" dirty="0">
                <a:solidFill>
                  <a:srgbClr val="42145F"/>
                </a:solidFill>
                <a:latin typeface="Arial" panose="020B0604020202020204" pitchFamily="34" charset="0"/>
                <a:cs typeface="Arial" panose="020B0604020202020204" pitchFamily="34" charset="0"/>
              </a:rPr>
              <a:t>his lessons and had been involved in some fights in </a:t>
            </a:r>
            <a:br>
              <a:rPr lang="en-GB" sz="2100" dirty="0">
                <a:solidFill>
                  <a:srgbClr val="42145F"/>
                </a:solidFill>
                <a:latin typeface="Arial" panose="020B0604020202020204" pitchFamily="34" charset="0"/>
                <a:cs typeface="Arial" panose="020B0604020202020204" pitchFamily="34" charset="0"/>
              </a:rPr>
            </a:br>
            <a:r>
              <a:rPr lang="en-GB" sz="2100" dirty="0">
                <a:solidFill>
                  <a:srgbClr val="42145F"/>
                </a:solidFill>
                <a:latin typeface="Arial" panose="020B0604020202020204" pitchFamily="34" charset="0"/>
                <a:cs typeface="Arial" panose="020B0604020202020204" pitchFamily="34" charset="0"/>
              </a:rPr>
              <a:t>the playground. </a:t>
            </a:r>
          </a:p>
          <a:p>
            <a:pPr>
              <a:spcBef>
                <a:spcPts val="1000"/>
              </a:spcBef>
            </a:pPr>
            <a:r>
              <a:rPr lang="en-GB" sz="2100" dirty="0">
                <a:solidFill>
                  <a:srgbClr val="42145F"/>
                </a:solidFill>
                <a:latin typeface="Arial" panose="020B0604020202020204" pitchFamily="34" charset="0"/>
                <a:cs typeface="Arial" panose="020B0604020202020204" pitchFamily="34" charset="0"/>
              </a:rPr>
              <a:t>The headteacher invited their parents in for a chat and, between them, they organised counselling sessions for both the children. </a:t>
            </a:r>
          </a:p>
          <a:p>
            <a:pPr>
              <a:spcBef>
                <a:spcPts val="1000"/>
              </a:spcBef>
            </a:pPr>
            <a:r>
              <a:rPr lang="en-GB" sz="2100" dirty="0">
                <a:solidFill>
                  <a:srgbClr val="42145F"/>
                </a:solidFill>
                <a:latin typeface="Arial" panose="020B0604020202020204" pitchFamily="34" charset="0"/>
                <a:cs typeface="Arial" panose="020B0604020202020204" pitchFamily="34" charset="0"/>
              </a:rPr>
              <a:t>These gave the children a chance to talk about how they were feeling and about the change in their home life. </a:t>
            </a:r>
          </a:p>
          <a:p>
            <a:pPr>
              <a:spcBef>
                <a:spcPts val="1000"/>
              </a:spcBef>
            </a:pPr>
            <a:r>
              <a:rPr lang="en-GB" sz="2100" dirty="0">
                <a:solidFill>
                  <a:srgbClr val="42145F"/>
                </a:solidFill>
                <a:latin typeface="Arial" panose="020B0604020202020204" pitchFamily="34" charset="0"/>
                <a:cs typeface="Arial" panose="020B0604020202020204" pitchFamily="34" charset="0"/>
              </a:rPr>
              <a:t>It felt good to talk about </a:t>
            </a:r>
            <a:br>
              <a:rPr lang="en-GB" sz="2100" dirty="0">
                <a:solidFill>
                  <a:srgbClr val="42145F"/>
                </a:solidFill>
                <a:latin typeface="Arial" panose="020B0604020202020204" pitchFamily="34" charset="0"/>
                <a:cs typeface="Arial" panose="020B0604020202020204" pitchFamily="34" charset="0"/>
              </a:rPr>
            </a:br>
            <a:r>
              <a:rPr lang="en-GB" sz="2100" dirty="0">
                <a:solidFill>
                  <a:srgbClr val="42145F"/>
                </a:solidFill>
                <a:latin typeface="Arial" panose="020B0604020202020204" pitchFamily="34" charset="0"/>
                <a:cs typeface="Arial" panose="020B0604020202020204" pitchFamily="34" charset="0"/>
              </a:rPr>
              <a:t>it with someone outside </a:t>
            </a:r>
            <a:br>
              <a:rPr lang="en-GB" sz="2100" dirty="0">
                <a:solidFill>
                  <a:srgbClr val="42145F"/>
                </a:solidFill>
                <a:latin typeface="Arial" panose="020B0604020202020204" pitchFamily="34" charset="0"/>
                <a:cs typeface="Arial" panose="020B0604020202020204" pitchFamily="34" charset="0"/>
              </a:rPr>
            </a:br>
            <a:r>
              <a:rPr lang="en-GB" sz="2100" dirty="0">
                <a:solidFill>
                  <a:srgbClr val="42145F"/>
                </a:solidFill>
                <a:latin typeface="Arial" panose="020B0604020202020204" pitchFamily="34" charset="0"/>
                <a:cs typeface="Arial" panose="020B0604020202020204" pitchFamily="34" charset="0"/>
              </a:rPr>
              <a:t>the family. </a:t>
            </a:r>
          </a:p>
          <a:p>
            <a:pPr>
              <a:spcBef>
                <a:spcPts val="1000"/>
              </a:spcBef>
            </a:pPr>
            <a:r>
              <a:rPr lang="en-GB" sz="2100" dirty="0">
                <a:solidFill>
                  <a:srgbClr val="42145F"/>
                </a:solidFill>
                <a:latin typeface="Arial" panose="020B0604020202020204" pitchFamily="34" charset="0"/>
                <a:cs typeface="Arial" panose="020B0604020202020204" pitchFamily="34" charset="0"/>
              </a:rPr>
              <a:t>The counsellor gave both children some strategies for keeping calm and trying to remain positive.</a:t>
            </a:r>
            <a:endParaRPr lang="en-US" sz="2100" dirty="0"/>
          </a:p>
        </p:txBody>
      </p:sp>
    </p:spTree>
    <p:extLst>
      <p:ext uri="{BB962C8B-B14F-4D97-AF65-F5344CB8AC3E}">
        <p14:creationId xmlns:p14="http://schemas.microsoft.com/office/powerpoint/2010/main" xmlns="" val="367621787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xmlns="" id="{AFAC3639-162E-F949-9010-633B31B3C6A1}"/>
              </a:ext>
            </a:extLst>
          </p:cNvPr>
          <p:cNvSpPr/>
          <p:nvPr/>
        </p:nvSpPr>
        <p:spPr>
          <a:xfrm>
            <a:off x="8689693" y="1652471"/>
            <a:ext cx="3397000" cy="3397000"/>
          </a:xfrm>
          <a:prstGeom prst="ellipse">
            <a:avLst/>
          </a:prstGeom>
          <a:solidFill>
            <a:srgbClr val="FFBC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xmlns="" id="{9E610E9E-B089-3E4F-870B-94245605D2D9}"/>
              </a:ext>
            </a:extLst>
          </p:cNvPr>
          <p:cNvSpPr/>
          <p:nvPr/>
        </p:nvSpPr>
        <p:spPr>
          <a:xfrm>
            <a:off x="-1694688" y="-8046720"/>
            <a:ext cx="12129486" cy="5743268"/>
          </a:xfrm>
          <a:prstGeom prst="rect">
            <a:avLst/>
          </a:prstGeom>
          <a:gradFill>
            <a:gsLst>
              <a:gs pos="0">
                <a:schemeClr val="accent1">
                  <a:lumMod val="5000"/>
                  <a:lumOff val="95000"/>
                </a:schemeClr>
              </a:gs>
              <a:gs pos="76000">
                <a:srgbClr val="EFF5FB"/>
              </a:gs>
              <a:gs pos="89000">
                <a:srgbClr val="DDEAF7"/>
              </a:gs>
              <a:gs pos="100000">
                <a:srgbClr val="C7DD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p:cNvSpPr>
            <a:spLocks noGrp="1"/>
          </p:cNvSpPr>
          <p:nvPr>
            <p:ph idx="4294967295"/>
          </p:nvPr>
        </p:nvSpPr>
        <p:spPr>
          <a:xfrm>
            <a:off x="479365" y="2426708"/>
            <a:ext cx="8131568" cy="3949624"/>
          </a:xfrm>
          <a:prstGeom prst="rect">
            <a:avLst/>
          </a:prstGeom>
        </p:spPr>
        <p:txBody>
          <a:bodyPr numCol="2" spcCol="360000"/>
          <a:lstStyle/>
          <a:p>
            <a:pPr marL="0" indent="0">
              <a:lnSpc>
                <a:spcPct val="100000"/>
              </a:lnSpc>
              <a:buNone/>
            </a:pPr>
            <a:r>
              <a:rPr lang="en-GB" sz="2100" dirty="0">
                <a:solidFill>
                  <a:schemeClr val="bg1"/>
                </a:solidFill>
                <a:latin typeface="Arial" panose="020B0604020202020204" pitchFamily="34" charset="0"/>
                <a:cs typeface="Arial" panose="020B0604020202020204" pitchFamily="34" charset="0"/>
              </a:rPr>
              <a:t>Kaye was feeling really down one evening. She’d heard about the charity Childline in a health class at school, and decided to call their helpline. </a:t>
            </a:r>
          </a:p>
          <a:p>
            <a:pPr marL="0" indent="0">
              <a:lnSpc>
                <a:spcPct val="100000"/>
              </a:lnSpc>
              <a:buNone/>
            </a:pPr>
            <a:r>
              <a:rPr lang="en-GB" sz="2100" dirty="0">
                <a:solidFill>
                  <a:schemeClr val="bg1"/>
                </a:solidFill>
                <a:latin typeface="Arial" panose="020B0604020202020204" pitchFamily="34" charset="0"/>
                <a:cs typeface="Arial" panose="020B0604020202020204" pitchFamily="34" charset="0"/>
              </a:rPr>
              <a:t>The person at the end of the phone listened and suggested that Kaye ask her mum to arrange a doctor’s appointment about her headaches. </a:t>
            </a:r>
          </a:p>
          <a:p>
            <a:pPr marL="0" indent="0">
              <a:lnSpc>
                <a:spcPct val="100000"/>
              </a:lnSpc>
              <a:buNone/>
            </a:pPr>
            <a:endParaRPr lang="en-GB" sz="2100" dirty="0">
              <a:solidFill>
                <a:schemeClr val="bg1"/>
              </a:solidFill>
              <a:latin typeface="Arial" panose="020B0604020202020204" pitchFamily="34" charset="0"/>
              <a:cs typeface="Arial" panose="020B0604020202020204" pitchFamily="34" charset="0"/>
            </a:endParaRPr>
          </a:p>
          <a:p>
            <a:pPr marL="0" indent="0">
              <a:lnSpc>
                <a:spcPct val="100000"/>
              </a:lnSpc>
              <a:buNone/>
            </a:pPr>
            <a:r>
              <a:rPr lang="en-GB" sz="2100" dirty="0">
                <a:solidFill>
                  <a:schemeClr val="bg1"/>
                </a:solidFill>
                <a:latin typeface="Arial" panose="020B0604020202020204" pitchFamily="34" charset="0"/>
                <a:cs typeface="Arial" panose="020B0604020202020204" pitchFamily="34" charset="0"/>
              </a:rPr>
              <a:t>The doctor also spoke </a:t>
            </a:r>
            <a:br>
              <a:rPr lang="en-GB" sz="2100" dirty="0">
                <a:solidFill>
                  <a:schemeClr val="bg1"/>
                </a:solidFill>
                <a:latin typeface="Arial" panose="020B0604020202020204" pitchFamily="34" charset="0"/>
                <a:cs typeface="Arial" panose="020B0604020202020204" pitchFamily="34" charset="0"/>
              </a:rPr>
            </a:br>
            <a:r>
              <a:rPr lang="en-GB" sz="2100" dirty="0">
                <a:solidFill>
                  <a:schemeClr val="bg1"/>
                </a:solidFill>
                <a:latin typeface="Arial" panose="020B0604020202020204" pitchFamily="34" charset="0"/>
                <a:cs typeface="Arial" panose="020B0604020202020204" pitchFamily="34" charset="0"/>
              </a:rPr>
              <a:t>with Kaye about how she was feeling, and gave her some advice on things she could do to feel happier and healthier. </a:t>
            </a:r>
          </a:p>
          <a:p>
            <a:pPr marL="0" indent="0">
              <a:lnSpc>
                <a:spcPct val="100000"/>
              </a:lnSpc>
              <a:buNone/>
            </a:pPr>
            <a:r>
              <a:rPr lang="en-GB" sz="2100" dirty="0">
                <a:solidFill>
                  <a:schemeClr val="bg1"/>
                </a:solidFill>
                <a:latin typeface="Arial" panose="020B0604020202020204" pitchFamily="34" charset="0"/>
                <a:cs typeface="Arial" panose="020B0604020202020204" pitchFamily="34" charset="0"/>
              </a:rPr>
              <a:t>Kaye and her mum started to talk with each other more, and share their feelings. This helped them become closer and deal with their situation as a team.</a:t>
            </a:r>
          </a:p>
        </p:txBody>
      </p:sp>
      <p:pic>
        <p:nvPicPr>
          <p:cNvPr id="4" name="Picture 3">
            <a:extLst>
              <a:ext uri="{FF2B5EF4-FFF2-40B4-BE49-F238E27FC236}">
                <a16:creationId xmlns:a16="http://schemas.microsoft.com/office/drawing/2014/main" xmlns="" id="{FCEF82E9-9E6C-A948-BC65-F52B53C435B5}"/>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69782" t="51716" r="230" b="10692"/>
          <a:stretch/>
        </p:blipFill>
        <p:spPr>
          <a:xfrm>
            <a:off x="7938679" y="953590"/>
            <a:ext cx="3304512" cy="5904410"/>
          </a:xfrm>
          <a:prstGeom prst="rect">
            <a:avLst/>
          </a:prstGeom>
        </p:spPr>
      </p:pic>
      <p:sp>
        <p:nvSpPr>
          <p:cNvPr id="8" name="TextBox 7">
            <a:extLst>
              <a:ext uri="{FF2B5EF4-FFF2-40B4-BE49-F238E27FC236}">
                <a16:creationId xmlns:a16="http://schemas.microsoft.com/office/drawing/2014/main" xmlns="" id="{8897735F-4B88-D745-AAD9-F0611087F9A4}"/>
              </a:ext>
            </a:extLst>
          </p:cNvPr>
          <p:cNvSpPr txBox="1"/>
          <p:nvPr/>
        </p:nvSpPr>
        <p:spPr>
          <a:xfrm>
            <a:off x="479365" y="1108284"/>
            <a:ext cx="9053829" cy="1274195"/>
          </a:xfrm>
          <a:prstGeom prst="rect">
            <a:avLst/>
          </a:prstGeom>
          <a:noFill/>
        </p:spPr>
        <p:txBody>
          <a:bodyPr wrap="square" rtlCol="0">
            <a:spAutoFit/>
          </a:bodyPr>
          <a:lstStyle/>
          <a:p>
            <a:pPr>
              <a:lnSpc>
                <a:spcPct val="80000"/>
              </a:lnSpc>
            </a:pPr>
            <a:r>
              <a:rPr lang="en-GB" sz="4800" b="1" dirty="0">
                <a:solidFill>
                  <a:srgbClr val="FFBC22"/>
                </a:solidFill>
                <a:latin typeface="Arial" panose="020B0604020202020204" pitchFamily="34" charset="0"/>
                <a:cs typeface="Arial" panose="020B0604020202020204" pitchFamily="34" charset="0"/>
              </a:rPr>
              <a:t>Case study: Kaye. </a:t>
            </a:r>
            <a:br>
              <a:rPr lang="en-GB" sz="4800" b="1" dirty="0">
                <a:solidFill>
                  <a:srgbClr val="FFBC22"/>
                </a:solidFill>
                <a:latin typeface="Arial" panose="020B0604020202020204" pitchFamily="34" charset="0"/>
                <a:cs typeface="Arial" panose="020B0604020202020204" pitchFamily="34" charset="0"/>
              </a:rPr>
            </a:br>
            <a:r>
              <a:rPr lang="en-GB" sz="4800" b="1" dirty="0">
                <a:solidFill>
                  <a:srgbClr val="FFBC22"/>
                </a:solidFill>
                <a:latin typeface="Arial" panose="020B0604020202020204" pitchFamily="34" charset="0"/>
                <a:cs typeface="Arial" panose="020B0604020202020204" pitchFamily="34" charset="0"/>
              </a:rPr>
              <a:t>What happened?</a:t>
            </a:r>
          </a:p>
        </p:txBody>
      </p:sp>
      <p:sp>
        <p:nvSpPr>
          <p:cNvPr id="11" name="Rectangle 10">
            <a:extLst>
              <a:ext uri="{FF2B5EF4-FFF2-40B4-BE49-F238E27FC236}">
                <a16:creationId xmlns:a16="http://schemas.microsoft.com/office/drawing/2014/main" xmlns="" id="{EC65A283-0514-B646-8AEB-94CF3ABBF38B}"/>
              </a:ext>
            </a:extLst>
          </p:cNvPr>
          <p:cNvSpPr/>
          <p:nvPr/>
        </p:nvSpPr>
        <p:spPr>
          <a:xfrm>
            <a:off x="8871372" y="6376331"/>
            <a:ext cx="2946640" cy="261610"/>
          </a:xfrm>
          <a:prstGeom prst="rect">
            <a:avLst/>
          </a:prstGeom>
        </p:spPr>
        <p:txBody>
          <a:bodyPr wrap="none">
            <a:spAutoFit/>
          </a:bodyPr>
          <a:lstStyle/>
          <a:p>
            <a:pPr algn="r"/>
            <a:r>
              <a:rPr lang="en-US" sz="1100" b="1" i="0" baseline="0" dirty="0">
                <a:solidFill>
                  <a:schemeClr val="bg1"/>
                </a:solidFill>
              </a:rPr>
              <a:t>How does money affect my feelings? | </a:t>
            </a:r>
            <a:fld id="{DC05E1EE-818C-8646-B2D7-09A9D629E3D2}" type="slidenum">
              <a:rPr lang="en-US" sz="1100" b="1" i="0" baseline="0" smtClean="0">
                <a:solidFill>
                  <a:schemeClr val="bg1"/>
                </a:solidFill>
              </a:rPr>
              <a:pPr algn="r"/>
              <a:t>8</a:t>
            </a:fld>
            <a:endParaRPr lang="en-US" sz="1100" b="1" i="0" baseline="0" dirty="0">
              <a:solidFill>
                <a:schemeClr val="bg1"/>
              </a:solidFill>
            </a:endParaRPr>
          </a:p>
        </p:txBody>
      </p:sp>
    </p:spTree>
    <p:extLst>
      <p:ext uri="{BB962C8B-B14F-4D97-AF65-F5344CB8AC3E}">
        <p14:creationId xmlns:p14="http://schemas.microsoft.com/office/powerpoint/2010/main" xmlns="" val="69610681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Callout 18">
            <a:extLst>
              <a:ext uri="{FF2B5EF4-FFF2-40B4-BE49-F238E27FC236}">
                <a16:creationId xmlns:a16="http://schemas.microsoft.com/office/drawing/2014/main" xmlns="" id="{CE9E5A90-9D9C-6B42-BEA5-238F7778543D}"/>
              </a:ext>
            </a:extLst>
          </p:cNvPr>
          <p:cNvSpPr/>
          <p:nvPr/>
        </p:nvSpPr>
        <p:spPr>
          <a:xfrm flipH="1">
            <a:off x="229462" y="1762862"/>
            <a:ext cx="3134421" cy="1850066"/>
          </a:xfrm>
          <a:prstGeom prst="wedgeEllipseCallout">
            <a:avLst>
              <a:gd name="adj1" fmla="val -11664"/>
              <a:gd name="adj2" fmla="val 7167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Callout 2">
            <a:extLst>
              <a:ext uri="{FF2B5EF4-FFF2-40B4-BE49-F238E27FC236}">
                <a16:creationId xmlns:a16="http://schemas.microsoft.com/office/drawing/2014/main" xmlns="" id="{0E116BE4-A67D-D548-9C20-C3284796A71C}"/>
              </a:ext>
            </a:extLst>
          </p:cNvPr>
          <p:cNvSpPr/>
          <p:nvPr/>
        </p:nvSpPr>
        <p:spPr>
          <a:xfrm>
            <a:off x="4611853" y="1591497"/>
            <a:ext cx="3134421" cy="1850066"/>
          </a:xfrm>
          <a:prstGeom prst="wedgeEllipseCallout">
            <a:avLst>
              <a:gd name="adj1" fmla="val -20000"/>
              <a:gd name="adj2" fmla="val 737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Content Placeholder 4">
            <a:extLst>
              <a:ext uri="{FF2B5EF4-FFF2-40B4-BE49-F238E27FC236}">
                <a16:creationId xmlns:a16="http://schemas.microsoft.com/office/drawing/2014/main" xmlns="" id="{25DBBA49-9822-344E-B966-E96B60B4FB60}"/>
              </a:ext>
            </a:extLst>
          </p:cNvPr>
          <p:cNvSpPr txBox="1">
            <a:spLocks/>
          </p:cNvSpPr>
          <p:nvPr/>
        </p:nvSpPr>
        <p:spPr>
          <a:xfrm>
            <a:off x="8210460" y="1266514"/>
            <a:ext cx="3668302" cy="47638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2400" b="1" dirty="0">
                <a:solidFill>
                  <a:schemeClr val="bg1"/>
                </a:solidFill>
                <a:latin typeface="Arial" panose="020B0604020202020204" pitchFamily="34" charset="0"/>
                <a:cs typeface="Arial" panose="020B0604020202020204" pitchFamily="34" charset="0"/>
              </a:rPr>
              <a:t>Young people who are having difficulty feeling positive do not need to suffer alone. </a:t>
            </a:r>
          </a:p>
          <a:p>
            <a:pPr marL="0" indent="0">
              <a:buFont typeface="Arial" panose="020B0604020202020204" pitchFamily="34" charset="0"/>
              <a:buNone/>
            </a:pPr>
            <a:r>
              <a:rPr lang="en-GB" sz="2400" b="1" dirty="0">
                <a:solidFill>
                  <a:schemeClr val="bg1"/>
                </a:solidFill>
                <a:latin typeface="Arial" panose="020B0604020202020204" pitchFamily="34" charset="0"/>
                <a:cs typeface="Arial" panose="020B0604020202020204" pitchFamily="34" charset="0"/>
              </a:rPr>
              <a:t>There are a lot of different people and organisations that can provide advice </a:t>
            </a:r>
            <a:br>
              <a:rPr lang="en-GB" sz="2400" b="1" dirty="0">
                <a:solidFill>
                  <a:schemeClr val="bg1"/>
                </a:solidFill>
                <a:latin typeface="Arial" panose="020B0604020202020204" pitchFamily="34" charset="0"/>
                <a:cs typeface="Arial" panose="020B0604020202020204" pitchFamily="34" charset="0"/>
              </a:rPr>
            </a:br>
            <a:r>
              <a:rPr lang="en-GB" sz="2400" b="1" dirty="0">
                <a:solidFill>
                  <a:schemeClr val="bg1"/>
                </a:solidFill>
                <a:latin typeface="Arial" panose="020B0604020202020204" pitchFamily="34" charset="0"/>
                <a:cs typeface="Arial" panose="020B0604020202020204" pitchFamily="34" charset="0"/>
              </a:rPr>
              <a:t>and support. </a:t>
            </a:r>
          </a:p>
          <a:p>
            <a:pPr marL="0" indent="0">
              <a:buFont typeface="Arial" panose="020B0604020202020204" pitchFamily="34" charset="0"/>
              <a:buNone/>
            </a:pPr>
            <a:r>
              <a:rPr lang="en-GB" sz="2400" b="1" dirty="0">
                <a:solidFill>
                  <a:schemeClr val="bg1"/>
                </a:solidFill>
                <a:latin typeface="Arial" panose="020B0604020202020204" pitchFamily="34" charset="0"/>
                <a:cs typeface="Arial" panose="020B0604020202020204" pitchFamily="34" charset="0"/>
              </a:rPr>
              <a:t>Talking about how you feel is usually the first step to getting help and finding ways to cope. </a:t>
            </a:r>
          </a:p>
          <a:p>
            <a:pPr marL="0" indent="0">
              <a:buFont typeface="Arial" panose="020B0604020202020204" pitchFamily="34" charset="0"/>
              <a:buNone/>
            </a:pPr>
            <a:endParaRPr lang="en-GB" sz="2400" b="1" dirty="0">
              <a:solidFill>
                <a:schemeClr val="bg1"/>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xmlns="" id="{C1A98BA1-1E8B-CE43-87A2-7B9FBC9D54EA}"/>
              </a:ext>
            </a:extLst>
          </p:cNvPr>
          <p:cNvSpPr txBox="1"/>
          <p:nvPr/>
        </p:nvSpPr>
        <p:spPr>
          <a:xfrm>
            <a:off x="479365" y="1108284"/>
            <a:ext cx="9053829" cy="683264"/>
          </a:xfrm>
          <a:prstGeom prst="rect">
            <a:avLst/>
          </a:prstGeom>
          <a:noFill/>
        </p:spPr>
        <p:txBody>
          <a:bodyPr wrap="square" rtlCol="0">
            <a:spAutoFit/>
          </a:bodyPr>
          <a:lstStyle/>
          <a:p>
            <a:pPr>
              <a:lnSpc>
                <a:spcPct val="80000"/>
              </a:lnSpc>
            </a:pPr>
            <a:r>
              <a:rPr lang="en-GB" sz="4800" b="1" dirty="0">
                <a:solidFill>
                  <a:schemeClr val="bg1"/>
                </a:solidFill>
                <a:latin typeface="Arial" panose="020B0604020202020204" pitchFamily="34" charset="0"/>
                <a:cs typeface="Arial" panose="020B0604020202020204" pitchFamily="34" charset="0"/>
              </a:rPr>
              <a:t>Getting support</a:t>
            </a:r>
          </a:p>
        </p:txBody>
      </p:sp>
      <p:sp>
        <p:nvSpPr>
          <p:cNvPr id="4" name="Heart 3">
            <a:extLst>
              <a:ext uri="{FF2B5EF4-FFF2-40B4-BE49-F238E27FC236}">
                <a16:creationId xmlns:a16="http://schemas.microsoft.com/office/drawing/2014/main" xmlns="" id="{96E4F569-5BB1-FE44-B2AA-567CF09D59BE}"/>
              </a:ext>
            </a:extLst>
          </p:cNvPr>
          <p:cNvSpPr/>
          <p:nvPr/>
        </p:nvSpPr>
        <p:spPr>
          <a:xfrm>
            <a:off x="5466130" y="1931248"/>
            <a:ext cx="1356851" cy="1164266"/>
          </a:xfrm>
          <a:prstGeom prst="heart">
            <a:avLst/>
          </a:prstGeom>
          <a:solidFill>
            <a:srgbClr val="E749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xmlns="" id="{74BD5050-3A16-AA4B-A3D9-AF7C0D1E18E3}"/>
              </a:ext>
            </a:extLst>
          </p:cNvPr>
          <p:cNvPicPr>
            <a:picLocks noChangeAspect="1"/>
          </p:cNvPicPr>
          <p:nvPr/>
        </p:nvPicPr>
        <p:blipFill rotWithShape="1">
          <a:blip r:embed="rId2" cstate="print">
            <a:extLst>
              <a:ext uri="{28A0092B-C50C-407E-A947-70E740481C1C}">
                <a14:useLocalDpi xmlns:a14="http://schemas.microsoft.com/office/drawing/2010/main" xmlns="" val="0"/>
              </a:ext>
            </a:extLst>
          </a:blip>
          <a:srcRect l="68884" t="4576" r="3683" b="55125"/>
          <a:stretch/>
        </p:blipFill>
        <p:spPr>
          <a:xfrm>
            <a:off x="1039798" y="1931248"/>
            <a:ext cx="1454752" cy="1510315"/>
          </a:xfrm>
          <a:prstGeom prst="rect">
            <a:avLst/>
          </a:prstGeom>
        </p:spPr>
      </p:pic>
      <p:pic>
        <p:nvPicPr>
          <p:cNvPr id="2" name="Picture 1">
            <a:extLst>
              <a:ext uri="{FF2B5EF4-FFF2-40B4-BE49-F238E27FC236}">
                <a16:creationId xmlns:a16="http://schemas.microsoft.com/office/drawing/2014/main" xmlns="" id="{9EC146FC-CF64-9A48-9F71-39A118B8C581}"/>
              </a:ext>
            </a:extLst>
          </p:cNvPr>
          <p:cNvPicPr>
            <a:picLocks noChangeAspect="1"/>
          </p:cNvPicPr>
          <p:nvPr/>
        </p:nvPicPr>
        <p:blipFill rotWithShape="1">
          <a:blip r:embed="rId3" cstate="print"/>
          <a:srcRect l="32791" b="22692"/>
          <a:stretch/>
        </p:blipFill>
        <p:spPr>
          <a:xfrm>
            <a:off x="-43445" y="2935528"/>
            <a:ext cx="7789719" cy="3908216"/>
          </a:xfrm>
          <a:prstGeom prst="rect">
            <a:avLst/>
          </a:prstGeom>
        </p:spPr>
      </p:pic>
      <p:pic>
        <p:nvPicPr>
          <p:cNvPr id="5" name="Picture 4">
            <a:extLst>
              <a:ext uri="{FF2B5EF4-FFF2-40B4-BE49-F238E27FC236}">
                <a16:creationId xmlns:a16="http://schemas.microsoft.com/office/drawing/2014/main" xmlns="" id="{23FCC40E-AA79-A04C-919C-3E347D34FCC3}"/>
              </a:ext>
            </a:extLst>
          </p:cNvPr>
          <p:cNvPicPr>
            <a:picLocks noChangeAspect="1"/>
          </p:cNvPicPr>
          <p:nvPr/>
        </p:nvPicPr>
        <p:blipFill rotWithShape="1">
          <a:blip r:embed="rId4" cstate="print"/>
          <a:srcRect b="39643"/>
          <a:stretch/>
        </p:blipFill>
        <p:spPr>
          <a:xfrm>
            <a:off x="1923655" y="4256566"/>
            <a:ext cx="4676920" cy="2601434"/>
          </a:xfrm>
          <a:prstGeom prst="rect">
            <a:avLst/>
          </a:prstGeom>
        </p:spPr>
      </p:pic>
    </p:spTree>
    <p:extLst>
      <p:ext uri="{BB962C8B-B14F-4D97-AF65-F5344CB8AC3E}">
        <p14:creationId xmlns:p14="http://schemas.microsoft.com/office/powerpoint/2010/main" xmlns="" val="335805546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290">
                                          <p:stCondLst>
                                            <p:cond delay="0"/>
                                          </p:stCondLst>
                                        </p:cTn>
                                        <p:tgtEl>
                                          <p:spTgt spid="18"/>
                                        </p:tgtEl>
                                      </p:cBhvr>
                                    </p:animEffect>
                                    <p:anim calcmode="lin" valueType="num">
                                      <p:cBhvr>
                                        <p:cTn id="8" dur="911"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8"/>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8"/>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8"/>
                                        </p:tgtEl>
                                        <p:attrNameLst>
                                          <p:attrName>ppt_y</p:attrName>
                                        </p:attrNameLst>
                                      </p:cBhvr>
                                      <p:tavLst>
                                        <p:tav tm="0" fmla="#ppt_y-sin(pi*$)/81">
                                          <p:val>
                                            <p:fltVal val="0"/>
                                          </p:val>
                                        </p:tav>
                                        <p:tav tm="100000">
                                          <p:val>
                                            <p:fltVal val="1"/>
                                          </p:val>
                                        </p:tav>
                                      </p:tavLst>
                                    </p:anim>
                                    <p:animScale>
                                      <p:cBhvr>
                                        <p:cTn id="13" dur="13">
                                          <p:stCondLst>
                                            <p:cond delay="325"/>
                                          </p:stCondLst>
                                        </p:cTn>
                                        <p:tgtEl>
                                          <p:spTgt spid="18"/>
                                        </p:tgtEl>
                                      </p:cBhvr>
                                      <p:to x="100000" y="60000"/>
                                    </p:animScale>
                                    <p:animScale>
                                      <p:cBhvr>
                                        <p:cTn id="14" dur="83" decel="50000">
                                          <p:stCondLst>
                                            <p:cond delay="338"/>
                                          </p:stCondLst>
                                        </p:cTn>
                                        <p:tgtEl>
                                          <p:spTgt spid="18"/>
                                        </p:tgtEl>
                                      </p:cBhvr>
                                      <p:to x="100000" y="100000"/>
                                    </p:animScale>
                                    <p:animScale>
                                      <p:cBhvr>
                                        <p:cTn id="15" dur="13">
                                          <p:stCondLst>
                                            <p:cond delay="656"/>
                                          </p:stCondLst>
                                        </p:cTn>
                                        <p:tgtEl>
                                          <p:spTgt spid="18"/>
                                        </p:tgtEl>
                                      </p:cBhvr>
                                      <p:to x="100000" y="80000"/>
                                    </p:animScale>
                                    <p:animScale>
                                      <p:cBhvr>
                                        <p:cTn id="16" dur="83" decel="50000">
                                          <p:stCondLst>
                                            <p:cond delay="669"/>
                                          </p:stCondLst>
                                        </p:cTn>
                                        <p:tgtEl>
                                          <p:spTgt spid="18"/>
                                        </p:tgtEl>
                                      </p:cBhvr>
                                      <p:to x="100000" y="100000"/>
                                    </p:animScale>
                                    <p:animScale>
                                      <p:cBhvr>
                                        <p:cTn id="17" dur="13">
                                          <p:stCondLst>
                                            <p:cond delay="821"/>
                                          </p:stCondLst>
                                        </p:cTn>
                                        <p:tgtEl>
                                          <p:spTgt spid="18"/>
                                        </p:tgtEl>
                                      </p:cBhvr>
                                      <p:to x="100000" y="90000"/>
                                    </p:animScale>
                                    <p:animScale>
                                      <p:cBhvr>
                                        <p:cTn id="18" dur="83" decel="50000">
                                          <p:stCondLst>
                                            <p:cond delay="834"/>
                                          </p:stCondLst>
                                        </p:cTn>
                                        <p:tgtEl>
                                          <p:spTgt spid="18"/>
                                        </p:tgtEl>
                                      </p:cBhvr>
                                      <p:to x="100000" y="100000"/>
                                    </p:animScale>
                                    <p:animScale>
                                      <p:cBhvr>
                                        <p:cTn id="19" dur="13">
                                          <p:stCondLst>
                                            <p:cond delay="904"/>
                                          </p:stCondLst>
                                        </p:cTn>
                                        <p:tgtEl>
                                          <p:spTgt spid="18"/>
                                        </p:tgtEl>
                                      </p:cBhvr>
                                      <p:to x="100000" y="95000"/>
                                    </p:animScale>
                                    <p:animScale>
                                      <p:cBhvr>
                                        <p:cTn id="20" dur="83" decel="50000">
                                          <p:stCondLst>
                                            <p:cond delay="917"/>
                                          </p:stCondLst>
                                        </p:cTn>
                                        <p:tgtEl>
                                          <p:spTgt spid="1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F1120C1F-0ECB-434D-B3C4-E02A2BE007A5}"/>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9783" y="386237"/>
            <a:ext cx="6672817" cy="6372434"/>
          </a:xfrm>
          <a:prstGeom prst="rect">
            <a:avLst/>
          </a:prstGeom>
        </p:spPr>
      </p:pic>
      <p:sp>
        <p:nvSpPr>
          <p:cNvPr id="3" name="Rectangle 2">
            <a:extLst>
              <a:ext uri="{FF2B5EF4-FFF2-40B4-BE49-F238E27FC236}">
                <a16:creationId xmlns:a16="http://schemas.microsoft.com/office/drawing/2014/main" xmlns="" id="{8102928D-C701-2440-B209-0FB58BEF53B0}"/>
              </a:ext>
            </a:extLst>
          </p:cNvPr>
          <p:cNvSpPr/>
          <p:nvPr/>
        </p:nvSpPr>
        <p:spPr>
          <a:xfrm>
            <a:off x="657922" y="880946"/>
            <a:ext cx="5933487" cy="415940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xmlns="" id="{4DC6095D-4644-8943-AE3F-BFD70C0BF3CD}"/>
              </a:ext>
            </a:extLst>
          </p:cNvPr>
          <p:cNvPicPr>
            <a:picLocks noChangeAspect="1"/>
          </p:cNvPicPr>
          <p:nvPr/>
        </p:nvPicPr>
        <p:blipFill rotWithShape="1">
          <a:blip r:embed="rId4" cstate="print">
            <a:extLst>
              <a:ext uri="{28A0092B-C50C-407E-A947-70E740481C1C}">
                <a14:useLocalDpi xmlns:a14="http://schemas.microsoft.com/office/drawing/2010/main" xmlns="" val="0"/>
              </a:ext>
            </a:extLst>
          </a:blip>
          <a:srcRect l="3503" t="2462" r="3359" b="6033"/>
          <a:stretch/>
        </p:blipFill>
        <p:spPr>
          <a:xfrm>
            <a:off x="1030970" y="880946"/>
            <a:ext cx="5029715" cy="4159405"/>
          </a:xfrm>
          <a:prstGeom prst="rect">
            <a:avLst/>
          </a:prstGeom>
          <a:effectLst/>
        </p:spPr>
      </p:pic>
      <p:sp>
        <p:nvSpPr>
          <p:cNvPr id="5" name="Content Placeholder 4"/>
          <p:cNvSpPr>
            <a:spLocks noGrp="1"/>
          </p:cNvSpPr>
          <p:nvPr>
            <p:ph idx="4294967295"/>
          </p:nvPr>
        </p:nvSpPr>
        <p:spPr>
          <a:xfrm>
            <a:off x="7214138" y="1751119"/>
            <a:ext cx="4529520" cy="4534859"/>
          </a:xfrm>
          <a:prstGeom prst="rect">
            <a:avLst/>
          </a:prstGeom>
        </p:spPr>
        <p:txBody>
          <a:bodyPr/>
          <a:lstStyle/>
          <a:p>
            <a:pPr marL="0" indent="0">
              <a:lnSpc>
                <a:spcPts val="2100"/>
              </a:lnSpc>
              <a:buNone/>
            </a:pPr>
            <a:r>
              <a:rPr lang="en-GB" sz="2000" b="1" dirty="0">
                <a:solidFill>
                  <a:srgbClr val="42145F"/>
                </a:solidFill>
                <a:latin typeface="Arial" panose="020B0604020202020204" pitchFamily="34" charset="0"/>
                <a:cs typeface="Arial" panose="020B0604020202020204" pitchFamily="34" charset="0"/>
              </a:rPr>
              <a:t>Childline</a:t>
            </a:r>
            <a:r>
              <a:rPr lang="en-GB" sz="2000" dirty="0">
                <a:solidFill>
                  <a:srgbClr val="42145F"/>
                </a:solidFill>
                <a:latin typeface="Arial" panose="020B0604020202020204" pitchFamily="34" charset="0"/>
                <a:cs typeface="Arial" panose="020B0604020202020204" pitchFamily="34" charset="0"/>
              </a:rPr>
              <a:t> is a charity that supports children and young people, whatever they are worried about. It helps them find ways to cope.</a:t>
            </a:r>
          </a:p>
          <a:p>
            <a:pPr marL="0" indent="0">
              <a:lnSpc>
                <a:spcPts val="2100"/>
              </a:lnSpc>
              <a:buNone/>
            </a:pPr>
            <a:r>
              <a:rPr lang="en-GB" sz="2000" dirty="0">
                <a:solidFill>
                  <a:srgbClr val="42145F"/>
                </a:solidFill>
                <a:latin typeface="Arial" panose="020B0604020202020204" pitchFamily="34" charset="0"/>
                <a:cs typeface="Arial" panose="020B0604020202020204" pitchFamily="34" charset="0"/>
              </a:rPr>
              <a:t>It has a helpline, which is always open, as well as an online chat service, or you can contact a counsellor by email. </a:t>
            </a:r>
            <a:r>
              <a:rPr lang="en-GB" sz="2000">
                <a:solidFill>
                  <a:srgbClr val="42145F"/>
                </a:solidFill>
                <a:latin typeface="Arial" panose="020B0604020202020204" pitchFamily="34" charset="0"/>
                <a:cs typeface="Arial" panose="020B0604020202020204" pitchFamily="34" charset="0"/>
              </a:rPr>
              <a:t>The </a:t>
            </a:r>
            <a:r>
              <a:rPr lang="en-GB" sz="2000" dirty="0">
                <a:solidFill>
                  <a:srgbClr val="42145F"/>
                </a:solidFill>
                <a:latin typeface="Arial" panose="020B0604020202020204" pitchFamily="34" charset="0"/>
                <a:cs typeface="Arial" panose="020B0604020202020204" pitchFamily="34" charset="0"/>
              </a:rPr>
              <a:t>people who respond have been trained to offer advice and support.  </a:t>
            </a:r>
          </a:p>
          <a:p>
            <a:pPr marL="0" indent="0">
              <a:lnSpc>
                <a:spcPts val="2100"/>
              </a:lnSpc>
              <a:buNone/>
            </a:pPr>
            <a:r>
              <a:rPr lang="en-GB" sz="2000" dirty="0">
                <a:solidFill>
                  <a:srgbClr val="42145F"/>
                </a:solidFill>
                <a:latin typeface="Arial" panose="020B0604020202020204" pitchFamily="34" charset="0"/>
                <a:cs typeface="Arial" panose="020B0604020202020204" pitchFamily="34" charset="0"/>
              </a:rPr>
              <a:t>Children and young people can contact </a:t>
            </a:r>
            <a:r>
              <a:rPr lang="en-GB" sz="2000" b="1" dirty="0">
                <a:solidFill>
                  <a:srgbClr val="42145F"/>
                </a:solidFill>
                <a:latin typeface="Arial" panose="020B0604020202020204" pitchFamily="34" charset="0"/>
                <a:cs typeface="Arial" panose="020B0604020202020204" pitchFamily="34" charset="0"/>
              </a:rPr>
              <a:t>Childline</a:t>
            </a:r>
            <a:r>
              <a:rPr lang="en-GB" sz="2000" dirty="0">
                <a:solidFill>
                  <a:srgbClr val="42145F"/>
                </a:solidFill>
                <a:latin typeface="Arial" panose="020B0604020202020204" pitchFamily="34" charset="0"/>
                <a:cs typeface="Arial" panose="020B0604020202020204" pitchFamily="34" charset="0"/>
              </a:rPr>
              <a:t> at any time and talk about whatever is bothering them.</a:t>
            </a:r>
          </a:p>
          <a:p>
            <a:pPr marL="0" indent="0">
              <a:lnSpc>
                <a:spcPts val="2100"/>
              </a:lnSpc>
              <a:buNone/>
            </a:pPr>
            <a:r>
              <a:rPr lang="en-GB" sz="2000" b="1" dirty="0" err="1">
                <a:solidFill>
                  <a:srgbClr val="42145F"/>
                </a:solidFill>
                <a:latin typeface="Arial" panose="020B0604020202020204" pitchFamily="34" charset="0"/>
                <a:cs typeface="Arial" panose="020B0604020202020204" pitchFamily="34" charset="0"/>
              </a:rPr>
              <a:t>www.childline.org.uk</a:t>
            </a:r>
            <a:endParaRPr lang="en-GB" sz="2000" b="1" dirty="0">
              <a:solidFill>
                <a:srgbClr val="42145F"/>
              </a:solidFill>
              <a:latin typeface="Arial" panose="020B0604020202020204" pitchFamily="34" charset="0"/>
              <a:cs typeface="Arial" panose="020B0604020202020204" pitchFamily="34" charset="0"/>
            </a:endParaRPr>
          </a:p>
          <a:p>
            <a:pPr marL="0" indent="0">
              <a:lnSpc>
                <a:spcPts val="2100"/>
              </a:lnSpc>
              <a:buNone/>
            </a:pPr>
            <a:r>
              <a:rPr lang="en-GB" sz="2000" b="1" dirty="0">
                <a:solidFill>
                  <a:srgbClr val="42145F"/>
                </a:solidFill>
                <a:latin typeface="Arial" panose="020B0604020202020204" pitchFamily="34" charset="0"/>
                <a:cs typeface="Arial" panose="020B0604020202020204" pitchFamily="34" charset="0"/>
              </a:rPr>
              <a:t>Telephone: 0800 1111 </a:t>
            </a:r>
          </a:p>
          <a:p>
            <a:pPr marL="0" indent="0">
              <a:lnSpc>
                <a:spcPts val="2100"/>
              </a:lnSpc>
              <a:buNone/>
            </a:pPr>
            <a:r>
              <a:rPr lang="en-GB" sz="2000" dirty="0">
                <a:solidFill>
                  <a:srgbClr val="42145F"/>
                </a:solidFill>
                <a:latin typeface="Arial" panose="020B0604020202020204" pitchFamily="34" charset="0"/>
                <a:cs typeface="Arial" panose="020B0604020202020204" pitchFamily="34" charset="0"/>
              </a:rPr>
              <a:t>    </a:t>
            </a:r>
          </a:p>
        </p:txBody>
      </p:sp>
      <p:pic>
        <p:nvPicPr>
          <p:cNvPr id="1026" name="Picture 2">
            <a:hlinkClick r:id="rId5"/>
            <a:extLst>
              <a:ext uri="{FF2B5EF4-FFF2-40B4-BE49-F238E27FC236}">
                <a16:creationId xmlns:a16="http://schemas.microsoft.com/office/drawing/2014/main" xmlns="" id="{6A7C1167-B06F-E74E-8C80-72F3C8C08CD8}"/>
              </a:ext>
            </a:extLst>
          </p:cNvPr>
          <p:cNvPicPr>
            <a:picLocks noChangeAspect="1" noChangeArrowheads="1"/>
          </p:cNvPicPr>
          <p:nvPr/>
        </p:nvPicPr>
        <p:blipFill>
          <a:blip r:embed="rId6" cstate="print">
            <a:extLst>
              <a:ext uri="{28A0092B-C50C-407E-A947-70E740481C1C}">
                <a14:useLocalDpi xmlns:a14="http://schemas.microsoft.com/office/drawing/2010/main" xmlns="" val="0"/>
              </a:ext>
            </a:extLst>
          </a:blip>
          <a:stretch>
            <a:fillRect/>
          </a:stretch>
        </p:blipFill>
        <p:spPr bwMode="auto">
          <a:xfrm>
            <a:off x="5206545" y="4128381"/>
            <a:ext cx="1320615" cy="2447598"/>
          </a:xfrm>
          <a:prstGeom prst="rect">
            <a:avLst/>
          </a:prstGeom>
          <a:noFill/>
          <a:effectLst>
            <a:outerShdw blurRad="76200" dist="101600" dir="11700000" sy="23000" kx="-1200000" algn="bl" rotWithShape="0">
              <a:prstClr val="black">
                <a:alpha val="20000"/>
              </a:prstClr>
            </a:outerShdw>
            <a:reflection blurRad="12700" stA="52000" endA="300" endPos="6000" dir="5400000" sy="-100000" algn="bl" rotWithShape="0"/>
          </a:effectLst>
          <a:scene3d>
            <a:camera prst="perspectiveHeroicExtremeLeftFacing"/>
            <a:lightRig rig="threePt" dir="t"/>
          </a:scene3d>
          <a:extLst>
            <a:ext uri="{909E8E84-426E-40DD-AFC4-6F175D3DCCD1}">
              <a14:hiddenFill xmlns:a14="http://schemas.microsoft.com/office/drawing/2010/main" xmlns="">
                <a:solidFill>
                  <a:srgbClr val="FFFFFF"/>
                </a:solidFill>
              </a14:hiddenFill>
            </a:ext>
          </a:extLst>
        </p:spPr>
      </p:pic>
      <p:sp>
        <p:nvSpPr>
          <p:cNvPr id="7" name="TextBox 6">
            <a:extLst>
              <a:ext uri="{FF2B5EF4-FFF2-40B4-BE49-F238E27FC236}">
                <a16:creationId xmlns:a16="http://schemas.microsoft.com/office/drawing/2014/main" xmlns="" id="{8FCD460E-BE44-5B47-B1DE-D0CCA5FAF044}"/>
              </a:ext>
            </a:extLst>
          </p:cNvPr>
          <p:cNvSpPr txBox="1"/>
          <p:nvPr/>
        </p:nvSpPr>
        <p:spPr>
          <a:xfrm>
            <a:off x="7104952" y="1067855"/>
            <a:ext cx="4713060" cy="683264"/>
          </a:xfrm>
          <a:prstGeom prst="rect">
            <a:avLst/>
          </a:prstGeom>
          <a:noFill/>
        </p:spPr>
        <p:txBody>
          <a:bodyPr wrap="square" rtlCol="0">
            <a:spAutoFit/>
          </a:bodyPr>
          <a:lstStyle/>
          <a:p>
            <a:pPr>
              <a:lnSpc>
                <a:spcPct val="80000"/>
              </a:lnSpc>
            </a:pPr>
            <a:r>
              <a:rPr lang="en-GB" sz="4800" b="1" dirty="0">
                <a:solidFill>
                  <a:srgbClr val="42145F"/>
                </a:solidFill>
                <a:latin typeface="Arial" panose="020B0604020202020204" pitchFamily="34" charset="0"/>
                <a:cs typeface="Arial" panose="020B0604020202020204" pitchFamily="34" charset="0"/>
              </a:rPr>
              <a:t>Childline</a:t>
            </a:r>
          </a:p>
        </p:txBody>
      </p:sp>
    </p:spTree>
    <p:extLst>
      <p:ext uri="{BB962C8B-B14F-4D97-AF65-F5344CB8AC3E}">
        <p14:creationId xmlns:p14="http://schemas.microsoft.com/office/powerpoint/2010/main" xmlns="" val="3913807809"/>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0" fill="hold" nodeType="afterEffect">
                                  <p:stCondLst>
                                    <p:cond delay="3000"/>
                                  </p:stCondLst>
                                  <p:childTnLst>
                                    <p:animEffect transition="out" filter="fade">
                                      <p:cBhvr>
                                        <p:cTn id="6" dur="500" tmFilter="0, 0; .2, .5; .8, .5; 1, 0"/>
                                        <p:tgtEl>
                                          <p:spTgt spid="1026"/>
                                        </p:tgtEl>
                                      </p:cBhvr>
                                    </p:animEffect>
                                    <p:animScale>
                                      <p:cBhvr>
                                        <p:cTn id="7" dur="250" autoRev="1" fill="hold"/>
                                        <p:tgtEl>
                                          <p:spTgt spid="10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15345</TotalTime>
  <Words>503</Words>
  <Application>Microsoft Office PowerPoint</Application>
  <PresentationFormat>Custom</PresentationFormat>
  <Paragraphs>74</Paragraphs>
  <Slides>10</Slides>
  <Notes>4</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Slide 1</vt:lpstr>
      <vt:lpstr>Slide 2</vt:lpstr>
      <vt:lpstr>Slide 3</vt:lpstr>
      <vt:lpstr>Slide 4</vt:lpstr>
      <vt:lpstr>Slide 5</vt:lpstr>
      <vt:lpstr>Slide 6</vt:lpstr>
      <vt:lpstr>Slide 7</vt:lpstr>
      <vt:lpstr>Slide 8</vt:lpstr>
      <vt:lpstr>Slide 9</vt:lpstr>
      <vt:lpstr>Slide 10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crowdfunding?</dc:title>
  <dc:creator>Claire Smith</dc:creator>
  <cp:lastModifiedBy>StaffLaws</cp:lastModifiedBy>
  <cp:revision>432</cp:revision>
  <cp:lastPrinted>2018-07-26T15:38:56Z</cp:lastPrinted>
  <dcterms:created xsi:type="dcterms:W3CDTF">2015-12-14T13:58:53Z</dcterms:created>
  <dcterms:modified xsi:type="dcterms:W3CDTF">2020-07-04T15:00:23Z</dcterms:modified>
</cp:coreProperties>
</file>