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6.xml" ContentType="application/vnd.openxmlformats-officedocument.theme+xml"/>
  <Override PartName="/ppt/slideLayouts/slideLayout9.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ink/ink1.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9" r:id="rId4"/>
    <p:sldMasterId id="2147483671" r:id="rId5"/>
    <p:sldMasterId id="2147483673" r:id="rId6"/>
    <p:sldMasterId id="2147483675" r:id="rId7"/>
    <p:sldMasterId id="2147483677" r:id="rId8"/>
    <p:sldMasterId id="2147483679" r:id="rId9"/>
    <p:sldMasterId id="2147483682" r:id="rId10"/>
  </p:sldMasterIdLst>
  <p:notesMasterIdLst>
    <p:notesMasterId r:id="rId36"/>
  </p:notesMasterIdLst>
  <p:sldIdLst>
    <p:sldId id="298" r:id="rId11"/>
    <p:sldId id="433" r:id="rId12"/>
    <p:sldId id="434" r:id="rId13"/>
    <p:sldId id="335" r:id="rId14"/>
    <p:sldId id="431" r:id="rId15"/>
    <p:sldId id="432" r:id="rId16"/>
    <p:sldId id="396" r:id="rId17"/>
    <p:sldId id="422" r:id="rId18"/>
    <p:sldId id="409" r:id="rId19"/>
    <p:sldId id="427" r:id="rId20"/>
    <p:sldId id="435" r:id="rId21"/>
    <p:sldId id="436" r:id="rId22"/>
    <p:sldId id="443" r:id="rId23"/>
    <p:sldId id="437" r:id="rId24"/>
    <p:sldId id="444" r:id="rId25"/>
    <p:sldId id="438" r:id="rId26"/>
    <p:sldId id="445" r:id="rId27"/>
    <p:sldId id="439" r:id="rId28"/>
    <p:sldId id="446" r:id="rId29"/>
    <p:sldId id="440" r:id="rId30"/>
    <p:sldId id="447" r:id="rId31"/>
    <p:sldId id="441" r:id="rId32"/>
    <p:sldId id="448" r:id="rId33"/>
    <p:sldId id="442" r:id="rId34"/>
    <p:sldId id="449" r:id="rId3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m Shutkever" initials="SS" lastIdx="1" clrIdx="0">
    <p:extLst>
      <p:ext uri="{19B8F6BF-5375-455C-9EA6-DF929625EA0E}">
        <p15:presenceInfo xmlns:p15="http://schemas.microsoft.com/office/powerpoint/2012/main" userId="Sam Shutkev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BCE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8B068E-462A-BA8C-D743-44F5AF75D88B}" v="1" dt="2021-02-03T16:19:59.3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6" autoAdjust="0"/>
    <p:restoredTop sz="94694"/>
  </p:normalViewPr>
  <p:slideViewPr>
    <p:cSldViewPr snapToGrid="0" snapToObjects="1">
      <p:cViewPr varScale="1">
        <p:scale>
          <a:sx n="88" d="100"/>
          <a:sy n="88" d="100"/>
        </p:scale>
        <p:origin x="610"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viewProps" Target="viewProps.xml"/><Relationship Id="rId21" Type="http://schemas.openxmlformats.org/officeDocument/2006/relationships/slide" Target="slides/slide11.xml"/><Relationship Id="rId34" Type="http://schemas.openxmlformats.org/officeDocument/2006/relationships/slide" Target="slides/slide24.xml"/><Relationship Id="rId42"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notesMaster" Target="notesMasters/notesMaster1.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microsoft.com/office/2015/10/relationships/revisionInfo" Target="revisionInfo.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Clegg" userId="c6df1435-7a36-4b38-be4d-16e68e91152f" providerId="ADAL" clId="{96C656EE-4E51-49E1-8336-B655585A79A6}"/>
    <pc:docChg chg="custSel modSld">
      <pc:chgData name="James Clegg" userId="c6df1435-7a36-4b38-be4d-16e68e91152f" providerId="ADAL" clId="{96C656EE-4E51-49E1-8336-B655585A79A6}" dt="2021-01-28T18:34:36.228" v="12"/>
      <pc:docMkLst>
        <pc:docMk/>
      </pc:docMkLst>
      <pc:sldChg chg="modTransition">
        <pc:chgData name="James Clegg" userId="c6df1435-7a36-4b38-be4d-16e68e91152f" providerId="ADAL" clId="{96C656EE-4E51-49E1-8336-B655585A79A6}" dt="2021-01-28T18:34:36.228" v="12"/>
        <pc:sldMkLst>
          <pc:docMk/>
          <pc:sldMk cId="861935487" sldId="297"/>
        </pc:sldMkLst>
      </pc:sldChg>
      <pc:sldChg chg="delSp modTransition delAnim">
        <pc:chgData name="James Clegg" userId="c6df1435-7a36-4b38-be4d-16e68e91152f" providerId="ADAL" clId="{96C656EE-4E51-49E1-8336-B655585A79A6}" dt="2021-01-28T18:34:36.228" v="12"/>
        <pc:sldMkLst>
          <pc:docMk/>
          <pc:sldMk cId="4128357408" sldId="298"/>
        </pc:sldMkLst>
        <pc:picChg chg="del">
          <ac:chgData name="James Clegg" userId="c6df1435-7a36-4b38-be4d-16e68e91152f" providerId="ADAL" clId="{96C656EE-4E51-49E1-8336-B655585A79A6}" dt="2021-01-28T18:33:35.472" v="0" actId="478"/>
          <ac:picMkLst>
            <pc:docMk/>
            <pc:sldMk cId="4128357408" sldId="298"/>
            <ac:picMk id="7" creationId="{00000000-0000-0000-0000-000000000000}"/>
          </ac:picMkLst>
        </pc:picChg>
      </pc:sldChg>
      <pc:sldChg chg="modTransition">
        <pc:chgData name="James Clegg" userId="c6df1435-7a36-4b38-be4d-16e68e91152f" providerId="ADAL" clId="{96C656EE-4E51-49E1-8336-B655585A79A6}" dt="2021-01-28T18:34:36.228" v="12"/>
        <pc:sldMkLst>
          <pc:docMk/>
          <pc:sldMk cId="895466786" sldId="299"/>
        </pc:sldMkLst>
      </pc:sldChg>
      <pc:sldChg chg="delSp modTransition delAnim">
        <pc:chgData name="James Clegg" userId="c6df1435-7a36-4b38-be4d-16e68e91152f" providerId="ADAL" clId="{96C656EE-4E51-49E1-8336-B655585A79A6}" dt="2021-01-28T18:34:36.228" v="12"/>
        <pc:sldMkLst>
          <pc:docMk/>
          <pc:sldMk cId="292426147" sldId="316"/>
        </pc:sldMkLst>
        <pc:picChg chg="del">
          <ac:chgData name="James Clegg" userId="c6df1435-7a36-4b38-be4d-16e68e91152f" providerId="ADAL" clId="{96C656EE-4E51-49E1-8336-B655585A79A6}" dt="2021-01-28T18:34:26.624" v="11" actId="478"/>
          <ac:picMkLst>
            <pc:docMk/>
            <pc:sldMk cId="292426147" sldId="316"/>
            <ac:picMk id="4" creationId="{00000000-0000-0000-0000-000000000000}"/>
          </ac:picMkLst>
        </pc:picChg>
      </pc:sldChg>
      <pc:sldChg chg="delSp modTransition delAnim">
        <pc:chgData name="James Clegg" userId="c6df1435-7a36-4b38-be4d-16e68e91152f" providerId="ADAL" clId="{96C656EE-4E51-49E1-8336-B655585A79A6}" dt="2021-01-28T18:34:36.228" v="12"/>
        <pc:sldMkLst>
          <pc:docMk/>
          <pc:sldMk cId="1709793811" sldId="335"/>
        </pc:sldMkLst>
        <pc:picChg chg="del">
          <ac:chgData name="James Clegg" userId="c6df1435-7a36-4b38-be4d-16e68e91152f" providerId="ADAL" clId="{96C656EE-4E51-49E1-8336-B655585A79A6}" dt="2021-01-28T18:33:40.444" v="2" actId="478"/>
          <ac:picMkLst>
            <pc:docMk/>
            <pc:sldMk cId="1709793811" sldId="335"/>
            <ac:picMk id="9" creationId="{00000000-0000-0000-0000-000000000000}"/>
          </ac:picMkLst>
        </pc:picChg>
      </pc:sldChg>
      <pc:sldChg chg="delSp modTransition delAnim">
        <pc:chgData name="James Clegg" userId="c6df1435-7a36-4b38-be4d-16e68e91152f" providerId="ADAL" clId="{96C656EE-4E51-49E1-8336-B655585A79A6}" dt="2021-01-28T18:34:36.228" v="12"/>
        <pc:sldMkLst>
          <pc:docMk/>
          <pc:sldMk cId="3372964815" sldId="396"/>
        </pc:sldMkLst>
        <pc:picChg chg="del">
          <ac:chgData name="James Clegg" userId="c6df1435-7a36-4b38-be4d-16e68e91152f" providerId="ADAL" clId="{96C656EE-4E51-49E1-8336-B655585A79A6}" dt="2021-01-28T18:33:48.723" v="5" actId="478"/>
          <ac:picMkLst>
            <pc:docMk/>
            <pc:sldMk cId="3372964815" sldId="396"/>
            <ac:picMk id="4" creationId="{00000000-0000-0000-0000-000000000000}"/>
          </ac:picMkLst>
        </pc:picChg>
      </pc:sldChg>
      <pc:sldChg chg="delSp modTransition delAnim">
        <pc:chgData name="James Clegg" userId="c6df1435-7a36-4b38-be4d-16e68e91152f" providerId="ADAL" clId="{96C656EE-4E51-49E1-8336-B655585A79A6}" dt="2021-01-28T18:34:36.228" v="12"/>
        <pc:sldMkLst>
          <pc:docMk/>
          <pc:sldMk cId="1721805795" sldId="409"/>
        </pc:sldMkLst>
        <pc:picChg chg="del">
          <ac:chgData name="James Clegg" userId="c6df1435-7a36-4b38-be4d-16e68e91152f" providerId="ADAL" clId="{96C656EE-4E51-49E1-8336-B655585A79A6}" dt="2021-01-28T18:34:21.629" v="9" actId="478"/>
          <ac:picMkLst>
            <pc:docMk/>
            <pc:sldMk cId="1721805795" sldId="409"/>
            <ac:picMk id="8" creationId="{00000000-0000-0000-0000-000000000000}"/>
          </ac:picMkLst>
        </pc:picChg>
      </pc:sldChg>
      <pc:sldChg chg="delSp modSp modTransition delAnim">
        <pc:chgData name="James Clegg" userId="c6df1435-7a36-4b38-be4d-16e68e91152f" providerId="ADAL" clId="{96C656EE-4E51-49E1-8336-B655585A79A6}" dt="2021-01-28T18:34:36.228" v="12"/>
        <pc:sldMkLst>
          <pc:docMk/>
          <pc:sldMk cId="4084542013" sldId="422"/>
        </pc:sldMkLst>
        <pc:picChg chg="del">
          <ac:chgData name="James Clegg" userId="c6df1435-7a36-4b38-be4d-16e68e91152f" providerId="ADAL" clId="{96C656EE-4E51-49E1-8336-B655585A79A6}" dt="2021-01-28T18:33:52.147" v="6" actId="478"/>
          <ac:picMkLst>
            <pc:docMk/>
            <pc:sldMk cId="4084542013" sldId="422"/>
            <ac:picMk id="6" creationId="{00000000-0000-0000-0000-000000000000}"/>
          </ac:picMkLst>
        </pc:picChg>
        <pc:picChg chg="mod">
          <ac:chgData name="James Clegg" userId="c6df1435-7a36-4b38-be4d-16e68e91152f" providerId="ADAL" clId="{96C656EE-4E51-49E1-8336-B655585A79A6}" dt="2021-01-28T18:34:13.041" v="7" actId="14826"/>
          <ac:picMkLst>
            <pc:docMk/>
            <pc:sldMk cId="4084542013" sldId="422"/>
            <ac:picMk id="81" creationId="{00000000-0000-0000-0000-000000000000}"/>
          </ac:picMkLst>
        </pc:picChg>
      </pc:sldChg>
      <pc:sldChg chg="delSp modTransition delAnim">
        <pc:chgData name="James Clegg" userId="c6df1435-7a36-4b38-be4d-16e68e91152f" providerId="ADAL" clId="{96C656EE-4E51-49E1-8336-B655585A79A6}" dt="2021-01-28T18:34:36.228" v="12"/>
        <pc:sldMkLst>
          <pc:docMk/>
          <pc:sldMk cId="2586881735" sldId="426"/>
        </pc:sldMkLst>
        <pc:picChg chg="del">
          <ac:chgData name="James Clegg" userId="c6df1435-7a36-4b38-be4d-16e68e91152f" providerId="ADAL" clId="{96C656EE-4E51-49E1-8336-B655585A79A6}" dt="2021-01-28T18:34:18.519" v="8" actId="478"/>
          <ac:picMkLst>
            <pc:docMk/>
            <pc:sldMk cId="2586881735" sldId="426"/>
            <ac:picMk id="4" creationId="{00000000-0000-0000-0000-000000000000}"/>
          </ac:picMkLst>
        </pc:picChg>
      </pc:sldChg>
      <pc:sldChg chg="delSp modTransition delAnim">
        <pc:chgData name="James Clegg" userId="c6df1435-7a36-4b38-be4d-16e68e91152f" providerId="ADAL" clId="{96C656EE-4E51-49E1-8336-B655585A79A6}" dt="2021-01-28T18:34:36.228" v="12"/>
        <pc:sldMkLst>
          <pc:docMk/>
          <pc:sldMk cId="3214777093" sldId="427"/>
        </pc:sldMkLst>
        <pc:picChg chg="del">
          <ac:chgData name="James Clegg" userId="c6df1435-7a36-4b38-be4d-16e68e91152f" providerId="ADAL" clId="{96C656EE-4E51-49E1-8336-B655585A79A6}" dt="2021-01-28T18:34:24.124" v="10" actId="478"/>
          <ac:picMkLst>
            <pc:docMk/>
            <pc:sldMk cId="3214777093" sldId="427"/>
            <ac:picMk id="5" creationId="{00000000-0000-0000-0000-000000000000}"/>
          </ac:picMkLst>
        </pc:picChg>
      </pc:sldChg>
      <pc:sldChg chg="modTransition">
        <pc:chgData name="James Clegg" userId="c6df1435-7a36-4b38-be4d-16e68e91152f" providerId="ADAL" clId="{96C656EE-4E51-49E1-8336-B655585A79A6}" dt="2021-01-28T18:34:36.228" v="12"/>
        <pc:sldMkLst>
          <pc:docMk/>
          <pc:sldMk cId="2866003448" sldId="430"/>
        </pc:sldMkLst>
      </pc:sldChg>
      <pc:sldChg chg="delSp modTransition delAnim">
        <pc:chgData name="James Clegg" userId="c6df1435-7a36-4b38-be4d-16e68e91152f" providerId="ADAL" clId="{96C656EE-4E51-49E1-8336-B655585A79A6}" dt="2021-01-28T18:34:36.228" v="12"/>
        <pc:sldMkLst>
          <pc:docMk/>
          <pc:sldMk cId="3029094159" sldId="431"/>
        </pc:sldMkLst>
        <pc:picChg chg="del">
          <ac:chgData name="James Clegg" userId="c6df1435-7a36-4b38-be4d-16e68e91152f" providerId="ADAL" clId="{96C656EE-4E51-49E1-8336-B655585A79A6}" dt="2021-01-28T18:33:43.318" v="3" actId="478"/>
          <ac:picMkLst>
            <pc:docMk/>
            <pc:sldMk cId="3029094159" sldId="431"/>
            <ac:picMk id="6" creationId="{00000000-0000-0000-0000-000000000000}"/>
          </ac:picMkLst>
        </pc:picChg>
      </pc:sldChg>
      <pc:sldChg chg="delSp modTransition delAnim">
        <pc:chgData name="James Clegg" userId="c6df1435-7a36-4b38-be4d-16e68e91152f" providerId="ADAL" clId="{96C656EE-4E51-49E1-8336-B655585A79A6}" dt="2021-01-28T18:34:36.228" v="12"/>
        <pc:sldMkLst>
          <pc:docMk/>
          <pc:sldMk cId="1361398558" sldId="432"/>
        </pc:sldMkLst>
        <pc:picChg chg="del">
          <ac:chgData name="James Clegg" userId="c6df1435-7a36-4b38-be4d-16e68e91152f" providerId="ADAL" clId="{96C656EE-4E51-49E1-8336-B655585A79A6}" dt="2021-01-28T18:33:45.981" v="4" actId="478"/>
          <ac:picMkLst>
            <pc:docMk/>
            <pc:sldMk cId="1361398558" sldId="432"/>
            <ac:picMk id="33" creationId="{00000000-0000-0000-0000-000000000000}"/>
          </ac:picMkLst>
        </pc:picChg>
      </pc:sldChg>
      <pc:sldChg chg="delSp modTransition delAnim">
        <pc:chgData name="James Clegg" userId="c6df1435-7a36-4b38-be4d-16e68e91152f" providerId="ADAL" clId="{96C656EE-4E51-49E1-8336-B655585A79A6}" dt="2021-01-28T18:34:36.228" v="12"/>
        <pc:sldMkLst>
          <pc:docMk/>
          <pc:sldMk cId="3466426079" sldId="433"/>
        </pc:sldMkLst>
        <pc:picChg chg="del">
          <ac:chgData name="James Clegg" userId="c6df1435-7a36-4b38-be4d-16e68e91152f" providerId="ADAL" clId="{96C656EE-4E51-49E1-8336-B655585A79A6}" dt="2021-01-28T18:33:37.939" v="1" actId="478"/>
          <ac:picMkLst>
            <pc:docMk/>
            <pc:sldMk cId="3466426079" sldId="433"/>
            <ac:picMk id="21" creationId="{00000000-0000-0000-0000-000000000000}"/>
          </ac:picMkLst>
        </pc:picChg>
      </pc:sldChg>
    </pc:docChg>
  </pc:docChgLst>
  <pc:docChgLst>
    <pc:chgData name="Penny Pearce" userId="S::penny.pearce@bramhopeprimaryschool.co.uk::cd96f4f7-b8ae-4542-9501-96ea0212dcbd" providerId="AD" clId="Web-{558B068E-462A-BA8C-D743-44F5AF75D88B}"/>
    <pc:docChg chg="modSld">
      <pc:chgData name="Penny Pearce" userId="S::penny.pearce@bramhopeprimaryschool.co.uk::cd96f4f7-b8ae-4542-9501-96ea0212dcbd" providerId="AD" clId="Web-{558B068E-462A-BA8C-D743-44F5AF75D88B}" dt="2021-02-03T16:19:59.367" v="0"/>
      <pc:docMkLst>
        <pc:docMk/>
      </pc:docMkLst>
      <pc:sldChg chg="addSp">
        <pc:chgData name="Penny Pearce" userId="S::penny.pearce@bramhopeprimaryschool.co.uk::cd96f4f7-b8ae-4542-9501-96ea0212dcbd" providerId="AD" clId="Web-{558B068E-462A-BA8C-D743-44F5AF75D88B}" dt="2021-02-03T16:19:59.367" v="0"/>
        <pc:sldMkLst>
          <pc:docMk/>
          <pc:sldMk cId="2979599768" sldId="438"/>
        </pc:sldMkLst>
        <pc:inkChg chg="add">
          <ac:chgData name="Penny Pearce" userId="S::penny.pearce@bramhopeprimaryschool.co.uk::cd96f4f7-b8ae-4542-9501-96ea0212dcbd" providerId="AD" clId="Web-{558B068E-462A-BA8C-D743-44F5AF75D88B}" dt="2021-02-03T16:19:59.367" v="0"/>
          <ac:inkMkLst>
            <pc:docMk/>
            <pc:sldMk cId="2979599768" sldId="438"/>
            <ac:inkMk id="3" creationId="{1938FDF3-29A0-4B1F-974A-50B668B57ED0}"/>
          </ac:inkMkLst>
        </pc:ink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Property name="color" value="#E71224"/>
    </inkml:brush>
  </inkml:definitions>
  <inkml:trace contextRef="#ctx0" brushRef="#br0">426 17345 0 0 0,'-8'-4'831'0'0,"-12"-2"-799"0"0,-9 1 608 0 0,-14-4-832 0 0,-7 1 704 0 0,-3 1-704 0 0,-2-3 576 0 0,1 1-576 0 0,1 2 544 0 0,2-2-544 0 0,4 0 512 0 0,3 2-544 0 0,4-2 544 0 0,1 1-576 0 0,-1 1 576 0 0,2 2-608 0 0,3 2 480 0 0,-1-3-928 0 0,6 0-895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Comic Sans MS" panose="030F0702030302020204" pitchFamily="66"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Comic Sans MS" panose="030F0702030302020204" pitchFamily="66" charset="0"/>
              </a:defRPr>
            </a:lvl1pPr>
          </a:lstStyle>
          <a:p>
            <a:fld id="{D1BE4B4D-D867-492E-97B2-A4C94167F287}" type="datetimeFigureOut">
              <a:rPr lang="en-GB" smtClean="0"/>
              <a:pPr/>
              <a:t>03/02/2021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Comic Sans MS" panose="030F0702030302020204" pitchFamily="66"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Comic Sans MS" panose="030F0702030302020204" pitchFamily="66" charset="0"/>
              </a:defRPr>
            </a:lvl1pPr>
          </a:lstStyle>
          <a:p>
            <a:fld id="{9A63A521-224D-4C95-824A-3CEFF92EB905}" type="slidenum">
              <a:rPr lang="en-GB" smtClean="0"/>
              <a:pPr/>
              <a:t>‹#›</a:t>
            </a:fld>
            <a:endParaRPr lang="en-GB" dirty="0"/>
          </a:p>
        </p:txBody>
      </p:sp>
    </p:spTree>
    <p:extLst>
      <p:ext uri="{BB962C8B-B14F-4D97-AF65-F5344CB8AC3E}">
        <p14:creationId xmlns:p14="http://schemas.microsoft.com/office/powerpoint/2010/main" val="3600477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Comic Sans MS" panose="030F0702030302020204" pitchFamily="66" charset="0"/>
        <a:ea typeface="+mn-ea"/>
        <a:cs typeface="+mn-cs"/>
      </a:defRPr>
    </a:lvl1pPr>
    <a:lvl2pPr marL="457200" algn="l" defTabSz="914400" rtl="0" eaLnBrk="1" latinLnBrk="0" hangingPunct="1">
      <a:defRPr sz="1200" kern="1200">
        <a:solidFill>
          <a:schemeClr val="tx1"/>
        </a:solidFill>
        <a:latin typeface="Comic Sans MS" panose="030F0702030302020204" pitchFamily="66" charset="0"/>
        <a:ea typeface="+mn-ea"/>
        <a:cs typeface="+mn-cs"/>
      </a:defRPr>
    </a:lvl2pPr>
    <a:lvl3pPr marL="914400" algn="l" defTabSz="914400" rtl="0" eaLnBrk="1" latinLnBrk="0" hangingPunct="1">
      <a:defRPr sz="1200" kern="1200">
        <a:solidFill>
          <a:schemeClr val="tx1"/>
        </a:solidFill>
        <a:latin typeface="Comic Sans MS" panose="030F0702030302020204" pitchFamily="66" charset="0"/>
        <a:ea typeface="+mn-ea"/>
        <a:cs typeface="+mn-cs"/>
      </a:defRPr>
    </a:lvl3pPr>
    <a:lvl4pPr marL="1371600" algn="l" defTabSz="914400" rtl="0" eaLnBrk="1" latinLnBrk="0" hangingPunct="1">
      <a:defRPr sz="1200" kern="1200">
        <a:solidFill>
          <a:schemeClr val="tx1"/>
        </a:solidFill>
        <a:latin typeface="Comic Sans MS" panose="030F0702030302020204" pitchFamily="66" charset="0"/>
        <a:ea typeface="+mn-ea"/>
        <a:cs typeface="+mn-cs"/>
      </a:defRPr>
    </a:lvl4pPr>
    <a:lvl5pPr marL="1828800" algn="l" defTabSz="914400" rtl="0" eaLnBrk="1" latinLnBrk="0" hangingPunct="1">
      <a:defRPr sz="1200" kern="1200">
        <a:solidFill>
          <a:schemeClr val="tx1"/>
        </a:solidFill>
        <a:latin typeface="Comic Sans MS" panose="030F0702030302020204" pitchFamily="6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1"/>
          <p:cNvSpPr>
            <a:spLocks noGrp="1"/>
          </p:cNvSpPr>
          <p:nvPr>
            <p:ph type="title" hasCustomPrompt="1"/>
          </p:nvPr>
        </p:nvSpPr>
        <p:spPr>
          <a:xfrm>
            <a:off x="0" y="2511188"/>
            <a:ext cx="5950424" cy="1787857"/>
          </a:xfrm>
          <a:prstGeom prst="rect">
            <a:avLst/>
          </a:prstGeom>
        </p:spPr>
        <p:txBody>
          <a:bodyPr anchor="ctr">
            <a:normAutofit/>
          </a:bodyPr>
          <a:lstStyle>
            <a:lvl1pPr algn="ctr">
              <a:defRPr sz="6600" baseline="0">
                <a:solidFill>
                  <a:schemeClr val="bg1"/>
                </a:solidFill>
                <a:latin typeface="KG Primary Penmanship" panose="02000506000000020003" pitchFamily="2" charset="0"/>
              </a:defRPr>
            </a:lvl1pPr>
          </a:lstStyle>
          <a:p>
            <a:r>
              <a:rPr lang="en-US" dirty="0"/>
              <a:t>TITLE – in caps and saved as a picture</a:t>
            </a:r>
            <a:endParaRPr lang="en-GB" dirty="0"/>
          </a:p>
        </p:txBody>
      </p:sp>
    </p:spTree>
    <p:extLst>
      <p:ext uri="{BB962C8B-B14F-4D97-AF65-F5344CB8AC3E}">
        <p14:creationId xmlns:p14="http://schemas.microsoft.com/office/powerpoint/2010/main" val="3278818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628650" y="6356350"/>
            <a:ext cx="2057400" cy="365125"/>
          </a:xfrm>
          <a:prstGeom prst="rect">
            <a:avLst/>
          </a:prstGeom>
        </p:spPr>
        <p:txBody>
          <a:bodyPr/>
          <a:lstStyle>
            <a:lvl1pPr>
              <a:defRPr>
                <a:latin typeface="Comic Sans MS" panose="030F0702030302020204" pitchFamily="66" charset="0"/>
              </a:defRPr>
            </a:lvl1pPr>
          </a:lstStyle>
          <a:p>
            <a:fld id="{45335E50-1930-44E5-9B14-893AFBD95C69}" type="datetimeFigureOut">
              <a:rPr lang="en-GB" smtClean="0"/>
              <a:pPr/>
              <a:t>03/02/2021</a:t>
            </a:fld>
            <a:endParaRPr lang="en-GB" dirty="0"/>
          </a:p>
        </p:txBody>
      </p:sp>
      <p:sp>
        <p:nvSpPr>
          <p:cNvPr id="4" name="Footer Placeholder 3"/>
          <p:cNvSpPr>
            <a:spLocks noGrp="1"/>
          </p:cNvSpPr>
          <p:nvPr>
            <p:ph type="ftr" sz="quarter" idx="11"/>
          </p:nvPr>
        </p:nvSpPr>
        <p:spPr>
          <a:xfrm>
            <a:off x="3028950" y="6356350"/>
            <a:ext cx="3086100" cy="365125"/>
          </a:xfrm>
          <a:prstGeom prst="rect">
            <a:avLst/>
          </a:prstGeom>
        </p:spPr>
        <p:txBody>
          <a:bodyPr/>
          <a:lstStyle>
            <a:lvl1pPr>
              <a:defRPr>
                <a:latin typeface="Comic Sans MS" panose="030F0702030302020204" pitchFamily="66" charset="0"/>
              </a:defRPr>
            </a:lvl1pPr>
          </a:lstStyle>
          <a:p>
            <a:endParaRPr lang="en-GB" dirty="0"/>
          </a:p>
        </p:txBody>
      </p:sp>
      <p:sp>
        <p:nvSpPr>
          <p:cNvPr id="5" name="Slide Number Placeholder 4"/>
          <p:cNvSpPr>
            <a:spLocks noGrp="1"/>
          </p:cNvSpPr>
          <p:nvPr>
            <p:ph type="sldNum" sz="quarter" idx="12"/>
          </p:nvPr>
        </p:nvSpPr>
        <p:spPr>
          <a:xfrm>
            <a:off x="6457950" y="6356350"/>
            <a:ext cx="2057400" cy="365125"/>
          </a:xfrm>
          <a:prstGeom prst="rect">
            <a:avLst/>
          </a:prstGeom>
        </p:spPr>
        <p:txBody>
          <a:bodyPr/>
          <a:lstStyle>
            <a:lvl1pPr>
              <a:defRPr>
                <a:latin typeface="Comic Sans MS" panose="030F0702030302020204" pitchFamily="66" charset="0"/>
              </a:defRPr>
            </a:lvl1pPr>
          </a:lstStyle>
          <a:p>
            <a:fld id="{108BBDC2-4ED5-4A8D-A28C-1B3F6D2413F0}" type="slidenum">
              <a:rPr lang="en-GB" smtClean="0"/>
              <a:pPr/>
              <a:t>‹#›</a:t>
            </a:fld>
            <a:endParaRPr lang="en-GB" dirty="0"/>
          </a:p>
        </p:txBody>
      </p:sp>
    </p:spTree>
    <p:extLst>
      <p:ext uri="{BB962C8B-B14F-4D97-AF65-F5344CB8AC3E}">
        <p14:creationId xmlns:p14="http://schemas.microsoft.com/office/powerpoint/2010/main" val="3431270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0854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1090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9737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46388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Your turn KS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38082" y="1989208"/>
            <a:ext cx="5703912" cy="3005873"/>
          </a:xfrm>
          <a:prstGeom prst="rect">
            <a:avLst/>
          </a:prstGeom>
        </p:spPr>
        <p:txBody>
          <a:bodyPr anchor="ctr"/>
          <a:lstStyle>
            <a:lvl1pPr algn="ctr">
              <a:defRPr sz="4000" u="none" baseline="0">
                <a:latin typeface="Comic Sans MS" panose="030F0702030302020204" pitchFamily="66" charset="0"/>
              </a:defRPr>
            </a:lvl1pPr>
          </a:lstStyle>
          <a:p>
            <a:r>
              <a:rPr lang="en-US" dirty="0"/>
              <a:t>Have a go at questions 		 on the worksheet</a:t>
            </a:r>
            <a:endParaRPr lang="en-GB" dirty="0"/>
          </a:p>
        </p:txBody>
      </p:sp>
    </p:spTree>
    <p:extLst>
      <p:ext uri="{BB962C8B-B14F-4D97-AF65-F5344CB8AC3E}">
        <p14:creationId xmlns:p14="http://schemas.microsoft.com/office/powerpoint/2010/main" val="1574045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Your turn KS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38082" y="1989208"/>
            <a:ext cx="5703912" cy="3005873"/>
          </a:xfrm>
          <a:prstGeom prst="rect">
            <a:avLst/>
          </a:prstGeom>
        </p:spPr>
        <p:txBody>
          <a:bodyPr anchor="ctr"/>
          <a:lstStyle>
            <a:lvl1pPr algn="ctr">
              <a:defRPr baseline="0">
                <a:latin typeface="+mn-lt"/>
              </a:defRPr>
            </a:lvl1pPr>
          </a:lstStyle>
          <a:p>
            <a:r>
              <a:rPr lang="en-US" dirty="0"/>
              <a:t>Have a go at questions 	on the worksheet</a:t>
            </a:r>
            <a:endParaRPr lang="en-GB" dirty="0"/>
          </a:p>
        </p:txBody>
      </p:sp>
    </p:spTree>
    <p:extLst>
      <p:ext uri="{BB962C8B-B14F-4D97-AF65-F5344CB8AC3E}">
        <p14:creationId xmlns:p14="http://schemas.microsoft.com/office/powerpoint/2010/main" val="3344947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90594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image" Target="../media/image6.jp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theme" Target="../theme/theme7.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F14EDCB3-CC60-E94C-B25C-4D771CB64958}"/>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3962281757"/>
      </p:ext>
    </p:extLst>
  </p:cSld>
  <p:clrMap bg1="lt1" tx1="dk1" bg2="lt2" tx2="dk2" accent1="accent1" accent2="accent2" accent3="accent3" accent4="accent4" accent5="accent5" accent6="accent6" hlink="hlink" folHlink="folHlink"/>
  <p:sldLayoutIdLst>
    <p:sldLayoutId id="2147483670" r:id="rId1"/>
    <p:sldLayoutId id="2147483684" r:id="rId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1B02BD9-91A9-9F43-BF82-7E7C0E55B94B}"/>
              </a:ext>
            </a:extLst>
          </p:cNvPr>
          <p:cNvSpPr/>
          <p:nvPr userDrawn="1"/>
        </p:nvSpPr>
        <p:spPr>
          <a:xfrm>
            <a:off x="546652" y="606287"/>
            <a:ext cx="7523922" cy="5734878"/>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sp>
        <p:nvSpPr>
          <p:cNvPr id="2" name="Rectangle 1"/>
          <p:cNvSpPr/>
          <p:nvPr userDrawn="1"/>
        </p:nvSpPr>
        <p:spPr>
          <a:xfrm>
            <a:off x="376518" y="6553200"/>
            <a:ext cx="1470211" cy="2420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pic>
        <p:nvPicPr>
          <p:cNvPr id="5" name="Picture 4" descr="A close up of a logo&#10;&#10;Description automatically generated">
            <a:extLst>
              <a:ext uri="{FF2B5EF4-FFF2-40B4-BE49-F238E27FC236}">
                <a16:creationId xmlns:a16="http://schemas.microsoft.com/office/drawing/2014/main" id="{02C252DA-A0E8-6A49-900E-07188D62BBE5}"/>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129520646"/>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1B02BD9-91A9-9F43-BF82-7E7C0E55B94B}"/>
              </a:ext>
            </a:extLst>
          </p:cNvPr>
          <p:cNvSpPr/>
          <p:nvPr userDrawn="1"/>
        </p:nvSpPr>
        <p:spPr>
          <a:xfrm>
            <a:off x="546652" y="606287"/>
            <a:ext cx="7523922" cy="5734878"/>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sp>
        <p:nvSpPr>
          <p:cNvPr id="6" name="Rectangle 5"/>
          <p:cNvSpPr/>
          <p:nvPr userDrawn="1"/>
        </p:nvSpPr>
        <p:spPr>
          <a:xfrm>
            <a:off x="376518" y="6553200"/>
            <a:ext cx="1470211" cy="2420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pic>
        <p:nvPicPr>
          <p:cNvPr id="5" name="Picture 4" descr="A picture containing table&#10;&#10;Description automatically generated">
            <a:extLst>
              <a:ext uri="{FF2B5EF4-FFF2-40B4-BE49-F238E27FC236}">
                <a16:creationId xmlns:a16="http://schemas.microsoft.com/office/drawing/2014/main" id="{D3D08606-BA4C-8046-935F-20760BC2766D}"/>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33406297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green sign with white text&#10;&#10;Description automatically generated">
            <a:extLst>
              <a:ext uri="{FF2B5EF4-FFF2-40B4-BE49-F238E27FC236}">
                <a16:creationId xmlns:a16="http://schemas.microsoft.com/office/drawing/2014/main" id="{E7898E14-59E6-7D4D-8006-F74307CCB985}"/>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590657346"/>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able&#10;&#10;Description automatically generated">
            <a:extLst>
              <a:ext uri="{FF2B5EF4-FFF2-40B4-BE49-F238E27FC236}">
                <a16:creationId xmlns:a16="http://schemas.microsoft.com/office/drawing/2014/main" id="{F33BA71E-3CF0-1E4E-BEEE-6280AD06DDC9}"/>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050557058"/>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computer&#10;&#10;Description automatically generated">
            <a:extLst>
              <a:ext uri="{FF2B5EF4-FFF2-40B4-BE49-F238E27FC236}">
                <a16:creationId xmlns:a16="http://schemas.microsoft.com/office/drawing/2014/main" id="{3A3B0A72-DFF8-FC43-8B3B-B0D9C1468E83}"/>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2772347357"/>
      </p:ext>
    </p:extLst>
  </p:cSld>
  <p:clrMap bg1="lt1" tx1="dk1" bg2="lt2" tx2="dk2" accent1="accent1" accent2="accent2" accent3="accent3" accent4="accent4" accent5="accent5" accent6="accent6" hlink="hlink" folHlink="folHlink"/>
  <p:sldLayoutIdLst>
    <p:sldLayoutId id="2147483680" r:id="rId1"/>
    <p:sldLayoutId id="214748368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 up of a logo&#10;&#10;Description automatically generated">
            <a:extLst>
              <a:ext uri="{FF2B5EF4-FFF2-40B4-BE49-F238E27FC236}">
                <a16:creationId xmlns:a16="http://schemas.microsoft.com/office/drawing/2014/main" id="{27FE0188-803D-CF41-A7C4-56C7E1D1B2AE}"/>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18424126"/>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xml"/><Relationship Id="rId6" Type="http://schemas.openxmlformats.org/officeDocument/2006/relationships/image" Target="../media/image8.png"/><Relationship Id="rId5"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6.xml"/><Relationship Id="rId1" Type="http://schemas.openxmlformats.org/officeDocument/2006/relationships/tags" Target="../tags/tag2.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7" Type="http://schemas.openxmlformats.org/officeDocument/2006/relationships/image" Target="../media/image17.png"/><Relationship Id="rId2" Type="http://schemas.openxmlformats.org/officeDocument/2006/relationships/slideLayout" Target="../slideLayouts/slideLayout6.xml"/><Relationship Id="rId1" Type="http://schemas.openxmlformats.org/officeDocument/2006/relationships/tags" Target="../tags/tag3.xml"/><Relationship Id="rId6" Type="http://schemas.openxmlformats.org/officeDocument/2006/relationships/image" Target="../media/image16.png"/><Relationship Id="rId5" Type="http://schemas.openxmlformats.org/officeDocument/2006/relationships/image" Target="../media/image15.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6.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7" Type="http://schemas.openxmlformats.org/officeDocument/2006/relationships/image" Target="../media/image190.png"/><Relationship Id="rId12" Type="http://schemas.openxmlformats.org/officeDocument/2006/relationships/image" Target="../media/image14.png"/><Relationship Id="rId2" Type="http://schemas.openxmlformats.org/officeDocument/2006/relationships/slideLayout" Target="../slideLayouts/slideLayout6.xml"/><Relationship Id="rId1" Type="http://schemas.openxmlformats.org/officeDocument/2006/relationships/tags" Target="../tags/tag5.xml"/><Relationship Id="rId6" Type="http://schemas.openxmlformats.org/officeDocument/2006/relationships/image" Target="../media/image180.png"/><Relationship Id="rId11" Type="http://schemas.openxmlformats.org/officeDocument/2006/relationships/image" Target="../media/image23.png"/><Relationship Id="rId5" Type="http://schemas.openxmlformats.org/officeDocument/2006/relationships/image" Target="../media/image170.png"/><Relationship Id="rId10" Type="http://schemas.openxmlformats.org/officeDocument/2006/relationships/image" Target="../media/image22.png"/><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7" Type="http://schemas.openxmlformats.org/officeDocument/2006/relationships/image" Target="../media/image26.png"/><Relationship Id="rId2" Type="http://schemas.openxmlformats.org/officeDocument/2006/relationships/slideLayout" Target="../slideLayouts/slideLayout6.xml"/><Relationship Id="rId1" Type="http://schemas.openxmlformats.org/officeDocument/2006/relationships/tags" Target="../tags/tag6.xml"/><Relationship Id="rId6" Type="http://schemas.openxmlformats.org/officeDocument/2006/relationships/image" Target="../media/image25.png"/><Relationship Id="rId5" Type="http://schemas.openxmlformats.org/officeDocument/2006/relationships/image" Target="../media/image240.png"/><Relationship Id="rId9"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4.png"/><Relationship Id="rId2" Type="http://schemas.openxmlformats.org/officeDocument/2006/relationships/slideLayout" Target="../slideLayouts/slideLayout6.xml"/><Relationship Id="rId1" Type="http://schemas.openxmlformats.org/officeDocument/2006/relationships/tags" Target="../tags/tag7.xml"/><Relationship Id="rId6" Type="http://schemas.openxmlformats.org/officeDocument/2006/relationships/image" Target="../media/image3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customXml" Target="../ink/ink1.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5" name="TextBox 14"/>
              <p:cNvSpPr txBox="1"/>
              <p:nvPr/>
            </p:nvSpPr>
            <p:spPr>
              <a:xfrm>
                <a:off x="667512" y="540089"/>
                <a:ext cx="7846871" cy="5693866"/>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1) Complete the part-whole models.</a:t>
                </a:r>
              </a:p>
              <a:p>
                <a:r>
                  <a:rPr lang="en-GB" sz="2800" dirty="0">
                    <a:latin typeface="Calibri" panose="020F0502020204030204" pitchFamily="34" charset="0"/>
                    <a:cs typeface="Calibri" panose="020F0502020204030204" pitchFamily="34" charset="0"/>
                  </a:rPr>
                  <a:t>     </a:t>
                </a: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2) Complete the conversions. </a:t>
                </a: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        4.3 l </a:t>
                </a:r>
                <a14:m>
                  <m:oMath xmlns:m="http://schemas.openxmlformats.org/officeDocument/2006/math">
                    <m:r>
                      <a:rPr lang="en-GB" sz="2800" b="0" i="1" smtClean="0">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_____  ml              70 mm </a:t>
                </a:r>
                <a14:m>
                  <m:oMath xmlns:m="http://schemas.openxmlformats.org/officeDocument/2006/math">
                    <m:r>
                      <a:rPr lang="en-GB" sz="2800" i="1">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_____ cm</a:t>
                </a:r>
              </a:p>
              <a:p>
                <a:r>
                  <a:rPr lang="en-GB" sz="2800" dirty="0">
                    <a:latin typeface="Calibri" panose="020F0502020204030204" pitchFamily="34" charset="0"/>
                    <a:cs typeface="Calibri" panose="020F0502020204030204" pitchFamily="34" charset="0"/>
                  </a:rPr>
                  <a:t>                  </a:t>
                </a:r>
              </a:p>
              <a:p>
                <a:r>
                  <a:rPr lang="en-GB" sz="2800" dirty="0">
                    <a:latin typeface="Calibri" panose="020F0502020204030204" pitchFamily="34" charset="0"/>
                    <a:cs typeface="Calibri" panose="020F0502020204030204" pitchFamily="34" charset="0"/>
                  </a:rPr>
                  <a:t>        43 l  </a:t>
                </a:r>
                <a14:m>
                  <m:oMath xmlns:m="http://schemas.openxmlformats.org/officeDocument/2006/math">
                    <m:r>
                      <a:rPr lang="en-GB" sz="2800" b="0" i="1" smtClean="0">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_____  ml              77 mm </a:t>
                </a:r>
                <a14:m>
                  <m:oMath xmlns:m="http://schemas.openxmlformats.org/officeDocument/2006/math">
                    <m:r>
                      <a:rPr lang="en-GB" sz="2800" b="0" i="1" smtClean="0">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_____ cm </a:t>
                </a:r>
              </a:p>
              <a:p>
                <a:r>
                  <a:rPr lang="en-GB" sz="2800" dirty="0">
                    <a:latin typeface="Calibri" panose="020F0502020204030204" pitchFamily="34" charset="0"/>
                    <a:cs typeface="Calibri" panose="020F0502020204030204" pitchFamily="34" charset="0"/>
                  </a:rPr>
                  <a:t>     </a:t>
                </a:r>
              </a:p>
            </p:txBody>
          </p:sp>
        </mc:Choice>
        <mc:Fallback xmlns="">
          <p:sp>
            <p:nvSpPr>
              <p:cNvPr id="15" name="TextBox 14"/>
              <p:cNvSpPr txBox="1">
                <a:spLocks noRot="1" noChangeAspect="1" noMove="1" noResize="1" noEditPoints="1" noAdjustHandles="1" noChangeArrowheads="1" noChangeShapeType="1" noTextEdit="1"/>
              </p:cNvSpPr>
              <p:nvPr/>
            </p:nvSpPr>
            <p:spPr>
              <a:xfrm>
                <a:off x="667512" y="540089"/>
                <a:ext cx="7846871" cy="5693866"/>
              </a:xfrm>
              <a:prstGeom prst="rect">
                <a:avLst/>
              </a:prstGeom>
              <a:blipFill>
                <a:blip r:embed="rId4"/>
                <a:stretch>
                  <a:fillRect l="-1632" t="-1071"/>
                </a:stretch>
              </a:blipFill>
            </p:spPr>
            <p:txBody>
              <a:bodyPr/>
              <a:lstStyle/>
              <a:p>
                <a:r>
                  <a:rPr lang="en-GB">
                    <a:noFill/>
                  </a:rPr>
                  <a:t> </a:t>
                </a:r>
              </a:p>
            </p:txBody>
          </p:sp>
        </mc:Fallback>
      </mc:AlternateContent>
      <p:pic>
        <p:nvPicPr>
          <p:cNvPr id="12" name="Picture 11">
            <a:extLst>
              <a:ext uri="{FF2B5EF4-FFF2-40B4-BE49-F238E27FC236}">
                <a16:creationId xmlns:a16="http://schemas.microsoft.com/office/drawing/2014/main" id="{C3D1DC05-5507-474C-AE98-066FE0CF586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11641" y="1036638"/>
            <a:ext cx="2453205" cy="2436094"/>
          </a:xfrm>
          <a:prstGeom prst="rect">
            <a:avLst/>
          </a:prstGeom>
        </p:spPr>
      </p:pic>
      <p:pic>
        <p:nvPicPr>
          <p:cNvPr id="13" name="Picture 12">
            <a:extLst>
              <a:ext uri="{FF2B5EF4-FFF2-40B4-BE49-F238E27FC236}">
                <a16:creationId xmlns:a16="http://schemas.microsoft.com/office/drawing/2014/main" id="{BE2ADBAC-80F0-4C15-B4D2-29B822D6556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36856" y="1036638"/>
            <a:ext cx="2453205" cy="2436094"/>
          </a:xfrm>
          <a:prstGeom prst="rect">
            <a:avLst/>
          </a:prstGeom>
        </p:spPr>
      </p:pic>
      <p:sp>
        <p:nvSpPr>
          <p:cNvPr id="14" name="TextBox 13">
            <a:extLst>
              <a:ext uri="{FF2B5EF4-FFF2-40B4-BE49-F238E27FC236}">
                <a16:creationId xmlns:a16="http://schemas.microsoft.com/office/drawing/2014/main" id="{386783A0-57A2-45C3-9B73-9D70E5B80161}"/>
              </a:ext>
            </a:extLst>
          </p:cNvPr>
          <p:cNvSpPr txBox="1"/>
          <p:nvPr/>
        </p:nvSpPr>
        <p:spPr>
          <a:xfrm>
            <a:off x="2069526" y="1302814"/>
            <a:ext cx="1290544" cy="461665"/>
          </a:xfrm>
          <a:prstGeom prst="rect">
            <a:avLst/>
          </a:prstGeom>
          <a:noFill/>
        </p:spPr>
        <p:txBody>
          <a:bodyPr wrap="square" rtlCol="0">
            <a:spAutoFit/>
          </a:bodyPr>
          <a:lstStyle/>
          <a:p>
            <a:r>
              <a:rPr lang="en-GB" sz="2400" dirty="0"/>
              <a:t>3.2 kg</a:t>
            </a:r>
          </a:p>
        </p:txBody>
      </p:sp>
      <p:sp>
        <p:nvSpPr>
          <p:cNvPr id="16" name="TextBox 15">
            <a:extLst>
              <a:ext uri="{FF2B5EF4-FFF2-40B4-BE49-F238E27FC236}">
                <a16:creationId xmlns:a16="http://schemas.microsoft.com/office/drawing/2014/main" id="{F211EBEF-F4E7-41CC-A028-5523792DD46E}"/>
              </a:ext>
            </a:extLst>
          </p:cNvPr>
          <p:cNvSpPr txBox="1"/>
          <p:nvPr/>
        </p:nvSpPr>
        <p:spPr>
          <a:xfrm>
            <a:off x="1355866" y="2750217"/>
            <a:ext cx="1550392" cy="400110"/>
          </a:xfrm>
          <a:prstGeom prst="rect">
            <a:avLst/>
          </a:prstGeom>
          <a:noFill/>
        </p:spPr>
        <p:txBody>
          <a:bodyPr wrap="square" rtlCol="0">
            <a:spAutoFit/>
          </a:bodyPr>
          <a:lstStyle/>
          <a:p>
            <a:r>
              <a:rPr lang="en-GB" sz="2000" dirty="0"/>
              <a:t>2,000 g</a:t>
            </a:r>
          </a:p>
        </p:txBody>
      </p:sp>
      <p:sp>
        <p:nvSpPr>
          <p:cNvPr id="17" name="TextBox 16">
            <a:extLst>
              <a:ext uri="{FF2B5EF4-FFF2-40B4-BE49-F238E27FC236}">
                <a16:creationId xmlns:a16="http://schemas.microsoft.com/office/drawing/2014/main" id="{93956BD9-9AA9-4E52-9283-9302C96D7BC8}"/>
              </a:ext>
            </a:extLst>
          </p:cNvPr>
          <p:cNvSpPr txBox="1"/>
          <p:nvPr/>
        </p:nvSpPr>
        <p:spPr>
          <a:xfrm>
            <a:off x="6115350" y="1302815"/>
            <a:ext cx="846907" cy="461665"/>
          </a:xfrm>
          <a:prstGeom prst="rect">
            <a:avLst/>
          </a:prstGeom>
          <a:noFill/>
        </p:spPr>
        <p:txBody>
          <a:bodyPr wrap="square" rtlCol="0">
            <a:spAutoFit/>
          </a:bodyPr>
          <a:lstStyle/>
          <a:p>
            <a:r>
              <a:rPr lang="en-GB" sz="2400" dirty="0"/>
              <a:t>25 m</a:t>
            </a:r>
          </a:p>
        </p:txBody>
      </p:sp>
      <p:sp>
        <p:nvSpPr>
          <p:cNvPr id="18" name="TextBox 17">
            <a:extLst>
              <a:ext uri="{FF2B5EF4-FFF2-40B4-BE49-F238E27FC236}">
                <a16:creationId xmlns:a16="http://schemas.microsoft.com/office/drawing/2014/main" id="{7BEE7130-6211-4034-AA1B-001742733729}"/>
              </a:ext>
            </a:extLst>
          </p:cNvPr>
          <p:cNvSpPr txBox="1"/>
          <p:nvPr/>
        </p:nvSpPr>
        <p:spPr>
          <a:xfrm>
            <a:off x="5194874" y="2750217"/>
            <a:ext cx="1259298" cy="400110"/>
          </a:xfrm>
          <a:prstGeom prst="rect">
            <a:avLst/>
          </a:prstGeom>
          <a:noFill/>
        </p:spPr>
        <p:txBody>
          <a:bodyPr wrap="square" rtlCol="0">
            <a:spAutoFit/>
          </a:bodyPr>
          <a:lstStyle/>
          <a:p>
            <a:r>
              <a:rPr lang="en-GB" sz="2000" dirty="0"/>
              <a:t>2,000 cm</a:t>
            </a:r>
          </a:p>
        </p:txBody>
      </p:sp>
    </p:spTree>
    <p:extLst>
      <p:ext uri="{BB962C8B-B14F-4D97-AF65-F5344CB8AC3E}">
        <p14:creationId xmlns:p14="http://schemas.microsoft.com/office/powerpoint/2010/main" val="4128357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16"/>
                                        </p:tgtEl>
                                      </p:cBhvr>
                                    </p:animEffect>
                                    <p:animScale>
                                      <p:cBhvr>
                                        <p:cTn id="7" dur="250" autoRev="1" fill="hold"/>
                                        <p:tgtEl>
                                          <p:spTgt spid="16"/>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grpId="1" nodeType="clickEffect">
                                  <p:stCondLst>
                                    <p:cond delay="0"/>
                                  </p:stCondLst>
                                  <p:childTnLst>
                                    <p:set>
                                      <p:cBhvr>
                                        <p:cTn id="11" dur="1" fill="hold">
                                          <p:stCondLst>
                                            <p:cond delay="0"/>
                                          </p:stCondLst>
                                        </p:cTn>
                                        <p:tgtEl>
                                          <p:spTgt spid="16"/>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26" presetClass="emph" presetSubtype="0" fill="hold" grpId="0" nodeType="clickEffect">
                                  <p:stCondLst>
                                    <p:cond delay="0"/>
                                  </p:stCondLst>
                                  <p:childTnLst>
                                    <p:animEffect transition="out" filter="fade">
                                      <p:cBhvr>
                                        <p:cTn id="15" dur="500" tmFilter="0, 0; .2, .5; .8, .5; 1, 0"/>
                                        <p:tgtEl>
                                          <p:spTgt spid="18"/>
                                        </p:tgtEl>
                                      </p:cBhvr>
                                    </p:animEffect>
                                    <p:animScale>
                                      <p:cBhvr>
                                        <p:cTn id="16" dur="250" autoRev="1" fill="hold"/>
                                        <p:tgtEl>
                                          <p:spTgt spid="18"/>
                                        </p:tgtEl>
                                      </p:cBhvr>
                                      <p:by x="105000" y="105000"/>
                                    </p:animScale>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1" nodeType="clickEffect">
                                  <p:stCondLst>
                                    <p:cond delay="0"/>
                                  </p:stCondLst>
                                  <p:childTnLst>
                                    <p:set>
                                      <p:cBhvr>
                                        <p:cTn id="20" dur="1" fill="hold">
                                          <p:stCondLst>
                                            <p:cond delay="0"/>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8" grpId="0"/>
      <p:bldP spid="1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5" name="TextBox 14"/>
              <p:cNvSpPr txBox="1"/>
              <p:nvPr/>
            </p:nvSpPr>
            <p:spPr>
              <a:xfrm>
                <a:off x="667512" y="540089"/>
                <a:ext cx="7846871" cy="5693866"/>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1) Complete the part-whole models.</a:t>
                </a:r>
              </a:p>
              <a:p>
                <a:r>
                  <a:rPr lang="en-GB" sz="2800" dirty="0">
                    <a:latin typeface="Calibri" panose="020F0502020204030204" pitchFamily="34" charset="0"/>
                    <a:cs typeface="Calibri" panose="020F0502020204030204" pitchFamily="34" charset="0"/>
                  </a:rPr>
                  <a:t>     </a:t>
                </a: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2) Complete the conversions. </a:t>
                </a: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        4.3 l </a:t>
                </a:r>
                <a14:m>
                  <m:oMath xmlns:m="http://schemas.openxmlformats.org/officeDocument/2006/math">
                    <m:r>
                      <a:rPr lang="en-GB" sz="2800" b="0" i="1" smtClean="0">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_____  ml              70 mm </a:t>
                </a:r>
                <a14:m>
                  <m:oMath xmlns:m="http://schemas.openxmlformats.org/officeDocument/2006/math">
                    <m:r>
                      <a:rPr lang="en-GB" sz="2800" i="1">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_____ cm </a:t>
                </a:r>
              </a:p>
              <a:p>
                <a:r>
                  <a:rPr lang="en-GB" sz="2800" dirty="0">
                    <a:latin typeface="Calibri" panose="020F0502020204030204" pitchFamily="34" charset="0"/>
                    <a:cs typeface="Calibri" panose="020F0502020204030204" pitchFamily="34" charset="0"/>
                  </a:rPr>
                  <a:t>                 </a:t>
                </a:r>
              </a:p>
              <a:p>
                <a:r>
                  <a:rPr lang="en-GB" sz="2800" dirty="0">
                    <a:latin typeface="Calibri" panose="020F0502020204030204" pitchFamily="34" charset="0"/>
                    <a:cs typeface="Calibri" panose="020F0502020204030204" pitchFamily="34" charset="0"/>
                  </a:rPr>
                  <a:t>        43 l  </a:t>
                </a:r>
                <a14:m>
                  <m:oMath xmlns:m="http://schemas.openxmlformats.org/officeDocument/2006/math">
                    <m:r>
                      <a:rPr lang="en-GB" sz="2800" b="0" i="1" smtClean="0">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_____  ml              77 mm </a:t>
                </a:r>
                <a14:m>
                  <m:oMath xmlns:m="http://schemas.openxmlformats.org/officeDocument/2006/math">
                    <m:r>
                      <a:rPr lang="en-GB" sz="2800" b="0" i="1" smtClean="0">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_____ cm </a:t>
                </a:r>
              </a:p>
              <a:p>
                <a:r>
                  <a:rPr lang="en-GB" sz="2800" dirty="0">
                    <a:latin typeface="Calibri" panose="020F0502020204030204" pitchFamily="34" charset="0"/>
                    <a:cs typeface="Calibri" panose="020F0502020204030204" pitchFamily="34" charset="0"/>
                  </a:rPr>
                  <a:t>     </a:t>
                </a:r>
              </a:p>
            </p:txBody>
          </p:sp>
        </mc:Choice>
        <mc:Fallback xmlns="">
          <p:sp>
            <p:nvSpPr>
              <p:cNvPr id="15" name="TextBox 14"/>
              <p:cNvSpPr txBox="1">
                <a:spLocks noRot="1" noChangeAspect="1" noMove="1" noResize="1" noEditPoints="1" noAdjustHandles="1" noChangeArrowheads="1" noChangeShapeType="1" noTextEdit="1"/>
              </p:cNvSpPr>
              <p:nvPr/>
            </p:nvSpPr>
            <p:spPr>
              <a:xfrm>
                <a:off x="667512" y="540089"/>
                <a:ext cx="7846871" cy="5693866"/>
              </a:xfrm>
              <a:prstGeom prst="rect">
                <a:avLst/>
              </a:prstGeom>
              <a:blipFill>
                <a:blip r:embed="rId5"/>
                <a:stretch>
                  <a:fillRect l="-1632" t="-1071"/>
                </a:stretch>
              </a:blipFill>
            </p:spPr>
            <p:txBody>
              <a:bodyPr/>
              <a:lstStyle/>
              <a:p>
                <a:r>
                  <a:rPr lang="en-GB">
                    <a:noFill/>
                  </a:rPr>
                  <a:t> </a:t>
                </a:r>
              </a:p>
            </p:txBody>
          </p:sp>
        </mc:Fallback>
      </mc:AlternateContent>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11641" y="1036638"/>
            <a:ext cx="2453205" cy="2436094"/>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36856" y="1036638"/>
            <a:ext cx="2453205" cy="2436094"/>
          </a:xfrm>
          <a:prstGeom prst="rect">
            <a:avLst/>
          </a:prstGeom>
        </p:spPr>
      </p:pic>
      <p:sp>
        <p:nvSpPr>
          <p:cNvPr id="3" name="TextBox 2"/>
          <p:cNvSpPr txBox="1"/>
          <p:nvPr/>
        </p:nvSpPr>
        <p:spPr>
          <a:xfrm>
            <a:off x="2069526" y="1302814"/>
            <a:ext cx="1290544" cy="461665"/>
          </a:xfrm>
          <a:prstGeom prst="rect">
            <a:avLst/>
          </a:prstGeom>
          <a:noFill/>
        </p:spPr>
        <p:txBody>
          <a:bodyPr wrap="square" rtlCol="0">
            <a:spAutoFit/>
          </a:bodyPr>
          <a:lstStyle/>
          <a:p>
            <a:r>
              <a:rPr lang="en-GB" sz="2400" dirty="0"/>
              <a:t>3.2 kg</a:t>
            </a:r>
          </a:p>
        </p:txBody>
      </p:sp>
      <p:sp>
        <p:nvSpPr>
          <p:cNvPr id="8" name="TextBox 7"/>
          <p:cNvSpPr txBox="1"/>
          <p:nvPr/>
        </p:nvSpPr>
        <p:spPr>
          <a:xfrm>
            <a:off x="1355866" y="2750217"/>
            <a:ext cx="1550392" cy="400110"/>
          </a:xfrm>
          <a:prstGeom prst="rect">
            <a:avLst/>
          </a:prstGeom>
          <a:noFill/>
        </p:spPr>
        <p:txBody>
          <a:bodyPr wrap="square" rtlCol="0">
            <a:spAutoFit/>
          </a:bodyPr>
          <a:lstStyle/>
          <a:p>
            <a:r>
              <a:rPr lang="en-GB" sz="2000" dirty="0"/>
              <a:t>2,000 g</a:t>
            </a:r>
          </a:p>
        </p:txBody>
      </p:sp>
      <p:sp>
        <p:nvSpPr>
          <p:cNvPr id="9" name="TextBox 8"/>
          <p:cNvSpPr txBox="1"/>
          <p:nvPr/>
        </p:nvSpPr>
        <p:spPr>
          <a:xfrm>
            <a:off x="6115350" y="1302815"/>
            <a:ext cx="846907" cy="461665"/>
          </a:xfrm>
          <a:prstGeom prst="rect">
            <a:avLst/>
          </a:prstGeom>
          <a:noFill/>
        </p:spPr>
        <p:txBody>
          <a:bodyPr wrap="square" rtlCol="0">
            <a:spAutoFit/>
          </a:bodyPr>
          <a:lstStyle/>
          <a:p>
            <a:r>
              <a:rPr lang="en-GB" sz="2400" dirty="0"/>
              <a:t>25 m</a:t>
            </a:r>
          </a:p>
        </p:txBody>
      </p:sp>
      <p:sp>
        <p:nvSpPr>
          <p:cNvPr id="11" name="TextBox 10"/>
          <p:cNvSpPr txBox="1"/>
          <p:nvPr/>
        </p:nvSpPr>
        <p:spPr>
          <a:xfrm>
            <a:off x="5194874" y="2750217"/>
            <a:ext cx="1259298" cy="400110"/>
          </a:xfrm>
          <a:prstGeom prst="rect">
            <a:avLst/>
          </a:prstGeom>
          <a:noFill/>
        </p:spPr>
        <p:txBody>
          <a:bodyPr wrap="square" rtlCol="0">
            <a:spAutoFit/>
          </a:bodyPr>
          <a:lstStyle/>
          <a:p>
            <a:r>
              <a:rPr lang="en-GB" sz="2000" dirty="0"/>
              <a:t>2,000 cm</a:t>
            </a:r>
          </a:p>
        </p:txBody>
      </p:sp>
      <p:sp>
        <p:nvSpPr>
          <p:cNvPr id="12" name="TextBox 11"/>
          <p:cNvSpPr txBox="1"/>
          <p:nvPr/>
        </p:nvSpPr>
        <p:spPr>
          <a:xfrm>
            <a:off x="1464167" y="2716965"/>
            <a:ext cx="1051530" cy="461665"/>
          </a:xfrm>
          <a:prstGeom prst="rect">
            <a:avLst/>
          </a:prstGeom>
          <a:noFill/>
        </p:spPr>
        <p:txBody>
          <a:bodyPr wrap="square" rtlCol="0">
            <a:spAutoFit/>
          </a:bodyPr>
          <a:lstStyle/>
          <a:p>
            <a:r>
              <a:rPr lang="en-GB" sz="2400" dirty="0"/>
              <a:t>2 kg</a:t>
            </a:r>
            <a:endParaRPr lang="en-GB" sz="1600" dirty="0"/>
          </a:p>
        </p:txBody>
      </p:sp>
      <p:sp>
        <p:nvSpPr>
          <p:cNvPr id="13" name="TextBox 12"/>
          <p:cNvSpPr txBox="1"/>
          <p:nvPr/>
        </p:nvSpPr>
        <p:spPr>
          <a:xfrm>
            <a:off x="2786230" y="2716965"/>
            <a:ext cx="1273925" cy="461665"/>
          </a:xfrm>
          <a:prstGeom prst="rect">
            <a:avLst/>
          </a:prstGeom>
          <a:noFill/>
        </p:spPr>
        <p:txBody>
          <a:bodyPr wrap="square" rtlCol="0">
            <a:spAutoFit/>
          </a:bodyPr>
          <a:lstStyle/>
          <a:p>
            <a:r>
              <a:rPr lang="en-GB" sz="2400" dirty="0">
                <a:solidFill>
                  <a:schemeClr val="accent1"/>
                </a:solidFill>
              </a:rPr>
              <a:t>1.2 kg</a:t>
            </a:r>
            <a:endParaRPr lang="en-GB" sz="1600" dirty="0">
              <a:solidFill>
                <a:schemeClr val="accent1"/>
              </a:solidFill>
            </a:endParaRPr>
          </a:p>
        </p:txBody>
      </p:sp>
      <p:sp>
        <p:nvSpPr>
          <p:cNvPr id="14" name="TextBox 13"/>
          <p:cNvSpPr txBox="1"/>
          <p:nvPr/>
        </p:nvSpPr>
        <p:spPr>
          <a:xfrm>
            <a:off x="5371165" y="2713551"/>
            <a:ext cx="1051530" cy="461665"/>
          </a:xfrm>
          <a:prstGeom prst="rect">
            <a:avLst/>
          </a:prstGeom>
          <a:noFill/>
        </p:spPr>
        <p:txBody>
          <a:bodyPr wrap="square" rtlCol="0">
            <a:spAutoFit/>
          </a:bodyPr>
          <a:lstStyle/>
          <a:p>
            <a:r>
              <a:rPr lang="en-GB" sz="2400" dirty="0"/>
              <a:t>20 m</a:t>
            </a:r>
            <a:endParaRPr lang="en-GB" sz="1600" dirty="0"/>
          </a:p>
        </p:txBody>
      </p:sp>
      <p:sp>
        <p:nvSpPr>
          <p:cNvPr id="16" name="TextBox 15"/>
          <p:cNvSpPr txBox="1"/>
          <p:nvPr/>
        </p:nvSpPr>
        <p:spPr>
          <a:xfrm>
            <a:off x="6856458" y="2716882"/>
            <a:ext cx="1273925" cy="461665"/>
          </a:xfrm>
          <a:prstGeom prst="rect">
            <a:avLst/>
          </a:prstGeom>
          <a:noFill/>
        </p:spPr>
        <p:txBody>
          <a:bodyPr wrap="square" rtlCol="0">
            <a:spAutoFit/>
          </a:bodyPr>
          <a:lstStyle/>
          <a:p>
            <a:r>
              <a:rPr lang="en-GB" sz="2400" dirty="0">
                <a:solidFill>
                  <a:schemeClr val="accent1"/>
                </a:solidFill>
              </a:rPr>
              <a:t>5 m</a:t>
            </a:r>
            <a:endParaRPr lang="en-GB" sz="1600" dirty="0">
              <a:solidFill>
                <a:schemeClr val="accent1"/>
              </a:solidFill>
            </a:endParaRPr>
          </a:p>
        </p:txBody>
      </p:sp>
      <p:sp>
        <p:nvSpPr>
          <p:cNvPr id="17" name="TextBox 16"/>
          <p:cNvSpPr txBox="1"/>
          <p:nvPr/>
        </p:nvSpPr>
        <p:spPr>
          <a:xfrm>
            <a:off x="2418072" y="4359499"/>
            <a:ext cx="1263675" cy="523220"/>
          </a:xfrm>
          <a:prstGeom prst="rect">
            <a:avLst/>
          </a:prstGeom>
          <a:noFill/>
        </p:spPr>
        <p:txBody>
          <a:bodyPr wrap="square" rtlCol="0">
            <a:spAutoFit/>
          </a:bodyPr>
          <a:lstStyle/>
          <a:p>
            <a:r>
              <a:rPr lang="en-GB" sz="2800" dirty="0">
                <a:solidFill>
                  <a:schemeClr val="accent1"/>
                </a:solidFill>
              </a:rPr>
              <a:t>4,300</a:t>
            </a:r>
          </a:p>
        </p:txBody>
      </p:sp>
      <p:sp>
        <p:nvSpPr>
          <p:cNvPr id="18" name="TextBox 17"/>
          <p:cNvSpPr txBox="1"/>
          <p:nvPr/>
        </p:nvSpPr>
        <p:spPr>
          <a:xfrm>
            <a:off x="2299792" y="5213347"/>
            <a:ext cx="1263675" cy="523220"/>
          </a:xfrm>
          <a:prstGeom prst="rect">
            <a:avLst/>
          </a:prstGeom>
          <a:noFill/>
        </p:spPr>
        <p:txBody>
          <a:bodyPr wrap="square" rtlCol="0">
            <a:spAutoFit/>
          </a:bodyPr>
          <a:lstStyle/>
          <a:p>
            <a:r>
              <a:rPr lang="en-GB" sz="2800" dirty="0">
                <a:solidFill>
                  <a:schemeClr val="accent1"/>
                </a:solidFill>
              </a:rPr>
              <a:t>43,000</a:t>
            </a:r>
          </a:p>
        </p:txBody>
      </p:sp>
      <p:sp>
        <p:nvSpPr>
          <p:cNvPr id="19" name="TextBox 18"/>
          <p:cNvSpPr txBox="1"/>
          <p:nvPr/>
        </p:nvSpPr>
        <p:spPr>
          <a:xfrm>
            <a:off x="6740434" y="4359499"/>
            <a:ext cx="1263675" cy="523220"/>
          </a:xfrm>
          <a:prstGeom prst="rect">
            <a:avLst/>
          </a:prstGeom>
          <a:noFill/>
        </p:spPr>
        <p:txBody>
          <a:bodyPr wrap="square" rtlCol="0">
            <a:spAutoFit/>
          </a:bodyPr>
          <a:lstStyle/>
          <a:p>
            <a:r>
              <a:rPr lang="en-GB" sz="2800" dirty="0">
                <a:solidFill>
                  <a:schemeClr val="accent1"/>
                </a:solidFill>
              </a:rPr>
              <a:t>7</a:t>
            </a:r>
          </a:p>
        </p:txBody>
      </p:sp>
      <p:sp>
        <p:nvSpPr>
          <p:cNvPr id="20" name="TextBox 19"/>
          <p:cNvSpPr txBox="1"/>
          <p:nvPr/>
        </p:nvSpPr>
        <p:spPr>
          <a:xfrm>
            <a:off x="6552329" y="5213347"/>
            <a:ext cx="1263675" cy="523220"/>
          </a:xfrm>
          <a:prstGeom prst="rect">
            <a:avLst/>
          </a:prstGeom>
          <a:noFill/>
        </p:spPr>
        <p:txBody>
          <a:bodyPr wrap="square" rtlCol="0">
            <a:spAutoFit/>
          </a:bodyPr>
          <a:lstStyle/>
          <a:p>
            <a:r>
              <a:rPr lang="en-GB" sz="2800" dirty="0">
                <a:solidFill>
                  <a:schemeClr val="accent1"/>
                </a:solidFill>
              </a:rPr>
              <a:t>7.7</a:t>
            </a:r>
          </a:p>
        </p:txBody>
      </p:sp>
    </p:spTree>
    <p:custDataLst>
      <p:tags r:id="rId1"/>
    </p:custDataLst>
    <p:extLst>
      <p:ext uri="{BB962C8B-B14F-4D97-AF65-F5344CB8AC3E}">
        <p14:creationId xmlns:p14="http://schemas.microsoft.com/office/powerpoint/2010/main" val="3466426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8"/>
                                        </p:tgtEl>
                                      </p:cBhvr>
                                    </p:animEffect>
                                    <p:animScale>
                                      <p:cBhvr>
                                        <p:cTn id="7" dur="250" autoRev="1" fill="hold"/>
                                        <p:tgtEl>
                                          <p:spTgt spid="8"/>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grpId="1" nodeType="clickEffect">
                                  <p:stCondLst>
                                    <p:cond delay="0"/>
                                  </p:stCondLst>
                                  <p:childTnLst>
                                    <p:set>
                                      <p:cBhvr>
                                        <p:cTn id="11" dur="1" fill="hold">
                                          <p:stCondLst>
                                            <p:cond delay="0"/>
                                          </p:stCondLst>
                                        </p:cTn>
                                        <p:tgtEl>
                                          <p:spTgt spid="8"/>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2"/>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6" presetClass="emph" presetSubtype="0" fill="hold" grpId="0" nodeType="clickEffect">
                                  <p:stCondLst>
                                    <p:cond delay="0"/>
                                  </p:stCondLst>
                                  <p:childTnLst>
                                    <p:animEffect transition="out" filter="fade">
                                      <p:cBhvr>
                                        <p:cTn id="23" dur="500" tmFilter="0, 0; .2, .5; .8, .5; 1, 0"/>
                                        <p:tgtEl>
                                          <p:spTgt spid="11"/>
                                        </p:tgtEl>
                                      </p:cBhvr>
                                    </p:animEffect>
                                    <p:animScale>
                                      <p:cBhvr>
                                        <p:cTn id="24" dur="250" autoRev="1" fill="hold"/>
                                        <p:tgtEl>
                                          <p:spTgt spid="11"/>
                                        </p:tgtEl>
                                      </p:cBhvr>
                                      <p:by x="105000" y="105000"/>
                                    </p:animScale>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11"/>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11" grpId="0"/>
      <p:bldP spid="11" grpId="1"/>
      <p:bldP spid="12" grpId="0"/>
      <p:bldP spid="13" grpId="0"/>
      <p:bldP spid="14" grpId="0"/>
      <p:bldP spid="16" grpId="0"/>
      <p:bldP spid="17" grpId="0"/>
      <p:bldP spid="18" grpId="0"/>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9634" y="836023"/>
            <a:ext cx="7027817" cy="1569660"/>
          </a:xfrm>
          <a:prstGeom prst="rect">
            <a:avLst/>
          </a:prstGeom>
          <a:noFill/>
        </p:spPr>
        <p:txBody>
          <a:bodyPr wrap="square" rtlCol="0">
            <a:spAutoFit/>
          </a:bodyPr>
          <a:lstStyle/>
          <a:p>
            <a:r>
              <a:rPr lang="en-US" sz="3200" dirty="0"/>
              <a:t>L.C. Can I convert miles and </a:t>
            </a:r>
            <a:r>
              <a:rPr lang="en-US" sz="3200" dirty="0" err="1"/>
              <a:t>kilometres</a:t>
            </a:r>
            <a:r>
              <a:rPr lang="en-US" sz="3200" dirty="0"/>
              <a:t>? </a:t>
            </a:r>
          </a:p>
          <a:p>
            <a:endParaRPr lang="en-US" sz="3200" dirty="0"/>
          </a:p>
          <a:p>
            <a:r>
              <a:rPr lang="en-US" sz="3200" dirty="0"/>
              <a:t>Toolkit </a:t>
            </a:r>
            <a:endParaRPr lang="en-GB" sz="3200" dirty="0"/>
          </a:p>
        </p:txBody>
      </p:sp>
    </p:spTree>
    <p:extLst>
      <p:ext uri="{BB962C8B-B14F-4D97-AF65-F5344CB8AC3E}">
        <p14:creationId xmlns:p14="http://schemas.microsoft.com/office/powerpoint/2010/main" val="18842011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818557" y="380800"/>
            <a:ext cx="4726112" cy="523220"/>
          </a:xfrm>
          <a:prstGeom prst="rect">
            <a:avLst/>
          </a:prstGeom>
          <a:noFill/>
        </p:spPr>
        <p:txBody>
          <a:bodyPr wrap="square" rtlCol="0">
            <a:spAutoFit/>
          </a:bodyPr>
          <a:lstStyle/>
          <a:p>
            <a:r>
              <a:rPr lang="en-GB" sz="2800" dirty="0"/>
              <a:t>Miles and kilometres</a:t>
            </a:r>
          </a:p>
        </p:txBody>
      </p:sp>
      <p:pic>
        <p:nvPicPr>
          <p:cNvPr id="46" name="Picture 2" descr="Distance sign by M4 west of junction 47 © David Smith cc-by-sa/2.0 ..."/>
          <p:cNvPicPr>
            <a:picLocks noChangeAspect="1" noChangeArrowheads="1"/>
          </p:cNvPicPr>
          <p:nvPr/>
        </p:nvPicPr>
        <p:blipFill rotWithShape="1">
          <a:blip r:embed="rId3">
            <a:extLst>
              <a:ext uri="{28A0092B-C50C-407E-A947-70E740481C1C}">
                <a14:useLocalDpi xmlns:a14="http://schemas.microsoft.com/office/drawing/2010/main" val="0"/>
              </a:ext>
            </a:extLst>
          </a:blip>
          <a:srcRect l="35260" t="21320" r="25365" b="16598"/>
          <a:stretch/>
        </p:blipFill>
        <p:spPr bwMode="auto">
          <a:xfrm>
            <a:off x="686672" y="1079300"/>
            <a:ext cx="3163740" cy="3741248"/>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8" descr="House for rent in Bédoin from 6 to 8 people IHA 420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26700"/>
          <a:stretch/>
        </p:blipFill>
        <p:spPr bwMode="auto">
          <a:xfrm>
            <a:off x="4024674" y="1736273"/>
            <a:ext cx="4162878" cy="1930464"/>
          </a:xfrm>
          <a:prstGeom prst="rect">
            <a:avLst/>
          </a:prstGeom>
          <a:noFill/>
          <a:extLst>
            <a:ext uri="{909E8E84-426E-40DD-AFC4-6F175D3DCCD1}">
              <a14:hiddenFill xmlns:a14="http://schemas.microsoft.com/office/drawing/2010/main">
                <a:solidFill>
                  <a:srgbClr val="FFFFFF"/>
                </a:solidFill>
              </a14:hiddenFill>
            </a:ext>
          </a:extLst>
        </p:spPr>
      </p:pic>
      <p:sp>
        <p:nvSpPr>
          <p:cNvPr id="48" name="TextBox 47"/>
          <p:cNvSpPr txBox="1"/>
          <p:nvPr/>
        </p:nvSpPr>
        <p:spPr>
          <a:xfrm>
            <a:off x="1372089" y="4995829"/>
            <a:ext cx="974947" cy="523220"/>
          </a:xfrm>
          <a:prstGeom prst="rect">
            <a:avLst/>
          </a:prstGeom>
          <a:noFill/>
        </p:spPr>
        <p:txBody>
          <a:bodyPr wrap="none" rtlCol="0">
            <a:spAutoFit/>
          </a:bodyPr>
          <a:lstStyle/>
          <a:p>
            <a:r>
              <a:rPr lang="en-GB" sz="2800" dirty="0"/>
              <a:t>Miles</a:t>
            </a:r>
          </a:p>
        </p:txBody>
      </p:sp>
      <p:sp>
        <p:nvSpPr>
          <p:cNvPr id="49" name="TextBox 48"/>
          <p:cNvSpPr txBox="1"/>
          <p:nvPr/>
        </p:nvSpPr>
        <p:spPr>
          <a:xfrm>
            <a:off x="5732324" y="5000371"/>
            <a:ext cx="1745734" cy="523220"/>
          </a:xfrm>
          <a:prstGeom prst="rect">
            <a:avLst/>
          </a:prstGeom>
          <a:noFill/>
        </p:spPr>
        <p:txBody>
          <a:bodyPr wrap="none" rtlCol="0">
            <a:spAutoFit/>
          </a:bodyPr>
          <a:lstStyle/>
          <a:p>
            <a:r>
              <a:rPr lang="en-GB" sz="2800" dirty="0"/>
              <a:t>Kilometres</a:t>
            </a:r>
          </a:p>
        </p:txBody>
      </p:sp>
    </p:spTree>
    <p:custDataLst>
      <p:tags r:id="rId1"/>
    </p:custDataLst>
    <p:extLst>
      <p:ext uri="{BB962C8B-B14F-4D97-AF65-F5344CB8AC3E}">
        <p14:creationId xmlns:p14="http://schemas.microsoft.com/office/powerpoint/2010/main" val="1709793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File:Republic of Ireland border crossing sign kmh.JPG - Wikimedi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512" y="1081836"/>
            <a:ext cx="4255761" cy="427574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10 differences between Northern Ireland and the Republic of Ireland"/>
          <p:cNvPicPr>
            <a:picLocks noChangeAspect="1" noChangeArrowheads="1"/>
          </p:cNvPicPr>
          <p:nvPr/>
        </p:nvPicPr>
        <p:blipFill rotWithShape="1">
          <a:blip r:embed="rId3">
            <a:extLst>
              <a:ext uri="{28A0092B-C50C-407E-A947-70E740481C1C}">
                <a14:useLocalDpi xmlns:a14="http://schemas.microsoft.com/office/drawing/2010/main" val="0"/>
              </a:ext>
            </a:extLst>
          </a:blip>
          <a:srcRect l="50749" t="2343" r="18978" b="17676"/>
          <a:stretch/>
        </p:blipFill>
        <p:spPr bwMode="auto">
          <a:xfrm>
            <a:off x="4863656" y="981302"/>
            <a:ext cx="3388986" cy="4476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9094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197308980"/>
              </p:ext>
            </p:extLst>
          </p:nvPr>
        </p:nvGraphicFramePr>
        <p:xfrm>
          <a:off x="787193" y="1220861"/>
          <a:ext cx="6995577" cy="859893"/>
        </p:xfrm>
        <a:graphic>
          <a:graphicData uri="http://schemas.openxmlformats.org/drawingml/2006/table">
            <a:tbl>
              <a:tblPr firstRow="1" bandRow="1">
                <a:tableStyleId>{5C22544A-7EE6-4342-B048-85BDC9FD1C3A}</a:tableStyleId>
              </a:tblPr>
              <a:tblGrid>
                <a:gridCol w="1399115">
                  <a:extLst>
                    <a:ext uri="{9D8B030D-6E8A-4147-A177-3AD203B41FA5}">
                      <a16:colId xmlns:a16="http://schemas.microsoft.com/office/drawing/2014/main" val="4206131187"/>
                    </a:ext>
                  </a:extLst>
                </a:gridCol>
                <a:gridCol w="1399116">
                  <a:extLst>
                    <a:ext uri="{9D8B030D-6E8A-4147-A177-3AD203B41FA5}">
                      <a16:colId xmlns:a16="http://schemas.microsoft.com/office/drawing/2014/main" val="3056701037"/>
                    </a:ext>
                  </a:extLst>
                </a:gridCol>
                <a:gridCol w="1399115">
                  <a:extLst>
                    <a:ext uri="{9D8B030D-6E8A-4147-A177-3AD203B41FA5}">
                      <a16:colId xmlns:a16="http://schemas.microsoft.com/office/drawing/2014/main" val="2394763511"/>
                    </a:ext>
                  </a:extLst>
                </a:gridCol>
                <a:gridCol w="1399116">
                  <a:extLst>
                    <a:ext uri="{9D8B030D-6E8A-4147-A177-3AD203B41FA5}">
                      <a16:colId xmlns:a16="http://schemas.microsoft.com/office/drawing/2014/main" val="4138686891"/>
                    </a:ext>
                  </a:extLst>
                </a:gridCol>
                <a:gridCol w="1399115">
                  <a:extLst>
                    <a:ext uri="{9D8B030D-6E8A-4147-A177-3AD203B41FA5}">
                      <a16:colId xmlns:a16="http://schemas.microsoft.com/office/drawing/2014/main" val="3096364199"/>
                    </a:ext>
                  </a:extLst>
                </a:gridCol>
              </a:tblGrid>
              <a:tr h="859893">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890083187"/>
                  </a:ext>
                </a:extLst>
              </a:tr>
            </a:tbl>
          </a:graphicData>
        </a:graphic>
      </p:graphicFrame>
      <mc:AlternateContent xmlns:mc="http://schemas.openxmlformats.org/markup-compatibility/2006" xmlns:a14="http://schemas.microsoft.com/office/drawing/2010/main">
        <mc:Choice Requires="a14">
          <p:sp>
            <p:nvSpPr>
              <p:cNvPr id="4" name="TextBox 3"/>
              <p:cNvSpPr txBox="1"/>
              <p:nvPr/>
            </p:nvSpPr>
            <p:spPr>
              <a:xfrm>
                <a:off x="3020950" y="465867"/>
                <a:ext cx="2361544" cy="523220"/>
              </a:xfrm>
              <a:prstGeom prst="rect">
                <a:avLst/>
              </a:prstGeom>
              <a:noFill/>
            </p:spPr>
            <p:txBody>
              <a:bodyPr wrap="none" rtlCol="0">
                <a:spAutoFit/>
              </a:bodyPr>
              <a:lstStyle/>
              <a:p>
                <a:r>
                  <a:rPr lang="en-GB" sz="2800" dirty="0"/>
                  <a:t>5 miles </a:t>
                </a:r>
                <a14:m>
                  <m:oMath xmlns:m="http://schemas.openxmlformats.org/officeDocument/2006/math">
                    <m:r>
                      <a:rPr lang="en-GB" sz="2800" i="1" dirty="0" smtClean="0">
                        <a:latin typeface="Cambria Math" panose="02040503050406030204" pitchFamily="18" charset="0"/>
                      </a:rPr>
                      <m:t>≈</m:t>
                    </m:r>
                  </m:oMath>
                </a14:m>
                <a:r>
                  <a:rPr lang="en-GB" sz="2800" dirty="0"/>
                  <a:t> 8 km</a:t>
                </a:r>
              </a:p>
            </p:txBody>
          </p:sp>
        </mc:Choice>
        <mc:Fallback xmlns="">
          <p:sp>
            <p:nvSpPr>
              <p:cNvPr id="4" name="TextBox 3"/>
              <p:cNvSpPr txBox="1">
                <a:spLocks noRot="1" noChangeAspect="1" noMove="1" noResize="1" noEditPoints="1" noAdjustHandles="1" noChangeArrowheads="1" noChangeShapeType="1" noTextEdit="1"/>
              </p:cNvSpPr>
              <p:nvPr/>
            </p:nvSpPr>
            <p:spPr>
              <a:xfrm>
                <a:off x="3020950" y="465867"/>
                <a:ext cx="2361544" cy="523220"/>
              </a:xfrm>
              <a:prstGeom prst="rect">
                <a:avLst/>
              </a:prstGeom>
              <a:blipFill>
                <a:blip r:embed="rId5"/>
                <a:stretch>
                  <a:fillRect l="-5426" t="-10465" r="-3876" b="-32558"/>
                </a:stretch>
              </a:blipFill>
            </p:spPr>
            <p:txBody>
              <a:bodyPr/>
              <a:lstStyle/>
              <a:p>
                <a:r>
                  <a:rPr lang="en-GB">
                    <a:noFill/>
                  </a:rPr>
                  <a:t> </a:t>
                </a:r>
              </a:p>
            </p:txBody>
          </p:sp>
        </mc:Fallback>
      </mc:AlternateContent>
      <p:sp>
        <p:nvSpPr>
          <p:cNvPr id="5" name="TextBox 4"/>
          <p:cNvSpPr txBox="1"/>
          <p:nvPr/>
        </p:nvSpPr>
        <p:spPr>
          <a:xfrm>
            <a:off x="1028618" y="1296864"/>
            <a:ext cx="1077539" cy="523220"/>
          </a:xfrm>
          <a:prstGeom prst="rect">
            <a:avLst/>
          </a:prstGeom>
          <a:noFill/>
        </p:spPr>
        <p:txBody>
          <a:bodyPr wrap="none" rtlCol="0">
            <a:spAutoFit/>
          </a:bodyPr>
          <a:lstStyle/>
          <a:p>
            <a:r>
              <a:rPr lang="en-GB" sz="2800" dirty="0"/>
              <a:t>1 mile</a:t>
            </a:r>
          </a:p>
        </p:txBody>
      </p:sp>
      <p:graphicFrame>
        <p:nvGraphicFramePr>
          <p:cNvPr id="6" name="Table 5"/>
          <p:cNvGraphicFramePr>
            <a:graphicFrameLocks noGrp="1"/>
          </p:cNvGraphicFramePr>
          <p:nvPr>
            <p:extLst>
              <p:ext uri="{D42A27DB-BD31-4B8C-83A1-F6EECF244321}">
                <p14:modId xmlns:p14="http://schemas.microsoft.com/office/powerpoint/2010/main" val="2137603648"/>
              </p:ext>
            </p:extLst>
          </p:nvPr>
        </p:nvGraphicFramePr>
        <p:xfrm>
          <a:off x="787192" y="2080754"/>
          <a:ext cx="7092952" cy="859893"/>
        </p:xfrm>
        <a:graphic>
          <a:graphicData uri="http://schemas.openxmlformats.org/drawingml/2006/table">
            <a:tbl>
              <a:tblPr firstRow="1" bandRow="1">
                <a:tableStyleId>{5C22544A-7EE6-4342-B048-85BDC9FD1C3A}</a:tableStyleId>
              </a:tblPr>
              <a:tblGrid>
                <a:gridCol w="886619">
                  <a:extLst>
                    <a:ext uri="{9D8B030D-6E8A-4147-A177-3AD203B41FA5}">
                      <a16:colId xmlns:a16="http://schemas.microsoft.com/office/drawing/2014/main" val="4206131187"/>
                    </a:ext>
                  </a:extLst>
                </a:gridCol>
                <a:gridCol w="886619">
                  <a:extLst>
                    <a:ext uri="{9D8B030D-6E8A-4147-A177-3AD203B41FA5}">
                      <a16:colId xmlns:a16="http://schemas.microsoft.com/office/drawing/2014/main" val="4200679887"/>
                    </a:ext>
                  </a:extLst>
                </a:gridCol>
                <a:gridCol w="886619">
                  <a:extLst>
                    <a:ext uri="{9D8B030D-6E8A-4147-A177-3AD203B41FA5}">
                      <a16:colId xmlns:a16="http://schemas.microsoft.com/office/drawing/2014/main" val="2908339611"/>
                    </a:ext>
                  </a:extLst>
                </a:gridCol>
                <a:gridCol w="886619">
                  <a:extLst>
                    <a:ext uri="{9D8B030D-6E8A-4147-A177-3AD203B41FA5}">
                      <a16:colId xmlns:a16="http://schemas.microsoft.com/office/drawing/2014/main" val="2488593031"/>
                    </a:ext>
                  </a:extLst>
                </a:gridCol>
                <a:gridCol w="886619">
                  <a:extLst>
                    <a:ext uri="{9D8B030D-6E8A-4147-A177-3AD203B41FA5}">
                      <a16:colId xmlns:a16="http://schemas.microsoft.com/office/drawing/2014/main" val="2194671313"/>
                    </a:ext>
                  </a:extLst>
                </a:gridCol>
                <a:gridCol w="886619">
                  <a:extLst>
                    <a:ext uri="{9D8B030D-6E8A-4147-A177-3AD203B41FA5}">
                      <a16:colId xmlns:a16="http://schemas.microsoft.com/office/drawing/2014/main" val="65294441"/>
                    </a:ext>
                  </a:extLst>
                </a:gridCol>
                <a:gridCol w="886619">
                  <a:extLst>
                    <a:ext uri="{9D8B030D-6E8A-4147-A177-3AD203B41FA5}">
                      <a16:colId xmlns:a16="http://schemas.microsoft.com/office/drawing/2014/main" val="3357369674"/>
                    </a:ext>
                  </a:extLst>
                </a:gridCol>
                <a:gridCol w="886619">
                  <a:extLst>
                    <a:ext uri="{9D8B030D-6E8A-4147-A177-3AD203B41FA5}">
                      <a16:colId xmlns:a16="http://schemas.microsoft.com/office/drawing/2014/main" val="504032598"/>
                    </a:ext>
                  </a:extLst>
                </a:gridCol>
              </a:tblGrid>
              <a:tr h="859893">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1890083187"/>
                  </a:ext>
                </a:extLst>
              </a:tr>
            </a:tbl>
          </a:graphicData>
        </a:graphic>
      </p:graphicFrame>
      <p:sp>
        <p:nvSpPr>
          <p:cNvPr id="7" name="TextBox 6"/>
          <p:cNvSpPr txBox="1"/>
          <p:nvPr/>
        </p:nvSpPr>
        <p:spPr>
          <a:xfrm>
            <a:off x="2435052" y="1296864"/>
            <a:ext cx="1077539" cy="523220"/>
          </a:xfrm>
          <a:prstGeom prst="rect">
            <a:avLst/>
          </a:prstGeom>
          <a:noFill/>
        </p:spPr>
        <p:txBody>
          <a:bodyPr wrap="none" rtlCol="0">
            <a:spAutoFit/>
          </a:bodyPr>
          <a:lstStyle/>
          <a:p>
            <a:r>
              <a:rPr lang="en-GB" sz="2800" dirty="0"/>
              <a:t>1 mile</a:t>
            </a:r>
          </a:p>
        </p:txBody>
      </p:sp>
      <p:sp>
        <p:nvSpPr>
          <p:cNvPr id="8" name="TextBox 7"/>
          <p:cNvSpPr txBox="1"/>
          <p:nvPr/>
        </p:nvSpPr>
        <p:spPr>
          <a:xfrm>
            <a:off x="3815737" y="1296864"/>
            <a:ext cx="1077539" cy="523220"/>
          </a:xfrm>
          <a:prstGeom prst="rect">
            <a:avLst/>
          </a:prstGeom>
          <a:noFill/>
        </p:spPr>
        <p:txBody>
          <a:bodyPr wrap="none" rtlCol="0">
            <a:spAutoFit/>
          </a:bodyPr>
          <a:lstStyle/>
          <a:p>
            <a:r>
              <a:rPr lang="en-GB" sz="2800" dirty="0"/>
              <a:t>1 mile</a:t>
            </a:r>
          </a:p>
        </p:txBody>
      </p:sp>
      <p:sp>
        <p:nvSpPr>
          <p:cNvPr id="9" name="TextBox 8"/>
          <p:cNvSpPr txBox="1"/>
          <p:nvPr/>
        </p:nvSpPr>
        <p:spPr>
          <a:xfrm>
            <a:off x="5196422" y="1296864"/>
            <a:ext cx="1077539" cy="523220"/>
          </a:xfrm>
          <a:prstGeom prst="rect">
            <a:avLst/>
          </a:prstGeom>
          <a:noFill/>
        </p:spPr>
        <p:txBody>
          <a:bodyPr wrap="none" rtlCol="0">
            <a:spAutoFit/>
          </a:bodyPr>
          <a:lstStyle/>
          <a:p>
            <a:r>
              <a:rPr lang="en-GB" sz="2800" dirty="0"/>
              <a:t>1 mile</a:t>
            </a:r>
          </a:p>
        </p:txBody>
      </p:sp>
      <p:sp>
        <p:nvSpPr>
          <p:cNvPr id="10" name="TextBox 9"/>
          <p:cNvSpPr txBox="1"/>
          <p:nvPr/>
        </p:nvSpPr>
        <p:spPr>
          <a:xfrm>
            <a:off x="6668241" y="1296864"/>
            <a:ext cx="1077539" cy="523220"/>
          </a:xfrm>
          <a:prstGeom prst="rect">
            <a:avLst/>
          </a:prstGeom>
          <a:noFill/>
        </p:spPr>
        <p:txBody>
          <a:bodyPr wrap="none" rtlCol="0">
            <a:spAutoFit/>
          </a:bodyPr>
          <a:lstStyle/>
          <a:p>
            <a:r>
              <a:rPr lang="en-GB" sz="2800" dirty="0"/>
              <a:t>1 mile</a:t>
            </a:r>
          </a:p>
        </p:txBody>
      </p:sp>
      <p:sp>
        <p:nvSpPr>
          <p:cNvPr id="11" name="TextBox 10"/>
          <p:cNvSpPr txBox="1"/>
          <p:nvPr/>
        </p:nvSpPr>
        <p:spPr>
          <a:xfrm>
            <a:off x="787192" y="2156757"/>
            <a:ext cx="899605" cy="523220"/>
          </a:xfrm>
          <a:prstGeom prst="rect">
            <a:avLst/>
          </a:prstGeom>
          <a:noFill/>
        </p:spPr>
        <p:txBody>
          <a:bodyPr wrap="none" rtlCol="0">
            <a:spAutoFit/>
          </a:bodyPr>
          <a:lstStyle/>
          <a:p>
            <a:r>
              <a:rPr lang="en-GB" sz="2800" dirty="0"/>
              <a:t>1 km</a:t>
            </a:r>
          </a:p>
        </p:txBody>
      </p:sp>
      <p:sp>
        <p:nvSpPr>
          <p:cNvPr id="12" name="TextBox 11"/>
          <p:cNvSpPr txBox="1"/>
          <p:nvPr/>
        </p:nvSpPr>
        <p:spPr>
          <a:xfrm>
            <a:off x="1686487" y="2160934"/>
            <a:ext cx="899605" cy="523220"/>
          </a:xfrm>
          <a:prstGeom prst="rect">
            <a:avLst/>
          </a:prstGeom>
          <a:noFill/>
        </p:spPr>
        <p:txBody>
          <a:bodyPr wrap="none" rtlCol="0">
            <a:spAutoFit/>
          </a:bodyPr>
          <a:lstStyle/>
          <a:p>
            <a:r>
              <a:rPr lang="en-GB" sz="2800" dirty="0"/>
              <a:t>1 km</a:t>
            </a:r>
          </a:p>
        </p:txBody>
      </p:sp>
      <p:sp>
        <p:nvSpPr>
          <p:cNvPr id="13" name="TextBox 12"/>
          <p:cNvSpPr txBox="1"/>
          <p:nvPr/>
        </p:nvSpPr>
        <p:spPr>
          <a:xfrm>
            <a:off x="2554032" y="2169288"/>
            <a:ext cx="899605" cy="523220"/>
          </a:xfrm>
          <a:prstGeom prst="rect">
            <a:avLst/>
          </a:prstGeom>
          <a:noFill/>
        </p:spPr>
        <p:txBody>
          <a:bodyPr wrap="none" rtlCol="0">
            <a:spAutoFit/>
          </a:bodyPr>
          <a:lstStyle/>
          <a:p>
            <a:r>
              <a:rPr lang="en-GB" sz="2800" dirty="0"/>
              <a:t>1 km</a:t>
            </a:r>
          </a:p>
        </p:txBody>
      </p:sp>
      <p:sp>
        <p:nvSpPr>
          <p:cNvPr id="14" name="TextBox 13"/>
          <p:cNvSpPr txBox="1"/>
          <p:nvPr/>
        </p:nvSpPr>
        <p:spPr>
          <a:xfrm>
            <a:off x="3481998" y="2173465"/>
            <a:ext cx="899605" cy="523220"/>
          </a:xfrm>
          <a:prstGeom prst="rect">
            <a:avLst/>
          </a:prstGeom>
          <a:noFill/>
        </p:spPr>
        <p:txBody>
          <a:bodyPr wrap="none" rtlCol="0">
            <a:spAutoFit/>
          </a:bodyPr>
          <a:lstStyle/>
          <a:p>
            <a:r>
              <a:rPr lang="en-GB" sz="2800" dirty="0"/>
              <a:t>1 km</a:t>
            </a:r>
          </a:p>
        </p:txBody>
      </p:sp>
      <p:sp>
        <p:nvSpPr>
          <p:cNvPr id="15" name="TextBox 14"/>
          <p:cNvSpPr txBox="1"/>
          <p:nvPr/>
        </p:nvSpPr>
        <p:spPr>
          <a:xfrm>
            <a:off x="4349543" y="2177642"/>
            <a:ext cx="899605" cy="523220"/>
          </a:xfrm>
          <a:prstGeom prst="rect">
            <a:avLst/>
          </a:prstGeom>
          <a:noFill/>
        </p:spPr>
        <p:txBody>
          <a:bodyPr wrap="none" rtlCol="0">
            <a:spAutoFit/>
          </a:bodyPr>
          <a:lstStyle/>
          <a:p>
            <a:r>
              <a:rPr lang="en-GB" sz="2800" dirty="0"/>
              <a:t>1 km</a:t>
            </a:r>
          </a:p>
        </p:txBody>
      </p:sp>
      <p:sp>
        <p:nvSpPr>
          <p:cNvPr id="16" name="TextBox 15"/>
          <p:cNvSpPr txBox="1"/>
          <p:nvPr/>
        </p:nvSpPr>
        <p:spPr>
          <a:xfrm>
            <a:off x="5247298" y="2181820"/>
            <a:ext cx="899605" cy="523220"/>
          </a:xfrm>
          <a:prstGeom prst="rect">
            <a:avLst/>
          </a:prstGeom>
          <a:noFill/>
        </p:spPr>
        <p:txBody>
          <a:bodyPr wrap="none" rtlCol="0">
            <a:spAutoFit/>
          </a:bodyPr>
          <a:lstStyle/>
          <a:p>
            <a:r>
              <a:rPr lang="en-GB" sz="2800" dirty="0"/>
              <a:t>1 km</a:t>
            </a:r>
          </a:p>
        </p:txBody>
      </p:sp>
      <p:sp>
        <p:nvSpPr>
          <p:cNvPr id="17" name="TextBox 16"/>
          <p:cNvSpPr txBox="1"/>
          <p:nvPr/>
        </p:nvSpPr>
        <p:spPr>
          <a:xfrm>
            <a:off x="6084633" y="2130879"/>
            <a:ext cx="899605" cy="523220"/>
          </a:xfrm>
          <a:prstGeom prst="rect">
            <a:avLst/>
          </a:prstGeom>
          <a:noFill/>
        </p:spPr>
        <p:txBody>
          <a:bodyPr wrap="none" rtlCol="0">
            <a:spAutoFit/>
          </a:bodyPr>
          <a:lstStyle/>
          <a:p>
            <a:r>
              <a:rPr lang="en-GB" sz="2800" dirty="0"/>
              <a:t>1 km</a:t>
            </a:r>
          </a:p>
        </p:txBody>
      </p:sp>
      <p:sp>
        <p:nvSpPr>
          <p:cNvPr id="18" name="TextBox 17"/>
          <p:cNvSpPr txBox="1"/>
          <p:nvPr/>
        </p:nvSpPr>
        <p:spPr>
          <a:xfrm>
            <a:off x="7012599" y="2165111"/>
            <a:ext cx="899605" cy="523220"/>
          </a:xfrm>
          <a:prstGeom prst="rect">
            <a:avLst/>
          </a:prstGeom>
          <a:noFill/>
        </p:spPr>
        <p:txBody>
          <a:bodyPr wrap="none" rtlCol="0">
            <a:spAutoFit/>
          </a:bodyPr>
          <a:lstStyle/>
          <a:p>
            <a:r>
              <a:rPr lang="en-GB" sz="2800" dirty="0"/>
              <a:t>1 km</a:t>
            </a:r>
          </a:p>
        </p:txBody>
      </p:sp>
      <p:sp>
        <p:nvSpPr>
          <p:cNvPr id="21" name="TextBox 20"/>
          <p:cNvSpPr txBox="1"/>
          <p:nvPr/>
        </p:nvSpPr>
        <p:spPr>
          <a:xfrm>
            <a:off x="2591736" y="3085678"/>
            <a:ext cx="3289683" cy="523220"/>
          </a:xfrm>
          <a:prstGeom prst="rect">
            <a:avLst/>
          </a:prstGeom>
          <a:noFill/>
        </p:spPr>
        <p:txBody>
          <a:bodyPr wrap="none" rtlCol="0">
            <a:spAutoFit/>
          </a:bodyPr>
          <a:lstStyle/>
          <a:p>
            <a:r>
              <a:rPr lang="en-GB" sz="2800" dirty="0"/>
              <a:t>1 mile 			 1 km</a:t>
            </a:r>
          </a:p>
        </p:txBody>
      </p:sp>
      <p:sp>
        <p:nvSpPr>
          <p:cNvPr id="22" name="Oval 21"/>
          <p:cNvSpPr/>
          <p:nvPr/>
        </p:nvSpPr>
        <p:spPr>
          <a:xfrm>
            <a:off x="3884797" y="3039906"/>
            <a:ext cx="811653" cy="766952"/>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
        <p:nvSpPr>
          <p:cNvPr id="23" name="TextBox 22"/>
          <p:cNvSpPr txBox="1"/>
          <p:nvPr/>
        </p:nvSpPr>
        <p:spPr>
          <a:xfrm>
            <a:off x="2576792" y="4207092"/>
            <a:ext cx="3289683" cy="523220"/>
          </a:xfrm>
          <a:prstGeom prst="rect">
            <a:avLst/>
          </a:prstGeom>
          <a:noFill/>
        </p:spPr>
        <p:txBody>
          <a:bodyPr wrap="none" rtlCol="0">
            <a:spAutoFit/>
          </a:bodyPr>
          <a:lstStyle/>
          <a:p>
            <a:r>
              <a:rPr lang="en-GB" sz="2800" dirty="0"/>
              <a:t>1 mile 			 2 km</a:t>
            </a:r>
          </a:p>
        </p:txBody>
      </p:sp>
      <p:sp>
        <p:nvSpPr>
          <p:cNvPr id="24" name="Oval 23"/>
          <p:cNvSpPr/>
          <p:nvPr/>
        </p:nvSpPr>
        <p:spPr>
          <a:xfrm>
            <a:off x="3874153" y="4111965"/>
            <a:ext cx="811653" cy="766952"/>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
        <p:nvSpPr>
          <p:cNvPr id="25" name="TextBox 24"/>
          <p:cNvSpPr txBox="1"/>
          <p:nvPr/>
        </p:nvSpPr>
        <p:spPr>
          <a:xfrm>
            <a:off x="2809099" y="5252235"/>
            <a:ext cx="3436616" cy="523220"/>
          </a:xfrm>
          <a:prstGeom prst="rect">
            <a:avLst/>
          </a:prstGeom>
          <a:noFill/>
        </p:spPr>
        <p:txBody>
          <a:bodyPr wrap="square" rtlCol="0">
            <a:spAutoFit/>
          </a:bodyPr>
          <a:lstStyle/>
          <a:p>
            <a:r>
              <a:rPr lang="en-GB" sz="2800" dirty="0"/>
              <a:t>5 km 			    8 miles</a:t>
            </a:r>
          </a:p>
        </p:txBody>
      </p:sp>
      <p:sp>
        <p:nvSpPr>
          <p:cNvPr id="26" name="Oval 25"/>
          <p:cNvSpPr/>
          <p:nvPr/>
        </p:nvSpPr>
        <p:spPr>
          <a:xfrm>
            <a:off x="3879154" y="5197466"/>
            <a:ext cx="811653" cy="766952"/>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mc:AlternateContent xmlns:mc="http://schemas.openxmlformats.org/markup-compatibility/2006" xmlns:a14="http://schemas.microsoft.com/office/drawing/2010/main">
        <mc:Choice Requires="a14">
          <p:sp>
            <p:nvSpPr>
              <p:cNvPr id="27" name="TextBox 26"/>
              <p:cNvSpPr txBox="1"/>
              <p:nvPr/>
            </p:nvSpPr>
            <p:spPr>
              <a:xfrm>
                <a:off x="3996378" y="4226125"/>
                <a:ext cx="535724" cy="52322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800" i="1" dirty="0" smtClean="0">
                          <a:solidFill>
                            <a:srgbClr val="0070C0"/>
                          </a:solidFill>
                          <a:latin typeface="Cambria Math" panose="02040503050406030204" pitchFamily="18" charset="0"/>
                          <a:ea typeface="Cambria Math" panose="02040503050406030204" pitchFamily="18" charset="0"/>
                        </a:rPr>
                        <m:t>&lt;</m:t>
                      </m:r>
                    </m:oMath>
                  </m:oMathPara>
                </a14:m>
                <a:endParaRPr lang="en-GB" sz="2800" dirty="0">
                  <a:solidFill>
                    <a:srgbClr val="0070C0"/>
                  </a:solidFill>
                  <a:ea typeface="Cambria Math" panose="02040503050406030204" pitchFamily="18" charset="0"/>
                </a:endParaRPr>
              </a:p>
            </p:txBody>
          </p:sp>
        </mc:Choice>
        <mc:Fallback xmlns="">
          <p:sp>
            <p:nvSpPr>
              <p:cNvPr id="27" name="TextBox 26"/>
              <p:cNvSpPr txBox="1">
                <a:spLocks noRot="1" noChangeAspect="1" noMove="1" noResize="1" noEditPoints="1" noAdjustHandles="1" noChangeArrowheads="1" noChangeShapeType="1" noTextEdit="1"/>
              </p:cNvSpPr>
              <p:nvPr/>
            </p:nvSpPr>
            <p:spPr>
              <a:xfrm>
                <a:off x="3996378" y="4226125"/>
                <a:ext cx="535724" cy="523220"/>
              </a:xfrm>
              <a:prstGeom prst="rect">
                <a:avLst/>
              </a:prstGeom>
              <a:blipFill>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4041920" y="3131450"/>
                <a:ext cx="535724" cy="52322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800" i="1" dirty="0" smtClean="0">
                          <a:solidFill>
                            <a:srgbClr val="0070C0"/>
                          </a:solidFill>
                          <a:latin typeface="Cambria Math" panose="02040503050406030204" pitchFamily="18" charset="0"/>
                          <a:ea typeface="Cambria Math" panose="02040503050406030204" pitchFamily="18" charset="0"/>
                        </a:rPr>
                        <m:t>&gt;</m:t>
                      </m:r>
                    </m:oMath>
                  </m:oMathPara>
                </a14:m>
                <a:endParaRPr lang="en-GB" sz="2800" dirty="0">
                  <a:solidFill>
                    <a:srgbClr val="0070C0"/>
                  </a:solidFill>
                  <a:ea typeface="Cambria Math" panose="02040503050406030204" pitchFamily="18" charset="0"/>
                </a:endParaRPr>
              </a:p>
            </p:txBody>
          </p:sp>
        </mc:Choice>
        <mc:Fallback xmlns="">
          <p:sp>
            <p:nvSpPr>
              <p:cNvPr id="28" name="TextBox 27"/>
              <p:cNvSpPr txBox="1">
                <a:spLocks noRot="1" noChangeAspect="1" noMove="1" noResize="1" noEditPoints="1" noAdjustHandles="1" noChangeArrowheads="1" noChangeShapeType="1" noTextEdit="1"/>
              </p:cNvSpPr>
              <p:nvPr/>
            </p:nvSpPr>
            <p:spPr>
              <a:xfrm>
                <a:off x="4041920" y="3131450"/>
                <a:ext cx="535724" cy="523220"/>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9" name="TextBox 28"/>
              <p:cNvSpPr txBox="1"/>
              <p:nvPr/>
            </p:nvSpPr>
            <p:spPr>
              <a:xfrm>
                <a:off x="3977930" y="5293103"/>
                <a:ext cx="535724" cy="52322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2800" i="1" dirty="0" smtClean="0">
                          <a:solidFill>
                            <a:srgbClr val="0070C0"/>
                          </a:solidFill>
                          <a:latin typeface="Cambria Math" panose="02040503050406030204" pitchFamily="18" charset="0"/>
                          <a:ea typeface="Cambria Math" panose="02040503050406030204" pitchFamily="18" charset="0"/>
                        </a:rPr>
                        <m:t>&lt;</m:t>
                      </m:r>
                    </m:oMath>
                  </m:oMathPara>
                </a14:m>
                <a:endParaRPr lang="en-GB" sz="2800" dirty="0">
                  <a:solidFill>
                    <a:srgbClr val="0070C0"/>
                  </a:solidFill>
                  <a:ea typeface="Cambria Math" panose="02040503050406030204" pitchFamily="18" charset="0"/>
                </a:endParaRPr>
              </a:p>
            </p:txBody>
          </p:sp>
        </mc:Choice>
        <mc:Fallback xmlns="">
          <p:sp>
            <p:nvSpPr>
              <p:cNvPr id="29" name="TextBox 28"/>
              <p:cNvSpPr txBox="1">
                <a:spLocks noRot="1" noChangeAspect="1" noMove="1" noResize="1" noEditPoints="1" noAdjustHandles="1" noChangeArrowheads="1" noChangeShapeType="1" noTextEdit="1"/>
              </p:cNvSpPr>
              <p:nvPr/>
            </p:nvSpPr>
            <p:spPr>
              <a:xfrm>
                <a:off x="3977930" y="5293103"/>
                <a:ext cx="535724" cy="523220"/>
              </a:xfrm>
              <a:prstGeom prst="rect">
                <a:avLst/>
              </a:prstGeom>
              <a:blipFill>
                <a:blip r:embed="rId8"/>
                <a:stretch>
                  <a:fillRect/>
                </a:stretch>
              </a:blipFill>
            </p:spPr>
            <p:txBody>
              <a:bodyPr/>
              <a:lstStyle/>
              <a:p>
                <a:r>
                  <a:rPr lang="en-GB">
                    <a:noFill/>
                  </a:rPr>
                  <a:t> </a:t>
                </a:r>
              </a:p>
            </p:txBody>
          </p:sp>
        </mc:Fallback>
      </mc:AlternateContent>
      <p:pic>
        <p:nvPicPr>
          <p:cNvPr id="31" name="Picture 30"/>
          <p:cNvPicPr>
            <a:picLocks noChangeAspect="1"/>
          </p:cNvPicPr>
          <p:nvPr/>
        </p:nvPicPr>
        <p:blipFill>
          <a:blip r:embed="rId9"/>
          <a:stretch>
            <a:fillRect/>
          </a:stretch>
        </p:blipFill>
        <p:spPr>
          <a:xfrm>
            <a:off x="7445979" y="397813"/>
            <a:ext cx="747045" cy="747045"/>
          </a:xfrm>
          <a:prstGeom prst="rect">
            <a:avLst/>
          </a:prstGeom>
        </p:spPr>
      </p:pic>
      <p:sp>
        <p:nvSpPr>
          <p:cNvPr id="32" name="TextBox 31"/>
          <p:cNvSpPr txBox="1"/>
          <p:nvPr/>
        </p:nvSpPr>
        <p:spPr>
          <a:xfrm>
            <a:off x="5748823" y="540502"/>
            <a:ext cx="2095136" cy="461665"/>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Have a think</a:t>
            </a:r>
          </a:p>
        </p:txBody>
      </p:sp>
      <p:sp>
        <p:nvSpPr>
          <p:cNvPr id="19" name="Oval 18"/>
          <p:cNvSpPr/>
          <p:nvPr/>
        </p:nvSpPr>
        <p:spPr>
          <a:xfrm>
            <a:off x="4159964" y="517926"/>
            <a:ext cx="364202" cy="44858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1361398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grpId="1" nodeType="clickEffect">
                                  <p:stCondLst>
                                    <p:cond delay="0"/>
                                  </p:stCondLst>
                                  <p:childTnLst>
                                    <p:set>
                                      <p:cBhvr>
                                        <p:cTn id="11" dur="1" fill="hold">
                                          <p:stCondLst>
                                            <p:cond delay="0"/>
                                          </p:stCondLst>
                                        </p:cTn>
                                        <p:tgtEl>
                                          <p:spTgt spid="19"/>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500"/>
                                        <p:tgtEl>
                                          <p:spTgt spid="1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500"/>
                                        <p:tgtEl>
                                          <p:spTgt spid="2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500"/>
                                        <p:tgtEl>
                                          <p:spTgt spid="23"/>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fade">
                                      <p:cBhvr>
                                        <p:cTn id="76" dur="500"/>
                                        <p:tgtEl>
                                          <p:spTgt spid="25"/>
                                        </p:tgtEl>
                                      </p:cBhvr>
                                    </p:animEffec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nodeType="clickEffect">
                                  <p:stCondLst>
                                    <p:cond delay="0"/>
                                  </p:stCondLst>
                                  <p:childTnLst>
                                    <p:set>
                                      <p:cBhvr>
                                        <p:cTn id="80" dur="1" fill="hold">
                                          <p:stCondLst>
                                            <p:cond delay="0"/>
                                          </p:stCondLst>
                                        </p:cTn>
                                        <p:tgtEl>
                                          <p:spTgt spid="31"/>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32"/>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xit" presetSubtype="0" fill="hold" nodeType="clickEffect">
                                  <p:stCondLst>
                                    <p:cond delay="0"/>
                                  </p:stCondLst>
                                  <p:childTnLst>
                                    <p:set>
                                      <p:cBhvr>
                                        <p:cTn id="86" dur="1" fill="hold">
                                          <p:stCondLst>
                                            <p:cond delay="0"/>
                                          </p:stCondLst>
                                        </p:cTn>
                                        <p:tgtEl>
                                          <p:spTgt spid="31"/>
                                        </p:tgtEl>
                                        <p:attrNameLst>
                                          <p:attrName>style.visibility</p:attrName>
                                        </p:attrNameLst>
                                      </p:cBhvr>
                                      <p:to>
                                        <p:strVal val="hidden"/>
                                      </p:to>
                                    </p:set>
                                  </p:childTnLst>
                                </p:cTn>
                              </p:par>
                              <p:par>
                                <p:cTn id="87" presetID="1" presetClass="exit" presetSubtype="0" fill="hold" grpId="1" nodeType="withEffect">
                                  <p:stCondLst>
                                    <p:cond delay="0"/>
                                  </p:stCondLst>
                                  <p:childTnLst>
                                    <p:set>
                                      <p:cBhvr>
                                        <p:cTn id="88" dur="1" fill="hold">
                                          <p:stCondLst>
                                            <p:cond delay="0"/>
                                          </p:stCondLst>
                                        </p:cTn>
                                        <p:tgtEl>
                                          <p:spTgt spid="32"/>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fade">
                                      <p:cBhvr>
                                        <p:cTn id="93" dur="500"/>
                                        <p:tgtEl>
                                          <p:spTgt spid="28"/>
                                        </p:tgtEl>
                                      </p:cBhvr>
                                    </p:animEffect>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grpId="0" nodeType="clickEffect">
                                  <p:stCondLst>
                                    <p:cond delay="0"/>
                                  </p:stCondLst>
                                  <p:childTnLst>
                                    <p:set>
                                      <p:cBhvr>
                                        <p:cTn id="97" dur="1" fill="hold">
                                          <p:stCondLst>
                                            <p:cond delay="0"/>
                                          </p:stCondLst>
                                        </p:cTn>
                                        <p:tgtEl>
                                          <p:spTgt spid="27"/>
                                        </p:tgtEl>
                                        <p:attrNameLst>
                                          <p:attrName>style.visibility</p:attrName>
                                        </p:attrNameLst>
                                      </p:cBhvr>
                                      <p:to>
                                        <p:strVal val="visible"/>
                                      </p:to>
                                    </p:set>
                                    <p:animEffect transition="in" filter="fade">
                                      <p:cBhvr>
                                        <p:cTn id="98" dur="500"/>
                                        <p:tgtEl>
                                          <p:spTgt spid="27"/>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29"/>
                                        </p:tgtEl>
                                        <p:attrNameLst>
                                          <p:attrName>style.visibility</p:attrName>
                                        </p:attrNameLst>
                                      </p:cBhvr>
                                      <p:to>
                                        <p:strVal val="visible"/>
                                      </p:to>
                                    </p:set>
                                    <p:animEffect transition="in" filter="fade">
                                      <p:cBhvr>
                                        <p:cTn id="10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P spid="11" grpId="0"/>
      <p:bldP spid="12" grpId="0"/>
      <p:bldP spid="13" grpId="0"/>
      <p:bldP spid="14" grpId="0"/>
      <p:bldP spid="15" grpId="0"/>
      <p:bldP spid="16" grpId="0"/>
      <p:bldP spid="17" grpId="0"/>
      <p:bldP spid="18" grpId="0"/>
      <p:bldP spid="21" grpId="0"/>
      <p:bldP spid="22" grpId="0" animBg="1"/>
      <p:bldP spid="23" grpId="0"/>
      <p:bldP spid="24" grpId="0" animBg="1"/>
      <p:bldP spid="25" grpId="0"/>
      <p:bldP spid="26" grpId="0" animBg="1"/>
      <p:bldP spid="27" grpId="0"/>
      <p:bldP spid="28" grpId="0"/>
      <p:bldP spid="29" grpId="0"/>
      <p:bldP spid="32" grpId="0"/>
      <p:bldP spid="32" grpId="1"/>
      <p:bldP spid="19" grpId="0" animBg="1"/>
      <p:bldP spid="19"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extBox 32"/>
          <p:cNvSpPr txBox="1"/>
          <p:nvPr/>
        </p:nvSpPr>
        <p:spPr>
          <a:xfrm>
            <a:off x="5566430" y="3608789"/>
            <a:ext cx="631904" cy="523220"/>
          </a:xfrm>
          <a:prstGeom prst="rect">
            <a:avLst/>
          </a:prstGeom>
          <a:noFill/>
        </p:spPr>
        <p:txBody>
          <a:bodyPr wrap="none" rtlCol="0">
            <a:spAutoFit/>
          </a:bodyPr>
          <a:lstStyle/>
          <a:p>
            <a:r>
              <a:rPr lang="en-GB" sz="2800" dirty="0">
                <a:solidFill>
                  <a:schemeClr val="accent1"/>
                </a:solidFill>
              </a:rPr>
              <a:t> 24</a:t>
            </a:r>
          </a:p>
        </p:txBody>
      </p:sp>
      <p:sp>
        <p:nvSpPr>
          <p:cNvPr id="34" name="TextBox 33"/>
          <p:cNvSpPr txBox="1"/>
          <p:nvPr/>
        </p:nvSpPr>
        <p:spPr>
          <a:xfrm>
            <a:off x="6968514" y="3608789"/>
            <a:ext cx="631904" cy="523220"/>
          </a:xfrm>
          <a:prstGeom prst="rect">
            <a:avLst/>
          </a:prstGeom>
          <a:noFill/>
        </p:spPr>
        <p:txBody>
          <a:bodyPr wrap="none" rtlCol="0">
            <a:spAutoFit/>
          </a:bodyPr>
          <a:lstStyle/>
          <a:p>
            <a:r>
              <a:rPr lang="en-GB" sz="2800" dirty="0">
                <a:solidFill>
                  <a:schemeClr val="accent1"/>
                </a:solidFill>
              </a:rPr>
              <a:t> 32</a:t>
            </a:r>
          </a:p>
        </p:txBody>
      </p:sp>
      <p:sp>
        <p:nvSpPr>
          <p:cNvPr id="37" name="TextBox 36"/>
          <p:cNvSpPr txBox="1"/>
          <p:nvPr/>
        </p:nvSpPr>
        <p:spPr>
          <a:xfrm>
            <a:off x="4704753" y="2308125"/>
            <a:ext cx="906017" cy="523220"/>
          </a:xfrm>
          <a:prstGeom prst="rect">
            <a:avLst/>
          </a:prstGeom>
          <a:noFill/>
        </p:spPr>
        <p:txBody>
          <a:bodyPr wrap="none" rtlCol="0">
            <a:spAutoFit/>
          </a:bodyPr>
          <a:lstStyle/>
          <a:p>
            <a:r>
              <a:rPr lang="en-GB" sz="2800" dirty="0">
                <a:solidFill>
                  <a:schemeClr val="accent1"/>
                </a:solidFill>
              </a:rPr>
              <a:t> 12.5</a:t>
            </a:r>
          </a:p>
        </p:txBody>
      </p:sp>
      <p:cxnSp>
        <p:nvCxnSpPr>
          <p:cNvPr id="43" name="Straight Connector 42"/>
          <p:cNvCxnSpPr/>
          <p:nvPr/>
        </p:nvCxnSpPr>
        <p:spPr>
          <a:xfrm>
            <a:off x="1604834" y="3208906"/>
            <a:ext cx="5739528"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flipV="1">
            <a:off x="1604834" y="2904106"/>
            <a:ext cx="0" cy="6096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994125" y="2308125"/>
            <a:ext cx="1035861" cy="523220"/>
          </a:xfrm>
          <a:prstGeom prst="rect">
            <a:avLst/>
          </a:prstGeom>
          <a:noFill/>
        </p:spPr>
        <p:txBody>
          <a:bodyPr wrap="none" rtlCol="0">
            <a:spAutoFit/>
          </a:bodyPr>
          <a:lstStyle/>
          <a:p>
            <a:r>
              <a:rPr lang="en-GB" sz="2800" dirty="0"/>
              <a:t> miles</a:t>
            </a:r>
          </a:p>
        </p:txBody>
      </p:sp>
      <p:sp>
        <p:nvSpPr>
          <p:cNvPr id="46" name="TextBox 45"/>
          <p:cNvSpPr txBox="1"/>
          <p:nvPr/>
        </p:nvSpPr>
        <p:spPr>
          <a:xfrm>
            <a:off x="1257318" y="3608789"/>
            <a:ext cx="635110" cy="523220"/>
          </a:xfrm>
          <a:prstGeom prst="rect">
            <a:avLst/>
          </a:prstGeom>
          <a:noFill/>
        </p:spPr>
        <p:txBody>
          <a:bodyPr wrap="none" rtlCol="0">
            <a:spAutoFit/>
          </a:bodyPr>
          <a:lstStyle/>
          <a:p>
            <a:r>
              <a:rPr lang="en-GB" sz="2800" dirty="0"/>
              <a:t>km</a:t>
            </a:r>
          </a:p>
        </p:txBody>
      </p:sp>
      <p:cxnSp>
        <p:nvCxnSpPr>
          <p:cNvPr id="47" name="Straight Connector 46"/>
          <p:cNvCxnSpPr/>
          <p:nvPr/>
        </p:nvCxnSpPr>
        <p:spPr>
          <a:xfrm flipV="1">
            <a:off x="3039716" y="2904106"/>
            <a:ext cx="0" cy="6096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2765158" y="2308125"/>
            <a:ext cx="449162" cy="523220"/>
          </a:xfrm>
          <a:prstGeom prst="rect">
            <a:avLst/>
          </a:prstGeom>
          <a:noFill/>
        </p:spPr>
        <p:txBody>
          <a:bodyPr wrap="none" rtlCol="0">
            <a:spAutoFit/>
          </a:bodyPr>
          <a:lstStyle/>
          <a:p>
            <a:r>
              <a:rPr lang="en-GB" sz="2800" dirty="0"/>
              <a:t> 5</a:t>
            </a:r>
          </a:p>
        </p:txBody>
      </p:sp>
      <p:sp>
        <p:nvSpPr>
          <p:cNvPr id="49" name="TextBox 48"/>
          <p:cNvSpPr txBox="1"/>
          <p:nvPr/>
        </p:nvSpPr>
        <p:spPr>
          <a:xfrm>
            <a:off x="2776446" y="3608789"/>
            <a:ext cx="449162" cy="523220"/>
          </a:xfrm>
          <a:prstGeom prst="rect">
            <a:avLst/>
          </a:prstGeom>
          <a:noFill/>
        </p:spPr>
        <p:txBody>
          <a:bodyPr wrap="none" rtlCol="0">
            <a:spAutoFit/>
          </a:bodyPr>
          <a:lstStyle/>
          <a:p>
            <a:r>
              <a:rPr lang="en-GB" sz="2800" dirty="0"/>
              <a:t> 8</a:t>
            </a:r>
          </a:p>
        </p:txBody>
      </p:sp>
      <p:cxnSp>
        <p:nvCxnSpPr>
          <p:cNvPr id="50" name="Straight Connector 49"/>
          <p:cNvCxnSpPr/>
          <p:nvPr/>
        </p:nvCxnSpPr>
        <p:spPr>
          <a:xfrm flipV="1">
            <a:off x="4474598" y="2904106"/>
            <a:ext cx="0" cy="6096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V="1">
            <a:off x="5909480" y="2904106"/>
            <a:ext cx="0" cy="6096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flipV="1">
            <a:off x="7344362" y="2904106"/>
            <a:ext cx="0" cy="6096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4114519" y="2308125"/>
            <a:ext cx="631904" cy="523220"/>
          </a:xfrm>
          <a:prstGeom prst="rect">
            <a:avLst/>
          </a:prstGeom>
          <a:noFill/>
        </p:spPr>
        <p:txBody>
          <a:bodyPr wrap="none" rtlCol="0">
            <a:spAutoFit/>
          </a:bodyPr>
          <a:lstStyle/>
          <a:p>
            <a:r>
              <a:rPr lang="en-GB" sz="2800" dirty="0"/>
              <a:t> 10</a:t>
            </a:r>
          </a:p>
        </p:txBody>
      </p:sp>
      <p:sp>
        <p:nvSpPr>
          <p:cNvPr id="63" name="TextBox 62"/>
          <p:cNvSpPr txBox="1"/>
          <p:nvPr/>
        </p:nvSpPr>
        <p:spPr>
          <a:xfrm>
            <a:off x="4114519" y="3608789"/>
            <a:ext cx="631904" cy="523220"/>
          </a:xfrm>
          <a:prstGeom prst="rect">
            <a:avLst/>
          </a:prstGeom>
          <a:noFill/>
        </p:spPr>
        <p:txBody>
          <a:bodyPr wrap="none" rtlCol="0">
            <a:spAutoFit/>
          </a:bodyPr>
          <a:lstStyle/>
          <a:p>
            <a:r>
              <a:rPr lang="en-GB" sz="2800" dirty="0"/>
              <a:t> 16</a:t>
            </a:r>
          </a:p>
        </p:txBody>
      </p:sp>
      <p:sp>
        <p:nvSpPr>
          <p:cNvPr id="64" name="Rectangle 63"/>
          <p:cNvSpPr/>
          <p:nvPr/>
        </p:nvSpPr>
        <p:spPr>
          <a:xfrm>
            <a:off x="4164235" y="3559412"/>
            <a:ext cx="620726" cy="6096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
        <p:nvSpPr>
          <p:cNvPr id="76" name="TextBox 75"/>
          <p:cNvSpPr txBox="1"/>
          <p:nvPr/>
        </p:nvSpPr>
        <p:spPr>
          <a:xfrm>
            <a:off x="5549400" y="2308125"/>
            <a:ext cx="631904" cy="523220"/>
          </a:xfrm>
          <a:prstGeom prst="rect">
            <a:avLst/>
          </a:prstGeom>
          <a:noFill/>
        </p:spPr>
        <p:txBody>
          <a:bodyPr wrap="none" rtlCol="0">
            <a:spAutoFit/>
          </a:bodyPr>
          <a:lstStyle/>
          <a:p>
            <a:r>
              <a:rPr lang="en-GB" sz="2800" dirty="0"/>
              <a:t> 15</a:t>
            </a:r>
          </a:p>
        </p:txBody>
      </p:sp>
      <p:sp>
        <p:nvSpPr>
          <p:cNvPr id="77" name="Rectangle 76"/>
          <p:cNvSpPr/>
          <p:nvPr/>
        </p:nvSpPr>
        <p:spPr>
          <a:xfrm>
            <a:off x="5617111" y="3559412"/>
            <a:ext cx="620726" cy="609600"/>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sp>
        <p:nvSpPr>
          <p:cNvPr id="78" name="TextBox 77"/>
          <p:cNvSpPr txBox="1"/>
          <p:nvPr/>
        </p:nvSpPr>
        <p:spPr>
          <a:xfrm>
            <a:off x="6923993" y="2308125"/>
            <a:ext cx="631904" cy="523220"/>
          </a:xfrm>
          <a:prstGeom prst="rect">
            <a:avLst/>
          </a:prstGeom>
          <a:noFill/>
        </p:spPr>
        <p:txBody>
          <a:bodyPr wrap="none" rtlCol="0">
            <a:spAutoFit/>
          </a:bodyPr>
          <a:lstStyle/>
          <a:p>
            <a:r>
              <a:rPr lang="en-GB" sz="2800" dirty="0"/>
              <a:t> 20</a:t>
            </a:r>
          </a:p>
        </p:txBody>
      </p:sp>
      <p:sp>
        <p:nvSpPr>
          <p:cNvPr id="79" name="Rectangle 78"/>
          <p:cNvSpPr/>
          <p:nvPr/>
        </p:nvSpPr>
        <p:spPr>
          <a:xfrm>
            <a:off x="7033999" y="3559412"/>
            <a:ext cx="620726" cy="609600"/>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cxnSp>
        <p:nvCxnSpPr>
          <p:cNvPr id="82" name="Straight Connector 81"/>
          <p:cNvCxnSpPr/>
          <p:nvPr/>
        </p:nvCxnSpPr>
        <p:spPr>
          <a:xfrm flipV="1">
            <a:off x="2277716" y="2904106"/>
            <a:ext cx="0" cy="6096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3" name="TextBox 82"/>
          <p:cNvSpPr txBox="1"/>
          <p:nvPr/>
        </p:nvSpPr>
        <p:spPr>
          <a:xfrm>
            <a:off x="1926689" y="2308125"/>
            <a:ext cx="723275" cy="523220"/>
          </a:xfrm>
          <a:prstGeom prst="rect">
            <a:avLst/>
          </a:prstGeom>
          <a:noFill/>
        </p:spPr>
        <p:txBody>
          <a:bodyPr wrap="none" rtlCol="0">
            <a:spAutoFit/>
          </a:bodyPr>
          <a:lstStyle/>
          <a:p>
            <a:r>
              <a:rPr lang="en-GB" sz="2800" dirty="0">
                <a:solidFill>
                  <a:schemeClr val="accent1"/>
                </a:solidFill>
              </a:rPr>
              <a:t> 2.5</a:t>
            </a:r>
          </a:p>
        </p:txBody>
      </p:sp>
      <p:sp>
        <p:nvSpPr>
          <p:cNvPr id="84" name="TextBox 83"/>
          <p:cNvSpPr txBox="1"/>
          <p:nvPr/>
        </p:nvSpPr>
        <p:spPr>
          <a:xfrm>
            <a:off x="2002330" y="3608789"/>
            <a:ext cx="449162" cy="523220"/>
          </a:xfrm>
          <a:prstGeom prst="rect">
            <a:avLst/>
          </a:prstGeom>
          <a:noFill/>
        </p:spPr>
        <p:txBody>
          <a:bodyPr wrap="none" rtlCol="0">
            <a:spAutoFit/>
          </a:bodyPr>
          <a:lstStyle/>
          <a:p>
            <a:r>
              <a:rPr lang="en-GB" sz="2800" dirty="0"/>
              <a:t> 4</a:t>
            </a:r>
          </a:p>
        </p:txBody>
      </p:sp>
      <p:sp>
        <p:nvSpPr>
          <p:cNvPr id="85" name="Rectangle 84"/>
          <p:cNvSpPr/>
          <p:nvPr/>
        </p:nvSpPr>
        <p:spPr>
          <a:xfrm>
            <a:off x="1977964" y="2248800"/>
            <a:ext cx="620726" cy="609600"/>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cxnSp>
        <p:nvCxnSpPr>
          <p:cNvPr id="86" name="Straight Connector 85"/>
          <p:cNvCxnSpPr/>
          <p:nvPr/>
        </p:nvCxnSpPr>
        <p:spPr>
          <a:xfrm flipV="1">
            <a:off x="5184746" y="2904106"/>
            <a:ext cx="0" cy="6096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7" name="TextBox 86"/>
          <p:cNvSpPr txBox="1"/>
          <p:nvPr/>
        </p:nvSpPr>
        <p:spPr>
          <a:xfrm>
            <a:off x="4763239" y="3608789"/>
            <a:ext cx="631904" cy="523220"/>
          </a:xfrm>
          <a:prstGeom prst="rect">
            <a:avLst/>
          </a:prstGeom>
          <a:noFill/>
        </p:spPr>
        <p:txBody>
          <a:bodyPr wrap="none" rtlCol="0">
            <a:spAutoFit/>
          </a:bodyPr>
          <a:lstStyle/>
          <a:p>
            <a:r>
              <a:rPr lang="en-GB" sz="2800" dirty="0"/>
              <a:t> 20</a:t>
            </a:r>
          </a:p>
        </p:txBody>
      </p:sp>
      <p:sp>
        <p:nvSpPr>
          <p:cNvPr id="88" name="Rectangle 87"/>
          <p:cNvSpPr/>
          <p:nvPr/>
        </p:nvSpPr>
        <p:spPr>
          <a:xfrm>
            <a:off x="4882635" y="2248800"/>
            <a:ext cx="620726" cy="609600"/>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a:p>
        </p:txBody>
      </p:sp>
      <p:pic>
        <p:nvPicPr>
          <p:cNvPr id="90" name="Picture 89"/>
          <p:cNvPicPr>
            <a:picLocks noChangeAspect="1"/>
          </p:cNvPicPr>
          <p:nvPr/>
        </p:nvPicPr>
        <p:blipFill>
          <a:blip r:embed="rId3"/>
          <a:stretch>
            <a:fillRect/>
          </a:stretch>
        </p:blipFill>
        <p:spPr>
          <a:xfrm>
            <a:off x="7298191" y="563057"/>
            <a:ext cx="747045" cy="747045"/>
          </a:xfrm>
          <a:prstGeom prst="rect">
            <a:avLst/>
          </a:prstGeom>
        </p:spPr>
      </p:pic>
      <p:sp>
        <p:nvSpPr>
          <p:cNvPr id="91" name="TextBox 90"/>
          <p:cNvSpPr txBox="1"/>
          <p:nvPr/>
        </p:nvSpPr>
        <p:spPr>
          <a:xfrm>
            <a:off x="5601035" y="705746"/>
            <a:ext cx="2095136" cy="461665"/>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Have a think</a:t>
            </a:r>
          </a:p>
        </p:txBody>
      </p:sp>
      <p:sp>
        <p:nvSpPr>
          <p:cNvPr id="39" name="Oval 38"/>
          <p:cNvSpPr/>
          <p:nvPr/>
        </p:nvSpPr>
        <p:spPr>
          <a:xfrm>
            <a:off x="4085676" y="2146971"/>
            <a:ext cx="721035" cy="220295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p:cNvSpPr/>
          <p:nvPr/>
        </p:nvSpPr>
        <p:spPr>
          <a:xfrm>
            <a:off x="1947266" y="2146971"/>
            <a:ext cx="721035" cy="220295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3372964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4"/>
                                        </p:tgtEl>
                                        <p:attrNameLst>
                                          <p:attrName>style.visibility</p:attrName>
                                        </p:attrNameLst>
                                      </p:cBhvr>
                                      <p:to>
                                        <p:strVal val="visible"/>
                                      </p:to>
                                    </p:set>
                                    <p:animEffect transition="in" filter="fade">
                                      <p:cBhvr>
                                        <p:cTn id="10" dur="500"/>
                                        <p:tgtEl>
                                          <p:spTgt spid="6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3"/>
                                        </p:tgtEl>
                                        <p:attrNameLst>
                                          <p:attrName>style.visibility</p:attrName>
                                        </p:attrNameLst>
                                      </p:cBhvr>
                                      <p:to>
                                        <p:strVal val="visible"/>
                                      </p:to>
                                    </p:set>
                                    <p:animEffect transition="in" filter="fade">
                                      <p:cBhvr>
                                        <p:cTn id="15" dur="500"/>
                                        <p:tgtEl>
                                          <p:spTgt spid="6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6"/>
                                        </p:tgtEl>
                                        <p:attrNameLst>
                                          <p:attrName>style.visibility</p:attrName>
                                        </p:attrNameLst>
                                      </p:cBhvr>
                                      <p:to>
                                        <p:strVal val="visible"/>
                                      </p:to>
                                    </p:set>
                                    <p:animEffect transition="in" filter="fade">
                                      <p:cBhvr>
                                        <p:cTn id="20" dur="500"/>
                                        <p:tgtEl>
                                          <p:spTgt spid="7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7"/>
                                        </p:tgtEl>
                                        <p:attrNameLst>
                                          <p:attrName>style.visibility</p:attrName>
                                        </p:attrNameLst>
                                      </p:cBhvr>
                                      <p:to>
                                        <p:strVal val="visible"/>
                                      </p:to>
                                    </p:set>
                                    <p:animEffect transition="in" filter="fade">
                                      <p:cBhvr>
                                        <p:cTn id="23" dur="500"/>
                                        <p:tgtEl>
                                          <p:spTgt spid="7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8"/>
                                        </p:tgtEl>
                                        <p:attrNameLst>
                                          <p:attrName>style.visibility</p:attrName>
                                        </p:attrNameLst>
                                      </p:cBhvr>
                                      <p:to>
                                        <p:strVal val="visible"/>
                                      </p:to>
                                    </p:set>
                                    <p:animEffect transition="in" filter="fade">
                                      <p:cBhvr>
                                        <p:cTn id="26" dur="500"/>
                                        <p:tgtEl>
                                          <p:spTgt spid="7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9"/>
                                        </p:tgtEl>
                                        <p:attrNameLst>
                                          <p:attrName>style.visibility</p:attrName>
                                        </p:attrNameLst>
                                      </p:cBhvr>
                                      <p:to>
                                        <p:strVal val="visible"/>
                                      </p:to>
                                    </p:set>
                                    <p:animEffect transition="in" filter="fade">
                                      <p:cBhvr>
                                        <p:cTn id="29" dur="500"/>
                                        <p:tgtEl>
                                          <p:spTgt spid="79"/>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90"/>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91"/>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xit" presetSubtype="0" fill="hold" nodeType="clickEffect">
                                  <p:stCondLst>
                                    <p:cond delay="0"/>
                                  </p:stCondLst>
                                  <p:childTnLst>
                                    <p:set>
                                      <p:cBhvr>
                                        <p:cTn id="39" dur="1" fill="hold">
                                          <p:stCondLst>
                                            <p:cond delay="0"/>
                                          </p:stCondLst>
                                        </p:cTn>
                                        <p:tgtEl>
                                          <p:spTgt spid="90"/>
                                        </p:tgtEl>
                                        <p:attrNameLst>
                                          <p:attrName>style.visibility</p:attrName>
                                        </p:attrNameLst>
                                      </p:cBhvr>
                                      <p:to>
                                        <p:strVal val="hidden"/>
                                      </p:to>
                                    </p:set>
                                  </p:childTnLst>
                                </p:cTn>
                              </p:par>
                              <p:par>
                                <p:cTn id="40" presetID="1" presetClass="exit" presetSubtype="0" fill="hold" grpId="1" nodeType="withEffect">
                                  <p:stCondLst>
                                    <p:cond delay="0"/>
                                  </p:stCondLst>
                                  <p:childTnLst>
                                    <p:set>
                                      <p:cBhvr>
                                        <p:cTn id="41" dur="1" fill="hold">
                                          <p:stCondLst>
                                            <p:cond delay="0"/>
                                          </p:stCondLst>
                                        </p:cTn>
                                        <p:tgtEl>
                                          <p:spTgt spid="91"/>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500"/>
                                        <p:tgtEl>
                                          <p:spTgt spid="3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82"/>
                                        </p:tgtEl>
                                        <p:attrNameLst>
                                          <p:attrName>style.visibility</p:attrName>
                                        </p:attrNameLst>
                                      </p:cBhvr>
                                      <p:to>
                                        <p:strVal val="visible"/>
                                      </p:to>
                                    </p:set>
                                    <p:animEffect transition="in" filter="fade">
                                      <p:cBhvr>
                                        <p:cTn id="56" dur="500"/>
                                        <p:tgtEl>
                                          <p:spTgt spid="82"/>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5"/>
                                        </p:tgtEl>
                                        <p:attrNameLst>
                                          <p:attrName>style.visibility</p:attrName>
                                        </p:attrNameLst>
                                      </p:cBhvr>
                                      <p:to>
                                        <p:strVal val="visible"/>
                                      </p:to>
                                    </p:set>
                                    <p:animEffect transition="in" filter="fade">
                                      <p:cBhvr>
                                        <p:cTn id="62" dur="500"/>
                                        <p:tgtEl>
                                          <p:spTgt spid="8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83">
                                            <p:txEl>
                                              <p:pRg st="0" end="0"/>
                                            </p:txEl>
                                          </p:spTgt>
                                        </p:tgtEl>
                                        <p:attrNameLst>
                                          <p:attrName>style.visibility</p:attrName>
                                        </p:attrNameLst>
                                      </p:cBhvr>
                                      <p:to>
                                        <p:strVal val="visible"/>
                                      </p:to>
                                    </p:set>
                                    <p:animEffect transition="in" filter="fade">
                                      <p:cBhvr>
                                        <p:cTn id="67" dur="500"/>
                                        <p:tgtEl>
                                          <p:spTgt spid="83">
                                            <p:txEl>
                                              <p:pRg st="0" end="0"/>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87"/>
                                        </p:tgtEl>
                                        <p:attrNameLst>
                                          <p:attrName>style.visibility</p:attrName>
                                        </p:attrNameLst>
                                      </p:cBhvr>
                                      <p:to>
                                        <p:strVal val="visible"/>
                                      </p:to>
                                    </p:set>
                                    <p:animEffect transition="in" filter="fade">
                                      <p:cBhvr>
                                        <p:cTn id="72" dur="500"/>
                                        <p:tgtEl>
                                          <p:spTgt spid="87"/>
                                        </p:tgtEl>
                                      </p:cBhvr>
                                    </p:animEffect>
                                  </p:childTnLst>
                                </p:cTn>
                              </p:par>
                              <p:par>
                                <p:cTn id="73" presetID="10" presetClass="entr" presetSubtype="0" fill="hold" nodeType="withEffect">
                                  <p:stCondLst>
                                    <p:cond delay="0"/>
                                  </p:stCondLst>
                                  <p:childTnLst>
                                    <p:set>
                                      <p:cBhvr>
                                        <p:cTn id="74" dur="1" fill="hold">
                                          <p:stCondLst>
                                            <p:cond delay="0"/>
                                          </p:stCondLst>
                                        </p:cTn>
                                        <p:tgtEl>
                                          <p:spTgt spid="86"/>
                                        </p:tgtEl>
                                        <p:attrNameLst>
                                          <p:attrName>style.visibility</p:attrName>
                                        </p:attrNameLst>
                                      </p:cBhvr>
                                      <p:to>
                                        <p:strVal val="visible"/>
                                      </p:to>
                                    </p:set>
                                    <p:animEffect transition="in" filter="fade">
                                      <p:cBhvr>
                                        <p:cTn id="75" dur="500"/>
                                        <p:tgtEl>
                                          <p:spTgt spid="86"/>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88"/>
                                        </p:tgtEl>
                                        <p:attrNameLst>
                                          <p:attrName>style.visibility</p:attrName>
                                        </p:attrNameLst>
                                      </p:cBhvr>
                                      <p:to>
                                        <p:strVal val="visible"/>
                                      </p:to>
                                    </p:set>
                                    <p:animEffect transition="in" filter="fade">
                                      <p:cBhvr>
                                        <p:cTn id="78" dur="500"/>
                                        <p:tgtEl>
                                          <p:spTgt spid="88"/>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4" fill="hold" grpId="0" nodeType="click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wipe(down)">
                                      <p:cBhvr>
                                        <p:cTn id="83" dur="500"/>
                                        <p:tgtEl>
                                          <p:spTgt spid="39"/>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4" fill="hold" grpId="0" nodeType="click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wipe(down)">
                                      <p:cBhvr>
                                        <p:cTn id="88" dur="500"/>
                                        <p:tgtEl>
                                          <p:spTgt spid="40"/>
                                        </p:tgtEl>
                                      </p:cBhvr>
                                    </p:animEffect>
                                  </p:childTnLst>
                                </p:cTn>
                              </p:par>
                            </p:childTnLst>
                          </p:cTn>
                        </p:par>
                      </p:childTnLst>
                    </p:cTn>
                  </p:par>
                  <p:par>
                    <p:cTn id="89" fill="hold">
                      <p:stCondLst>
                        <p:cond delay="indefinite"/>
                      </p:stCondLst>
                      <p:childTnLst>
                        <p:par>
                          <p:cTn id="90" fill="hold">
                            <p:stCondLst>
                              <p:cond delay="0"/>
                            </p:stCondLst>
                            <p:childTnLst>
                              <p:par>
                                <p:cTn id="91" presetID="1" presetClass="exit" presetSubtype="0" fill="hold" grpId="1" nodeType="clickEffect">
                                  <p:stCondLst>
                                    <p:cond delay="0"/>
                                  </p:stCondLst>
                                  <p:childTnLst>
                                    <p:set>
                                      <p:cBhvr>
                                        <p:cTn id="92" dur="1" fill="hold">
                                          <p:stCondLst>
                                            <p:cond delay="0"/>
                                          </p:stCondLst>
                                        </p:cTn>
                                        <p:tgtEl>
                                          <p:spTgt spid="39"/>
                                        </p:tgtEl>
                                        <p:attrNameLst>
                                          <p:attrName>style.visibility</p:attrName>
                                        </p:attrNameLst>
                                      </p:cBhvr>
                                      <p:to>
                                        <p:strVal val="hidden"/>
                                      </p:to>
                                    </p:set>
                                  </p:childTnLst>
                                </p:cTn>
                              </p:par>
                              <p:par>
                                <p:cTn id="93" presetID="1" presetClass="exit" presetSubtype="0" fill="hold" grpId="1" nodeType="withEffect">
                                  <p:stCondLst>
                                    <p:cond delay="0"/>
                                  </p:stCondLst>
                                  <p:childTnLst>
                                    <p:set>
                                      <p:cBhvr>
                                        <p:cTn id="94" dur="1" fill="hold">
                                          <p:stCondLst>
                                            <p:cond delay="0"/>
                                          </p:stCondLst>
                                        </p:cTn>
                                        <p:tgtEl>
                                          <p:spTgt spid="40"/>
                                        </p:tgtEl>
                                        <p:attrNameLst>
                                          <p:attrName>style.visibility</p:attrName>
                                        </p:attrNameLst>
                                      </p:cBhvr>
                                      <p:to>
                                        <p:strVal val="hidden"/>
                                      </p:to>
                                    </p:set>
                                  </p:childTnLst>
                                </p:cTn>
                              </p:par>
                              <p:par>
                                <p:cTn id="95" presetID="10" presetClass="entr" presetSubtype="0" fill="hold" grpId="0" nodeType="withEffect">
                                  <p:stCondLst>
                                    <p:cond delay="0"/>
                                  </p:stCondLst>
                                  <p:childTnLst>
                                    <p:set>
                                      <p:cBhvr>
                                        <p:cTn id="96" dur="1" fill="hold">
                                          <p:stCondLst>
                                            <p:cond delay="0"/>
                                          </p:stCondLst>
                                        </p:cTn>
                                        <p:tgtEl>
                                          <p:spTgt spid="37"/>
                                        </p:tgtEl>
                                        <p:attrNameLst>
                                          <p:attrName>style.visibility</p:attrName>
                                        </p:attrNameLst>
                                      </p:cBhvr>
                                      <p:to>
                                        <p:strVal val="visible"/>
                                      </p:to>
                                    </p:set>
                                    <p:animEffect transition="in" filter="fade">
                                      <p:cBhvr>
                                        <p:cTn id="9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7" grpId="0"/>
      <p:bldP spid="54" grpId="0"/>
      <p:bldP spid="63" grpId="0"/>
      <p:bldP spid="64" grpId="0" animBg="1"/>
      <p:bldP spid="76" grpId="0"/>
      <p:bldP spid="77" grpId="0" animBg="1"/>
      <p:bldP spid="78" grpId="0"/>
      <p:bldP spid="79" grpId="0" animBg="1"/>
      <p:bldP spid="84" grpId="0"/>
      <p:bldP spid="85" grpId="0" animBg="1"/>
      <p:bldP spid="87" grpId="0"/>
      <p:bldP spid="88" grpId="0" animBg="1"/>
      <p:bldP spid="91" grpId="0"/>
      <p:bldP spid="91" grpId="1"/>
      <p:bldP spid="39" grpId="0" animBg="1"/>
      <p:bldP spid="39" grpId="1" animBg="1"/>
      <p:bldP spid="40" grpId="0" animBg="1"/>
      <p:bldP spid="40"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8" name="TextBox 47"/>
              <p:cNvSpPr txBox="1"/>
              <p:nvPr/>
            </p:nvSpPr>
            <p:spPr>
              <a:xfrm>
                <a:off x="3249496" y="842374"/>
                <a:ext cx="2361544" cy="523220"/>
              </a:xfrm>
              <a:prstGeom prst="rect">
                <a:avLst/>
              </a:prstGeom>
              <a:noFill/>
            </p:spPr>
            <p:txBody>
              <a:bodyPr wrap="none" rtlCol="0">
                <a:spAutoFit/>
              </a:bodyPr>
              <a:lstStyle/>
              <a:p>
                <a:r>
                  <a:rPr lang="en-GB" sz="2800" dirty="0"/>
                  <a:t>5 miles </a:t>
                </a:r>
                <a14:m>
                  <m:oMath xmlns:m="http://schemas.openxmlformats.org/officeDocument/2006/math">
                    <m:r>
                      <a:rPr lang="en-GB" sz="2800" i="1" dirty="0" smtClean="0">
                        <a:latin typeface="Cambria Math" panose="02040503050406030204" pitchFamily="18" charset="0"/>
                      </a:rPr>
                      <m:t>≈</m:t>
                    </m:r>
                  </m:oMath>
                </a14:m>
                <a:r>
                  <a:rPr lang="en-GB" sz="2800" dirty="0"/>
                  <a:t> 8 km</a:t>
                </a:r>
              </a:p>
            </p:txBody>
          </p:sp>
        </mc:Choice>
        <mc:Fallback xmlns="">
          <p:sp>
            <p:nvSpPr>
              <p:cNvPr id="48" name="TextBox 47"/>
              <p:cNvSpPr txBox="1">
                <a:spLocks noRot="1" noChangeAspect="1" noMove="1" noResize="1" noEditPoints="1" noAdjustHandles="1" noChangeArrowheads="1" noChangeShapeType="1" noTextEdit="1"/>
              </p:cNvSpPr>
              <p:nvPr/>
            </p:nvSpPr>
            <p:spPr>
              <a:xfrm>
                <a:off x="3249496" y="842374"/>
                <a:ext cx="2361544" cy="523220"/>
              </a:xfrm>
              <a:prstGeom prst="rect">
                <a:avLst/>
              </a:prstGeom>
              <a:blipFill>
                <a:blip r:embed="rId5"/>
                <a:stretch>
                  <a:fillRect l="-5168" t="-10465" r="-4134" b="-3255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9" name="TextBox 48"/>
              <p:cNvSpPr txBox="1"/>
              <p:nvPr/>
            </p:nvSpPr>
            <p:spPr>
              <a:xfrm>
                <a:off x="2773533" y="2528151"/>
                <a:ext cx="3079689" cy="523220"/>
              </a:xfrm>
              <a:prstGeom prst="rect">
                <a:avLst/>
              </a:prstGeom>
              <a:noFill/>
            </p:spPr>
            <p:txBody>
              <a:bodyPr wrap="none" rtlCol="0">
                <a:spAutoFit/>
              </a:bodyPr>
              <a:lstStyle/>
              <a:p>
                <a:r>
                  <a:rPr lang="en-GB" sz="2800" dirty="0"/>
                  <a:t>40 miles </a:t>
                </a:r>
                <a14:m>
                  <m:oMath xmlns:m="http://schemas.openxmlformats.org/officeDocument/2006/math">
                    <m:r>
                      <a:rPr lang="en-GB" sz="2800" i="1" dirty="0" smtClean="0">
                        <a:latin typeface="Cambria Math" panose="02040503050406030204" pitchFamily="18" charset="0"/>
                      </a:rPr>
                      <m:t>≈</m:t>
                    </m:r>
                  </m:oMath>
                </a14:m>
                <a:r>
                  <a:rPr lang="en-GB" sz="2800" dirty="0"/>
                  <a:t> ____ km</a:t>
                </a:r>
              </a:p>
            </p:txBody>
          </p:sp>
        </mc:Choice>
        <mc:Fallback xmlns="">
          <p:sp>
            <p:nvSpPr>
              <p:cNvPr id="49" name="TextBox 48"/>
              <p:cNvSpPr txBox="1">
                <a:spLocks noRot="1" noChangeAspect="1" noMove="1" noResize="1" noEditPoints="1" noAdjustHandles="1" noChangeArrowheads="1" noChangeShapeType="1" noTextEdit="1"/>
              </p:cNvSpPr>
              <p:nvPr/>
            </p:nvSpPr>
            <p:spPr>
              <a:xfrm>
                <a:off x="2773533" y="2528151"/>
                <a:ext cx="3079689" cy="523220"/>
              </a:xfrm>
              <a:prstGeom prst="rect">
                <a:avLst/>
              </a:prstGeom>
              <a:blipFill>
                <a:blip r:embed="rId6"/>
                <a:stretch>
                  <a:fillRect l="-4158" t="-11628" r="-2772" b="-32558"/>
                </a:stretch>
              </a:blipFill>
            </p:spPr>
            <p:txBody>
              <a:bodyPr/>
              <a:lstStyle/>
              <a:p>
                <a:r>
                  <a:rPr lang="en-GB">
                    <a:noFill/>
                  </a:rPr>
                  <a:t> </a:t>
                </a:r>
              </a:p>
            </p:txBody>
          </p:sp>
        </mc:Fallback>
      </mc:AlternateContent>
      <p:cxnSp>
        <p:nvCxnSpPr>
          <p:cNvPr id="50" name="Straight Arrow Connector 49"/>
          <p:cNvCxnSpPr/>
          <p:nvPr/>
        </p:nvCxnSpPr>
        <p:spPr>
          <a:xfrm flipH="1">
            <a:off x="3543034" y="1418649"/>
            <a:ext cx="101418" cy="977891"/>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1" name="TextBox 50"/>
              <p:cNvSpPr txBox="1"/>
              <p:nvPr/>
            </p:nvSpPr>
            <p:spPr>
              <a:xfrm>
                <a:off x="2760708" y="1619457"/>
                <a:ext cx="899605" cy="523220"/>
              </a:xfrm>
              <a:prstGeom prst="rect">
                <a:avLst/>
              </a:prstGeom>
              <a:noFill/>
            </p:spPr>
            <p:txBody>
              <a:bodyPr wrap="none" rtlCol="0">
                <a:spAutoFit/>
              </a:bodyPr>
              <a:lstStyle/>
              <a:p>
                <a14:m>
                  <m:oMath xmlns:m="http://schemas.openxmlformats.org/officeDocument/2006/math">
                    <m:r>
                      <a:rPr lang="en-GB" sz="2800" i="1" dirty="0" smtClean="0">
                        <a:latin typeface="Cambria Math" panose="02040503050406030204" pitchFamily="18" charset="0"/>
                        <a:ea typeface="Cambria Math" panose="02040503050406030204" pitchFamily="18" charset="0"/>
                      </a:rPr>
                      <m:t>+</m:t>
                    </m:r>
                  </m:oMath>
                </a14:m>
                <a:r>
                  <a:rPr lang="en-GB" sz="2800" dirty="0"/>
                  <a:t> 35</a:t>
                </a:r>
              </a:p>
            </p:txBody>
          </p:sp>
        </mc:Choice>
        <mc:Fallback xmlns="">
          <p:sp>
            <p:nvSpPr>
              <p:cNvPr id="51" name="TextBox 50"/>
              <p:cNvSpPr txBox="1">
                <a:spLocks noRot="1" noChangeAspect="1" noMove="1" noResize="1" noEditPoints="1" noAdjustHandles="1" noChangeArrowheads="1" noChangeShapeType="1" noTextEdit="1"/>
              </p:cNvSpPr>
              <p:nvPr/>
            </p:nvSpPr>
            <p:spPr>
              <a:xfrm>
                <a:off x="2760708" y="1619457"/>
                <a:ext cx="899605" cy="523220"/>
              </a:xfrm>
              <a:prstGeom prst="rect">
                <a:avLst/>
              </a:prstGeom>
              <a:blipFill>
                <a:blip r:embed="rId7"/>
                <a:stretch>
                  <a:fillRect t="-11765" r="-11565" b="-34118"/>
                </a:stretch>
              </a:blipFill>
            </p:spPr>
            <p:txBody>
              <a:bodyPr/>
              <a:lstStyle/>
              <a:p>
                <a:r>
                  <a:rPr lang="en-GB">
                    <a:noFill/>
                  </a:rPr>
                  <a:t> </a:t>
                </a:r>
              </a:p>
            </p:txBody>
          </p:sp>
        </mc:Fallback>
      </mc:AlternateContent>
      <p:cxnSp>
        <p:nvCxnSpPr>
          <p:cNvPr id="52" name="Straight Arrow Connector 51"/>
          <p:cNvCxnSpPr/>
          <p:nvPr/>
        </p:nvCxnSpPr>
        <p:spPr>
          <a:xfrm flipH="1">
            <a:off x="5095323" y="1396167"/>
            <a:ext cx="101418" cy="977891"/>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3" name="TextBox 52"/>
              <p:cNvSpPr txBox="1"/>
              <p:nvPr/>
            </p:nvSpPr>
            <p:spPr>
              <a:xfrm>
                <a:off x="4303346" y="1630698"/>
                <a:ext cx="899605" cy="523220"/>
              </a:xfrm>
              <a:prstGeom prst="rect">
                <a:avLst/>
              </a:prstGeom>
              <a:noFill/>
            </p:spPr>
            <p:txBody>
              <a:bodyPr wrap="none" rtlCol="0">
                <a:spAutoFit/>
              </a:bodyPr>
              <a:lstStyle/>
              <a:p>
                <a14:m>
                  <m:oMath xmlns:m="http://schemas.openxmlformats.org/officeDocument/2006/math">
                    <m:r>
                      <a:rPr lang="en-GB" sz="2800" i="1" dirty="0" smtClean="0">
                        <a:latin typeface="Cambria Math" panose="02040503050406030204" pitchFamily="18" charset="0"/>
                        <a:ea typeface="Cambria Math" panose="02040503050406030204" pitchFamily="18" charset="0"/>
                      </a:rPr>
                      <m:t>+</m:t>
                    </m:r>
                  </m:oMath>
                </a14:m>
                <a:r>
                  <a:rPr lang="en-GB" sz="2800" dirty="0"/>
                  <a:t> 35</a:t>
                </a:r>
              </a:p>
            </p:txBody>
          </p:sp>
        </mc:Choice>
        <mc:Fallback xmlns="">
          <p:sp>
            <p:nvSpPr>
              <p:cNvPr id="53" name="TextBox 52"/>
              <p:cNvSpPr txBox="1">
                <a:spLocks noRot="1" noChangeAspect="1" noMove="1" noResize="1" noEditPoints="1" noAdjustHandles="1" noChangeArrowheads="1" noChangeShapeType="1" noTextEdit="1"/>
              </p:cNvSpPr>
              <p:nvPr/>
            </p:nvSpPr>
            <p:spPr>
              <a:xfrm>
                <a:off x="4303346" y="1630698"/>
                <a:ext cx="899605" cy="523220"/>
              </a:xfrm>
              <a:prstGeom prst="rect">
                <a:avLst/>
              </a:prstGeom>
              <a:blipFill>
                <a:blip r:embed="rId8"/>
                <a:stretch>
                  <a:fillRect t="-11765" r="-10811" b="-34118"/>
                </a:stretch>
              </a:blipFill>
            </p:spPr>
            <p:txBody>
              <a:bodyPr/>
              <a:lstStyle/>
              <a:p>
                <a:r>
                  <a:rPr lang="en-GB">
                    <a:noFill/>
                  </a:rPr>
                  <a:t> </a:t>
                </a:r>
              </a:p>
            </p:txBody>
          </p:sp>
        </mc:Fallback>
      </mc:AlternateContent>
      <p:sp>
        <p:nvSpPr>
          <p:cNvPr id="54" name="TextBox 53"/>
          <p:cNvSpPr txBox="1"/>
          <p:nvPr/>
        </p:nvSpPr>
        <p:spPr>
          <a:xfrm>
            <a:off x="4658863" y="2459890"/>
            <a:ext cx="550151" cy="523220"/>
          </a:xfrm>
          <a:prstGeom prst="rect">
            <a:avLst/>
          </a:prstGeom>
          <a:noFill/>
        </p:spPr>
        <p:txBody>
          <a:bodyPr wrap="none" rtlCol="0">
            <a:spAutoFit/>
          </a:bodyPr>
          <a:lstStyle/>
          <a:p>
            <a:r>
              <a:rPr lang="en-GB" sz="2800" dirty="0">
                <a:solidFill>
                  <a:schemeClr val="accent1"/>
                </a:solidFill>
              </a:rPr>
              <a:t>43</a:t>
            </a:r>
          </a:p>
        </p:txBody>
      </p:sp>
      <p:sp>
        <p:nvSpPr>
          <p:cNvPr id="63" name="TextBox 62"/>
          <p:cNvSpPr txBox="1"/>
          <p:nvPr/>
        </p:nvSpPr>
        <p:spPr>
          <a:xfrm>
            <a:off x="2839536" y="1603605"/>
            <a:ext cx="705642" cy="523220"/>
          </a:xfrm>
          <a:prstGeom prst="rect">
            <a:avLst/>
          </a:prstGeom>
          <a:noFill/>
        </p:spPr>
        <p:txBody>
          <a:bodyPr wrap="none" rtlCol="0">
            <a:spAutoFit/>
          </a:bodyPr>
          <a:lstStyle/>
          <a:p>
            <a:r>
              <a:rPr lang="en-GB" sz="2800" dirty="0">
                <a:ea typeface="Cambria Math" panose="02040503050406030204" pitchFamily="18" charset="0"/>
              </a:rPr>
              <a:t>×</a:t>
            </a:r>
            <a:r>
              <a:rPr lang="en-GB" sz="2800" dirty="0"/>
              <a:t> 8</a:t>
            </a:r>
          </a:p>
        </p:txBody>
      </p:sp>
      <mc:AlternateContent xmlns:mc="http://schemas.openxmlformats.org/markup-compatibility/2006" xmlns:a14="http://schemas.microsoft.com/office/drawing/2010/main">
        <mc:Choice Requires="a14">
          <p:sp>
            <p:nvSpPr>
              <p:cNvPr id="64" name="TextBox 63"/>
              <p:cNvSpPr txBox="1"/>
              <p:nvPr/>
            </p:nvSpPr>
            <p:spPr>
              <a:xfrm>
                <a:off x="4377044" y="1603605"/>
                <a:ext cx="705642" cy="523220"/>
              </a:xfrm>
              <a:prstGeom prst="rect">
                <a:avLst/>
              </a:prstGeom>
              <a:noFill/>
            </p:spPr>
            <p:txBody>
              <a:bodyPr wrap="none" rtlCol="0">
                <a:spAutoFit/>
              </a:bodyPr>
              <a:lstStyle/>
              <a:p>
                <a14:m>
                  <m:oMath xmlns:m="http://schemas.openxmlformats.org/officeDocument/2006/math">
                    <m:r>
                      <a:rPr lang="en-GB" sz="2800" i="1" dirty="0" smtClean="0">
                        <a:latin typeface="Cambria Math" panose="02040503050406030204" pitchFamily="18" charset="0"/>
                        <a:ea typeface="Cambria Math" panose="02040503050406030204" pitchFamily="18" charset="0"/>
                      </a:rPr>
                      <m:t>×</m:t>
                    </m:r>
                  </m:oMath>
                </a14:m>
                <a:r>
                  <a:rPr lang="en-GB" sz="2800" dirty="0"/>
                  <a:t> 8</a:t>
                </a:r>
              </a:p>
            </p:txBody>
          </p:sp>
        </mc:Choice>
        <mc:Fallback xmlns="">
          <p:sp>
            <p:nvSpPr>
              <p:cNvPr id="64" name="TextBox 63"/>
              <p:cNvSpPr txBox="1">
                <a:spLocks noRot="1" noChangeAspect="1" noMove="1" noResize="1" noEditPoints="1" noAdjustHandles="1" noChangeArrowheads="1" noChangeShapeType="1" noTextEdit="1"/>
              </p:cNvSpPr>
              <p:nvPr/>
            </p:nvSpPr>
            <p:spPr>
              <a:xfrm>
                <a:off x="4377044" y="1603605"/>
                <a:ext cx="705642" cy="523220"/>
              </a:xfrm>
              <a:prstGeom prst="rect">
                <a:avLst/>
              </a:prstGeom>
              <a:blipFill>
                <a:blip r:embed="rId9"/>
                <a:stretch>
                  <a:fillRect t="-10465" r="-16379" b="-32558"/>
                </a:stretch>
              </a:blipFill>
            </p:spPr>
            <p:txBody>
              <a:bodyPr/>
              <a:lstStyle/>
              <a:p>
                <a:r>
                  <a:rPr lang="en-GB">
                    <a:noFill/>
                  </a:rPr>
                  <a:t> </a:t>
                </a:r>
              </a:p>
            </p:txBody>
          </p:sp>
        </mc:Fallback>
      </mc:AlternateContent>
      <p:sp>
        <p:nvSpPr>
          <p:cNvPr id="75" name="TextBox 74"/>
          <p:cNvSpPr txBox="1"/>
          <p:nvPr/>
        </p:nvSpPr>
        <p:spPr>
          <a:xfrm>
            <a:off x="4658863" y="2484956"/>
            <a:ext cx="550151" cy="523220"/>
          </a:xfrm>
          <a:prstGeom prst="rect">
            <a:avLst/>
          </a:prstGeom>
          <a:noFill/>
        </p:spPr>
        <p:txBody>
          <a:bodyPr wrap="none" rtlCol="0">
            <a:spAutoFit/>
          </a:bodyPr>
          <a:lstStyle/>
          <a:p>
            <a:r>
              <a:rPr lang="en-GB" sz="2800" dirty="0">
                <a:solidFill>
                  <a:schemeClr val="accent1"/>
                </a:solidFill>
              </a:rPr>
              <a:t>64</a:t>
            </a:r>
          </a:p>
        </p:txBody>
      </p:sp>
      <mc:AlternateContent xmlns:mc="http://schemas.openxmlformats.org/markup-compatibility/2006" xmlns:a14="http://schemas.microsoft.com/office/drawing/2010/main">
        <mc:Choice Requires="a14">
          <p:sp>
            <p:nvSpPr>
              <p:cNvPr id="76" name="TextBox 75"/>
              <p:cNvSpPr txBox="1"/>
              <p:nvPr/>
            </p:nvSpPr>
            <p:spPr>
              <a:xfrm>
                <a:off x="2436049" y="3492543"/>
                <a:ext cx="3079689" cy="523220"/>
              </a:xfrm>
              <a:prstGeom prst="rect">
                <a:avLst/>
              </a:prstGeom>
              <a:noFill/>
            </p:spPr>
            <p:txBody>
              <a:bodyPr wrap="none" rtlCol="0">
                <a:spAutoFit/>
              </a:bodyPr>
              <a:lstStyle/>
              <a:p>
                <a:r>
                  <a:rPr lang="en-GB" sz="2800" dirty="0"/>
                  <a:t>____ miles </a:t>
                </a:r>
                <a14:m>
                  <m:oMath xmlns:m="http://schemas.openxmlformats.org/officeDocument/2006/math">
                    <m:r>
                      <a:rPr lang="en-GB" sz="2800" i="1" dirty="0" smtClean="0">
                        <a:latin typeface="Cambria Math" panose="02040503050406030204" pitchFamily="18" charset="0"/>
                      </a:rPr>
                      <m:t>≈</m:t>
                    </m:r>
                  </m:oMath>
                </a14:m>
                <a:r>
                  <a:rPr lang="en-GB" sz="2800" dirty="0"/>
                  <a:t> 40 km</a:t>
                </a:r>
              </a:p>
            </p:txBody>
          </p:sp>
        </mc:Choice>
        <mc:Fallback xmlns="">
          <p:sp>
            <p:nvSpPr>
              <p:cNvPr id="76" name="TextBox 75"/>
              <p:cNvSpPr txBox="1">
                <a:spLocks noRot="1" noChangeAspect="1" noMove="1" noResize="1" noEditPoints="1" noAdjustHandles="1" noChangeArrowheads="1" noChangeShapeType="1" noTextEdit="1"/>
              </p:cNvSpPr>
              <p:nvPr/>
            </p:nvSpPr>
            <p:spPr>
              <a:xfrm>
                <a:off x="2436049" y="3492543"/>
                <a:ext cx="3079689" cy="523220"/>
              </a:xfrm>
              <a:prstGeom prst="rect">
                <a:avLst/>
              </a:prstGeom>
              <a:blipFill>
                <a:blip r:embed="rId10"/>
                <a:stretch>
                  <a:fillRect l="-4158" t="-11628" r="-2772" b="-32558"/>
                </a:stretch>
              </a:blipFill>
            </p:spPr>
            <p:txBody>
              <a:bodyPr/>
              <a:lstStyle/>
              <a:p>
                <a:r>
                  <a:rPr lang="en-GB">
                    <a:noFill/>
                  </a:rPr>
                  <a:t> </a:t>
                </a:r>
              </a:p>
            </p:txBody>
          </p:sp>
        </mc:Fallback>
      </mc:AlternateContent>
      <p:sp>
        <p:nvSpPr>
          <p:cNvPr id="77" name="TextBox 76"/>
          <p:cNvSpPr txBox="1"/>
          <p:nvPr/>
        </p:nvSpPr>
        <p:spPr>
          <a:xfrm>
            <a:off x="2597745" y="3492543"/>
            <a:ext cx="550151" cy="523220"/>
          </a:xfrm>
          <a:prstGeom prst="rect">
            <a:avLst/>
          </a:prstGeom>
          <a:noFill/>
        </p:spPr>
        <p:txBody>
          <a:bodyPr wrap="none" rtlCol="0">
            <a:spAutoFit/>
          </a:bodyPr>
          <a:lstStyle/>
          <a:p>
            <a:r>
              <a:rPr lang="en-GB" sz="2800" dirty="0">
                <a:solidFill>
                  <a:schemeClr val="accent1"/>
                </a:solidFill>
              </a:rPr>
              <a:t>25</a:t>
            </a:r>
          </a:p>
        </p:txBody>
      </p:sp>
      <mc:AlternateContent xmlns:mc="http://schemas.openxmlformats.org/markup-compatibility/2006" xmlns:a14="http://schemas.microsoft.com/office/drawing/2010/main">
        <mc:Choice Requires="a14">
          <p:sp>
            <p:nvSpPr>
              <p:cNvPr id="78" name="TextBox 77"/>
              <p:cNvSpPr txBox="1"/>
              <p:nvPr/>
            </p:nvSpPr>
            <p:spPr>
              <a:xfrm>
                <a:off x="2356338" y="4428347"/>
                <a:ext cx="3894015" cy="523220"/>
              </a:xfrm>
              <a:prstGeom prst="rect">
                <a:avLst/>
              </a:prstGeom>
              <a:noFill/>
            </p:spPr>
            <p:txBody>
              <a:bodyPr wrap="none" rtlCol="0">
                <a:spAutoFit/>
              </a:bodyPr>
              <a:lstStyle/>
              <a:p>
                <a:r>
                  <a:rPr lang="en-GB" sz="2800" dirty="0"/>
                  <a:t>5,000 miles </a:t>
                </a:r>
                <a14:m>
                  <m:oMath xmlns:m="http://schemas.openxmlformats.org/officeDocument/2006/math">
                    <m:r>
                      <a:rPr lang="en-GB" sz="2800" i="1" dirty="0" smtClean="0">
                        <a:latin typeface="Cambria Math" panose="02040503050406030204" pitchFamily="18" charset="0"/>
                      </a:rPr>
                      <m:t>≈</m:t>
                    </m:r>
                  </m:oMath>
                </a14:m>
                <a:r>
                  <a:rPr lang="en-GB" sz="2800" dirty="0"/>
                  <a:t> ______ km</a:t>
                </a:r>
              </a:p>
            </p:txBody>
          </p:sp>
        </mc:Choice>
        <mc:Fallback xmlns="">
          <p:sp>
            <p:nvSpPr>
              <p:cNvPr id="78" name="TextBox 77"/>
              <p:cNvSpPr txBox="1">
                <a:spLocks noRot="1" noChangeAspect="1" noMove="1" noResize="1" noEditPoints="1" noAdjustHandles="1" noChangeArrowheads="1" noChangeShapeType="1" noTextEdit="1"/>
              </p:cNvSpPr>
              <p:nvPr/>
            </p:nvSpPr>
            <p:spPr>
              <a:xfrm>
                <a:off x="2356338" y="4428347"/>
                <a:ext cx="3894015" cy="523220"/>
              </a:xfrm>
              <a:prstGeom prst="rect">
                <a:avLst/>
              </a:prstGeom>
              <a:blipFill>
                <a:blip r:embed="rId11"/>
                <a:stretch>
                  <a:fillRect l="-3292" t="-10465" r="-2038" b="-32558"/>
                </a:stretch>
              </a:blipFill>
            </p:spPr>
            <p:txBody>
              <a:bodyPr/>
              <a:lstStyle/>
              <a:p>
                <a:r>
                  <a:rPr lang="en-GB">
                    <a:noFill/>
                  </a:rPr>
                  <a:t> </a:t>
                </a:r>
              </a:p>
            </p:txBody>
          </p:sp>
        </mc:Fallback>
      </mc:AlternateContent>
      <p:sp>
        <p:nvSpPr>
          <p:cNvPr id="79" name="TextBox 78"/>
          <p:cNvSpPr txBox="1"/>
          <p:nvPr/>
        </p:nvSpPr>
        <p:spPr>
          <a:xfrm>
            <a:off x="4590360" y="4405771"/>
            <a:ext cx="1005403" cy="523220"/>
          </a:xfrm>
          <a:prstGeom prst="rect">
            <a:avLst/>
          </a:prstGeom>
          <a:noFill/>
        </p:spPr>
        <p:txBody>
          <a:bodyPr wrap="none" rtlCol="0">
            <a:spAutoFit/>
          </a:bodyPr>
          <a:lstStyle/>
          <a:p>
            <a:r>
              <a:rPr lang="en-GB" sz="2800" dirty="0">
                <a:solidFill>
                  <a:schemeClr val="accent1"/>
                </a:solidFill>
              </a:rPr>
              <a:t>8,000</a:t>
            </a:r>
          </a:p>
        </p:txBody>
      </p:sp>
      <p:pic>
        <p:nvPicPr>
          <p:cNvPr id="81" name="Picture 80"/>
          <p:cNvPicPr>
            <a:picLocks noChangeAspect="1"/>
          </p:cNvPicPr>
          <p:nvPr/>
        </p:nvPicPr>
        <p:blipFill>
          <a:blip r:embed="rId12"/>
          <a:stretch>
            <a:fillRect/>
          </a:stretch>
        </p:blipFill>
        <p:spPr>
          <a:xfrm>
            <a:off x="7308196" y="5275249"/>
            <a:ext cx="747045" cy="747045"/>
          </a:xfrm>
          <a:prstGeom prst="rect">
            <a:avLst/>
          </a:prstGeom>
        </p:spPr>
      </p:pic>
      <p:sp>
        <p:nvSpPr>
          <p:cNvPr id="82" name="TextBox 81"/>
          <p:cNvSpPr txBox="1"/>
          <p:nvPr/>
        </p:nvSpPr>
        <p:spPr>
          <a:xfrm>
            <a:off x="5611040" y="5417938"/>
            <a:ext cx="2095136" cy="461665"/>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Have a think</a:t>
            </a:r>
          </a:p>
        </p:txBody>
      </p:sp>
    </p:spTree>
    <p:custDataLst>
      <p:tags r:id="rId1"/>
    </p:custDataLst>
    <p:extLst>
      <p:ext uri="{BB962C8B-B14F-4D97-AF65-F5344CB8AC3E}">
        <p14:creationId xmlns:p14="http://schemas.microsoft.com/office/powerpoint/2010/main" val="4084542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ipe(up)">
                                      <p:cBhvr>
                                        <p:cTn id="7" dur="500"/>
                                        <p:tgtEl>
                                          <p:spTgt spid="50"/>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wipe(up)">
                                      <p:cBhvr>
                                        <p:cTn id="10" dur="500"/>
                                        <p:tgtEl>
                                          <p:spTgt spid="51"/>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wipe(up)">
                                      <p:cBhvr>
                                        <p:cTn id="15" dur="500"/>
                                        <p:tgtEl>
                                          <p:spTgt spid="52"/>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53"/>
                                        </p:tgtEl>
                                        <p:attrNameLst>
                                          <p:attrName>style.visibility</p:attrName>
                                        </p:attrNameLst>
                                      </p:cBhvr>
                                      <p:to>
                                        <p:strVal val="visible"/>
                                      </p:to>
                                    </p:set>
                                    <p:animEffect transition="in" filter="wipe(up)">
                                      <p:cBhvr>
                                        <p:cTn id="18" dur="500"/>
                                        <p:tgtEl>
                                          <p:spTgt spid="5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fade">
                                      <p:cBhvr>
                                        <p:cTn id="23" dur="500"/>
                                        <p:tgtEl>
                                          <p:spTgt spid="5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54"/>
                                        </p:tgtEl>
                                      </p:cBhvr>
                                    </p:animEffect>
                                    <p:set>
                                      <p:cBhvr>
                                        <p:cTn id="28" dur="1" fill="hold">
                                          <p:stCondLst>
                                            <p:cond delay="499"/>
                                          </p:stCondLst>
                                        </p:cTn>
                                        <p:tgtEl>
                                          <p:spTgt spid="54"/>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1" nodeType="clickEffect">
                                  <p:stCondLst>
                                    <p:cond delay="0"/>
                                  </p:stCondLst>
                                  <p:childTnLst>
                                    <p:animEffect transition="out" filter="fade">
                                      <p:cBhvr>
                                        <p:cTn id="32" dur="500"/>
                                        <p:tgtEl>
                                          <p:spTgt spid="51"/>
                                        </p:tgtEl>
                                      </p:cBhvr>
                                    </p:animEffect>
                                    <p:set>
                                      <p:cBhvr>
                                        <p:cTn id="33" dur="1" fill="hold">
                                          <p:stCondLst>
                                            <p:cond delay="499"/>
                                          </p:stCondLst>
                                        </p:cTn>
                                        <p:tgtEl>
                                          <p:spTgt spid="51"/>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53"/>
                                        </p:tgtEl>
                                      </p:cBhvr>
                                    </p:animEffect>
                                    <p:set>
                                      <p:cBhvr>
                                        <p:cTn id="36" dur="1" fill="hold">
                                          <p:stCondLst>
                                            <p:cond delay="499"/>
                                          </p:stCondLst>
                                        </p:cTn>
                                        <p:tgtEl>
                                          <p:spTgt spid="53"/>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3"/>
                                        </p:tgtEl>
                                        <p:attrNameLst>
                                          <p:attrName>style.visibility</p:attrName>
                                        </p:attrNameLst>
                                      </p:cBhvr>
                                      <p:to>
                                        <p:strVal val="visible"/>
                                      </p:to>
                                    </p:set>
                                    <p:animEffect transition="in" filter="fade">
                                      <p:cBhvr>
                                        <p:cTn id="41" dur="500"/>
                                        <p:tgtEl>
                                          <p:spTgt spid="63"/>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64"/>
                                        </p:tgtEl>
                                        <p:attrNameLst>
                                          <p:attrName>style.visibility</p:attrName>
                                        </p:attrNameLst>
                                      </p:cBhvr>
                                      <p:to>
                                        <p:strVal val="visible"/>
                                      </p:to>
                                    </p:set>
                                    <p:animEffect transition="in" filter="fade">
                                      <p:cBhvr>
                                        <p:cTn id="46" dur="500"/>
                                        <p:tgtEl>
                                          <p:spTgt spid="64"/>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75"/>
                                        </p:tgtEl>
                                        <p:attrNameLst>
                                          <p:attrName>style.visibility</p:attrName>
                                        </p:attrNameLst>
                                      </p:cBhvr>
                                      <p:to>
                                        <p:strVal val="visible"/>
                                      </p:to>
                                    </p:set>
                                    <p:animEffect transition="in" filter="fade">
                                      <p:cBhvr>
                                        <p:cTn id="51" dur="500"/>
                                        <p:tgtEl>
                                          <p:spTgt spid="75"/>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nodeType="clickEffect">
                                  <p:stCondLst>
                                    <p:cond delay="0"/>
                                  </p:stCondLst>
                                  <p:childTnLst>
                                    <p:set>
                                      <p:cBhvr>
                                        <p:cTn id="55" dur="1" fill="hold">
                                          <p:stCondLst>
                                            <p:cond delay="0"/>
                                          </p:stCondLst>
                                        </p:cTn>
                                        <p:tgtEl>
                                          <p:spTgt spid="81"/>
                                        </p:tgtEl>
                                        <p:attrNameLst>
                                          <p:attrName>style.visibility</p:attrName>
                                        </p:attrNameLst>
                                      </p:cBhvr>
                                      <p:to>
                                        <p:strVal val="visible"/>
                                      </p:to>
                                    </p:set>
                                  </p:childTnLst>
                                </p:cTn>
                              </p:par>
                              <p:par>
                                <p:cTn id="56" presetID="1" presetClass="entr" presetSubtype="0" fill="hold" grpId="0" nodeType="withEffect">
                                  <p:stCondLst>
                                    <p:cond delay="0"/>
                                  </p:stCondLst>
                                  <p:childTnLst>
                                    <p:set>
                                      <p:cBhvr>
                                        <p:cTn id="57" dur="1" fill="hold">
                                          <p:stCondLst>
                                            <p:cond delay="0"/>
                                          </p:stCondLst>
                                        </p:cTn>
                                        <p:tgtEl>
                                          <p:spTgt spid="82"/>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76"/>
                                        </p:tgtEl>
                                        <p:attrNameLst>
                                          <p:attrName>style.visibility</p:attrName>
                                        </p:attrNameLst>
                                      </p:cBhvr>
                                      <p:to>
                                        <p:strVal val="visible"/>
                                      </p:to>
                                    </p:set>
                                    <p:animEffect transition="in" filter="fade">
                                      <p:cBhvr>
                                        <p:cTn id="62" dur="500"/>
                                        <p:tgtEl>
                                          <p:spTgt spid="76"/>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transition="in" filter="fade">
                                      <p:cBhvr>
                                        <p:cTn id="65" dur="500"/>
                                        <p:tgtEl>
                                          <p:spTgt spid="78"/>
                                        </p:tgtEl>
                                      </p:cBhvr>
                                    </p:animEffect>
                                  </p:childTnLst>
                                </p:cTn>
                              </p:par>
                            </p:childTnLst>
                          </p:cTn>
                        </p:par>
                      </p:childTnLst>
                    </p:cTn>
                  </p:par>
                  <p:par>
                    <p:cTn id="66" fill="hold">
                      <p:stCondLst>
                        <p:cond delay="indefinite"/>
                      </p:stCondLst>
                      <p:childTnLst>
                        <p:par>
                          <p:cTn id="67" fill="hold">
                            <p:stCondLst>
                              <p:cond delay="0"/>
                            </p:stCondLst>
                            <p:childTnLst>
                              <p:par>
                                <p:cTn id="68" presetID="1" presetClass="exit" presetSubtype="0" fill="hold" nodeType="clickEffect">
                                  <p:stCondLst>
                                    <p:cond delay="0"/>
                                  </p:stCondLst>
                                  <p:childTnLst>
                                    <p:set>
                                      <p:cBhvr>
                                        <p:cTn id="69" dur="1" fill="hold">
                                          <p:stCondLst>
                                            <p:cond delay="0"/>
                                          </p:stCondLst>
                                        </p:cTn>
                                        <p:tgtEl>
                                          <p:spTgt spid="81"/>
                                        </p:tgtEl>
                                        <p:attrNameLst>
                                          <p:attrName>style.visibility</p:attrName>
                                        </p:attrNameLst>
                                      </p:cBhvr>
                                      <p:to>
                                        <p:strVal val="hidden"/>
                                      </p:to>
                                    </p:set>
                                  </p:childTnLst>
                                </p:cTn>
                              </p:par>
                              <p:par>
                                <p:cTn id="70" presetID="1" presetClass="exit" presetSubtype="0" fill="hold" grpId="1" nodeType="withEffect">
                                  <p:stCondLst>
                                    <p:cond delay="0"/>
                                  </p:stCondLst>
                                  <p:childTnLst>
                                    <p:set>
                                      <p:cBhvr>
                                        <p:cTn id="71" dur="1" fill="hold">
                                          <p:stCondLst>
                                            <p:cond delay="0"/>
                                          </p:stCondLst>
                                        </p:cTn>
                                        <p:tgtEl>
                                          <p:spTgt spid="82"/>
                                        </p:tgtEl>
                                        <p:attrNameLst>
                                          <p:attrName>style.visibility</p:attrName>
                                        </p:attrNameLst>
                                      </p:cBhvr>
                                      <p:to>
                                        <p:strVal val="hidden"/>
                                      </p:to>
                                    </p:se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77"/>
                                        </p:tgtEl>
                                        <p:attrNameLst>
                                          <p:attrName>style.visibility</p:attrName>
                                        </p:attrNameLst>
                                      </p:cBhvr>
                                      <p:to>
                                        <p:strVal val="visible"/>
                                      </p:to>
                                    </p:set>
                                    <p:animEffect transition="in" filter="fade">
                                      <p:cBhvr>
                                        <p:cTn id="76" dur="500"/>
                                        <p:tgtEl>
                                          <p:spTgt spid="7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79"/>
                                        </p:tgtEl>
                                        <p:attrNameLst>
                                          <p:attrName>style.visibility</p:attrName>
                                        </p:attrNameLst>
                                      </p:cBhvr>
                                      <p:to>
                                        <p:strVal val="visible"/>
                                      </p:to>
                                    </p:set>
                                    <p:animEffect transition="in" filter="fade">
                                      <p:cBhvr>
                                        <p:cTn id="81"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1" grpId="1"/>
      <p:bldP spid="53" grpId="0"/>
      <p:bldP spid="53" grpId="1"/>
      <p:bldP spid="54" grpId="0"/>
      <p:bldP spid="54" grpId="1"/>
      <p:bldP spid="63" grpId="0"/>
      <p:bldP spid="64" grpId="0"/>
      <p:bldP spid="75" grpId="0"/>
      <p:bldP spid="76" grpId="0"/>
      <p:bldP spid="77" grpId="0"/>
      <p:bldP spid="78" grpId="0"/>
      <p:bldP spid="79" grpId="0"/>
      <p:bldP spid="82" grpId="0"/>
      <p:bldP spid="82"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7" name="TextBox 16"/>
              <p:cNvSpPr txBox="1"/>
              <p:nvPr/>
            </p:nvSpPr>
            <p:spPr>
              <a:xfrm>
                <a:off x="4878164" y="798666"/>
                <a:ext cx="3164649" cy="523220"/>
              </a:xfrm>
              <a:prstGeom prst="rect">
                <a:avLst/>
              </a:prstGeom>
              <a:noFill/>
            </p:spPr>
            <p:txBody>
              <a:bodyPr wrap="none" rtlCol="0">
                <a:spAutoFit/>
              </a:bodyPr>
              <a:lstStyle/>
              <a:p>
                <a:r>
                  <a:rPr lang="en-GB" sz="2800" dirty="0"/>
                  <a:t> ____ km </a:t>
                </a:r>
                <a14:m>
                  <m:oMath xmlns:m="http://schemas.openxmlformats.org/officeDocument/2006/math">
                    <m:r>
                      <a:rPr lang="en-GB" sz="2800" i="1" dirty="0" smtClean="0">
                        <a:latin typeface="Cambria Math" panose="02040503050406030204" pitchFamily="18" charset="0"/>
                        <a:ea typeface="Cambria Math" panose="02040503050406030204" pitchFamily="18" charset="0"/>
                      </a:rPr>
                      <m:t>≈</m:t>
                    </m:r>
                  </m:oMath>
                </a14:m>
                <a:r>
                  <a:rPr lang="en-GB" sz="2800" dirty="0"/>
                  <a:t> 18 miles</a:t>
                </a:r>
              </a:p>
            </p:txBody>
          </p:sp>
        </mc:Choice>
        <mc:Fallback xmlns="">
          <p:sp>
            <p:nvSpPr>
              <p:cNvPr id="17" name="TextBox 16"/>
              <p:cNvSpPr txBox="1">
                <a:spLocks noRot="1" noChangeAspect="1" noMove="1" noResize="1" noEditPoints="1" noAdjustHandles="1" noChangeArrowheads="1" noChangeShapeType="1" noTextEdit="1"/>
              </p:cNvSpPr>
              <p:nvPr/>
            </p:nvSpPr>
            <p:spPr>
              <a:xfrm>
                <a:off x="4878164" y="798666"/>
                <a:ext cx="3164649" cy="523220"/>
              </a:xfrm>
              <a:prstGeom prst="rect">
                <a:avLst/>
              </a:prstGeom>
              <a:blipFill>
                <a:blip r:embed="rId5"/>
                <a:stretch>
                  <a:fillRect l="-1349" t="-10465" r="-2890" b="-32558"/>
                </a:stretch>
              </a:blipFill>
            </p:spPr>
            <p:txBody>
              <a:bodyPr/>
              <a:lstStyle/>
              <a:p>
                <a:r>
                  <a:rPr lang="en-GB">
                    <a:noFill/>
                  </a:rPr>
                  <a:t> </a:t>
                </a:r>
              </a:p>
            </p:txBody>
          </p:sp>
        </mc:Fallback>
      </mc:AlternateContent>
      <p:sp>
        <p:nvSpPr>
          <p:cNvPr id="18" name="TextBox 17"/>
          <p:cNvSpPr txBox="1"/>
          <p:nvPr/>
        </p:nvSpPr>
        <p:spPr>
          <a:xfrm>
            <a:off x="5160749" y="763530"/>
            <a:ext cx="550151" cy="523220"/>
          </a:xfrm>
          <a:prstGeom prst="rect">
            <a:avLst/>
          </a:prstGeom>
          <a:noFill/>
        </p:spPr>
        <p:txBody>
          <a:bodyPr wrap="none" rtlCol="0">
            <a:spAutoFit/>
          </a:bodyPr>
          <a:lstStyle/>
          <a:p>
            <a:r>
              <a:rPr lang="en-GB" sz="2800" dirty="0">
                <a:solidFill>
                  <a:schemeClr val="accent1"/>
                </a:solidFill>
              </a:rPr>
              <a:t>29</a:t>
            </a:r>
          </a:p>
        </p:txBody>
      </p:sp>
      <mc:AlternateContent xmlns:mc="http://schemas.openxmlformats.org/markup-compatibility/2006" xmlns:a14="http://schemas.microsoft.com/office/drawing/2010/main">
        <mc:Choice Requires="a14">
          <p:sp>
            <p:nvSpPr>
              <p:cNvPr id="21" name="TextBox 20"/>
              <p:cNvSpPr txBox="1"/>
              <p:nvPr/>
            </p:nvSpPr>
            <p:spPr>
              <a:xfrm>
                <a:off x="4654876" y="2909432"/>
                <a:ext cx="3538148" cy="523220"/>
              </a:xfrm>
              <a:prstGeom prst="rect">
                <a:avLst/>
              </a:prstGeom>
              <a:noFill/>
            </p:spPr>
            <p:txBody>
              <a:bodyPr wrap="none" rtlCol="0">
                <a:spAutoFit/>
              </a:bodyPr>
              <a:lstStyle/>
              <a:p>
                <a:r>
                  <a:rPr lang="en-GB" sz="2800" dirty="0"/>
                  <a:t> 1) ____ km </a:t>
                </a:r>
                <a14:m>
                  <m:oMath xmlns:m="http://schemas.openxmlformats.org/officeDocument/2006/math">
                    <m:r>
                      <a:rPr lang="en-GB" sz="2800" i="1" dirty="0" smtClean="0">
                        <a:latin typeface="Cambria Math" panose="02040503050406030204" pitchFamily="18" charset="0"/>
                        <a:ea typeface="Cambria Math" panose="02040503050406030204" pitchFamily="18" charset="0"/>
                      </a:rPr>
                      <m:t>≈</m:t>
                    </m:r>
                  </m:oMath>
                </a14:m>
                <a:r>
                  <a:rPr lang="en-GB" sz="2800" dirty="0"/>
                  <a:t> 12 miles</a:t>
                </a:r>
              </a:p>
            </p:txBody>
          </p:sp>
        </mc:Choice>
        <mc:Fallback xmlns="">
          <p:sp>
            <p:nvSpPr>
              <p:cNvPr id="21" name="TextBox 20"/>
              <p:cNvSpPr txBox="1">
                <a:spLocks noRot="1" noChangeAspect="1" noMove="1" noResize="1" noEditPoints="1" noAdjustHandles="1" noChangeArrowheads="1" noChangeShapeType="1" noTextEdit="1"/>
              </p:cNvSpPr>
              <p:nvPr/>
            </p:nvSpPr>
            <p:spPr>
              <a:xfrm>
                <a:off x="4654876" y="2909432"/>
                <a:ext cx="3538148" cy="523220"/>
              </a:xfrm>
              <a:prstGeom prst="rect">
                <a:avLst/>
              </a:prstGeom>
              <a:blipFill>
                <a:blip r:embed="rId6"/>
                <a:stretch>
                  <a:fillRect l="-1379" t="-10465" r="-2241" b="-3255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p:cNvSpPr txBox="1"/>
              <p:nvPr/>
            </p:nvSpPr>
            <p:spPr>
              <a:xfrm>
                <a:off x="4654876" y="4062554"/>
                <a:ext cx="3538148" cy="523220"/>
              </a:xfrm>
              <a:prstGeom prst="rect">
                <a:avLst/>
              </a:prstGeom>
              <a:noFill/>
            </p:spPr>
            <p:txBody>
              <a:bodyPr wrap="none" rtlCol="0">
                <a:spAutoFit/>
              </a:bodyPr>
              <a:lstStyle/>
              <a:p>
                <a:r>
                  <a:rPr lang="en-GB" sz="2800" dirty="0"/>
                  <a:t> 2) 10 km </a:t>
                </a:r>
                <a14:m>
                  <m:oMath xmlns:m="http://schemas.openxmlformats.org/officeDocument/2006/math">
                    <m:r>
                      <a:rPr lang="en-GB" sz="2800" i="1" dirty="0" smtClean="0">
                        <a:latin typeface="Cambria Math" panose="02040503050406030204" pitchFamily="18" charset="0"/>
                        <a:ea typeface="Cambria Math" panose="02040503050406030204" pitchFamily="18" charset="0"/>
                      </a:rPr>
                      <m:t>≈</m:t>
                    </m:r>
                  </m:oMath>
                </a14:m>
                <a:r>
                  <a:rPr lang="en-GB" sz="2800" dirty="0"/>
                  <a:t> ____ miles</a:t>
                </a:r>
              </a:p>
            </p:txBody>
          </p:sp>
        </mc:Choice>
        <mc:Fallback xmlns="">
          <p:sp>
            <p:nvSpPr>
              <p:cNvPr id="22" name="TextBox 21"/>
              <p:cNvSpPr txBox="1">
                <a:spLocks noRot="1" noChangeAspect="1" noMove="1" noResize="1" noEditPoints="1" noAdjustHandles="1" noChangeArrowheads="1" noChangeShapeType="1" noTextEdit="1"/>
              </p:cNvSpPr>
              <p:nvPr/>
            </p:nvSpPr>
            <p:spPr>
              <a:xfrm>
                <a:off x="4654876" y="4062554"/>
                <a:ext cx="3538148" cy="523220"/>
              </a:xfrm>
              <a:prstGeom prst="rect">
                <a:avLst/>
              </a:prstGeom>
              <a:blipFill>
                <a:blip r:embed="rId7"/>
                <a:stretch>
                  <a:fillRect l="-1379" t="-10465" r="-2241" b="-32558"/>
                </a:stretch>
              </a:blipFill>
            </p:spPr>
            <p:txBody>
              <a:bodyPr/>
              <a:lstStyle/>
              <a:p>
                <a:r>
                  <a:rPr lang="en-GB">
                    <a:noFill/>
                  </a:rPr>
                  <a:t> </a:t>
                </a:r>
              </a:p>
            </p:txBody>
          </p:sp>
        </mc:Fallback>
      </mc:AlternateContent>
      <p:sp>
        <p:nvSpPr>
          <p:cNvPr id="24" name="TextBox 23"/>
          <p:cNvSpPr txBox="1"/>
          <p:nvPr/>
        </p:nvSpPr>
        <p:spPr>
          <a:xfrm>
            <a:off x="5315606" y="2909432"/>
            <a:ext cx="550151" cy="523220"/>
          </a:xfrm>
          <a:prstGeom prst="rect">
            <a:avLst/>
          </a:prstGeom>
          <a:noFill/>
        </p:spPr>
        <p:txBody>
          <a:bodyPr wrap="none" rtlCol="0">
            <a:spAutoFit/>
          </a:bodyPr>
          <a:lstStyle/>
          <a:p>
            <a:r>
              <a:rPr lang="en-GB" sz="2800" dirty="0">
                <a:solidFill>
                  <a:schemeClr val="accent1"/>
                </a:solidFill>
              </a:rPr>
              <a:t>19</a:t>
            </a:r>
          </a:p>
        </p:txBody>
      </p:sp>
      <p:sp>
        <p:nvSpPr>
          <p:cNvPr id="25" name="TextBox 24"/>
          <p:cNvSpPr txBox="1"/>
          <p:nvPr/>
        </p:nvSpPr>
        <p:spPr>
          <a:xfrm>
            <a:off x="6750311" y="4057534"/>
            <a:ext cx="367408" cy="523220"/>
          </a:xfrm>
          <a:prstGeom prst="rect">
            <a:avLst/>
          </a:prstGeom>
          <a:noFill/>
        </p:spPr>
        <p:txBody>
          <a:bodyPr wrap="none" rtlCol="0">
            <a:spAutoFit/>
          </a:bodyPr>
          <a:lstStyle/>
          <a:p>
            <a:r>
              <a:rPr lang="en-GB" sz="2800" dirty="0">
                <a:solidFill>
                  <a:schemeClr val="accent1"/>
                </a:solidFill>
              </a:rPr>
              <a:t>6</a:t>
            </a:r>
          </a:p>
        </p:txBody>
      </p:sp>
      <p:pic>
        <p:nvPicPr>
          <p:cNvPr id="27" name="Picture 2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5081" y="285945"/>
            <a:ext cx="4032265" cy="6008827"/>
          </a:xfrm>
          <a:prstGeom prst="rect">
            <a:avLst/>
          </a:prstGeom>
        </p:spPr>
      </p:pic>
      <p:cxnSp>
        <p:nvCxnSpPr>
          <p:cNvPr id="28" name="Straight Connector 27"/>
          <p:cNvCxnSpPr/>
          <p:nvPr/>
        </p:nvCxnSpPr>
        <p:spPr>
          <a:xfrm flipV="1">
            <a:off x="2336911" y="3780430"/>
            <a:ext cx="0" cy="1907503"/>
          </a:xfrm>
          <a:prstGeom prst="line">
            <a:avLst/>
          </a:prstGeom>
          <a:ln w="28575">
            <a:solidFill>
              <a:schemeClr val="accent1"/>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110807" y="3780430"/>
            <a:ext cx="1226104" cy="0"/>
          </a:xfrm>
          <a:prstGeom prst="line">
            <a:avLst/>
          </a:prstGeom>
          <a:ln w="28575">
            <a:solidFill>
              <a:schemeClr val="accent1"/>
            </a:solidFill>
            <a:prstDash val="sysDash"/>
          </a:ln>
        </p:spPr>
        <p:style>
          <a:lnRef idx="1">
            <a:schemeClr val="accent1"/>
          </a:lnRef>
          <a:fillRef idx="0">
            <a:schemeClr val="accent1"/>
          </a:fillRef>
          <a:effectRef idx="0">
            <a:schemeClr val="accent1"/>
          </a:effectRef>
          <a:fontRef idx="minor">
            <a:schemeClr val="tx1"/>
          </a:fontRef>
        </p:style>
      </p:cxnSp>
      <p:pic>
        <p:nvPicPr>
          <p:cNvPr id="31" name="Picture 30"/>
          <p:cNvPicPr>
            <a:picLocks noChangeAspect="1"/>
          </p:cNvPicPr>
          <p:nvPr/>
        </p:nvPicPr>
        <p:blipFill>
          <a:blip r:embed="rId9"/>
          <a:stretch>
            <a:fillRect/>
          </a:stretch>
        </p:blipFill>
        <p:spPr>
          <a:xfrm>
            <a:off x="7369872" y="1804079"/>
            <a:ext cx="747045" cy="747045"/>
          </a:xfrm>
          <a:prstGeom prst="rect">
            <a:avLst/>
          </a:prstGeom>
        </p:spPr>
      </p:pic>
      <p:sp>
        <p:nvSpPr>
          <p:cNvPr id="32" name="TextBox 31"/>
          <p:cNvSpPr txBox="1"/>
          <p:nvPr/>
        </p:nvSpPr>
        <p:spPr>
          <a:xfrm>
            <a:off x="5590680" y="1946768"/>
            <a:ext cx="2095136" cy="461665"/>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Have a think</a:t>
            </a:r>
          </a:p>
        </p:txBody>
      </p:sp>
      <p:cxnSp>
        <p:nvCxnSpPr>
          <p:cNvPr id="19" name="Straight Connector 18"/>
          <p:cNvCxnSpPr/>
          <p:nvPr/>
        </p:nvCxnSpPr>
        <p:spPr>
          <a:xfrm flipV="1">
            <a:off x="1936938" y="4445104"/>
            <a:ext cx="0" cy="1275798"/>
          </a:xfrm>
          <a:prstGeom prst="line">
            <a:avLst/>
          </a:prstGeom>
          <a:ln w="28575">
            <a:solidFill>
              <a:schemeClr val="accent1"/>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143775" y="4445104"/>
            <a:ext cx="763402" cy="0"/>
          </a:xfrm>
          <a:prstGeom prst="line">
            <a:avLst/>
          </a:prstGeom>
          <a:ln w="28575">
            <a:solidFill>
              <a:schemeClr val="accent1"/>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110807" y="5036416"/>
            <a:ext cx="413193" cy="0"/>
          </a:xfrm>
          <a:prstGeom prst="line">
            <a:avLst/>
          </a:prstGeom>
          <a:ln w="28575">
            <a:solidFill>
              <a:schemeClr val="accent1"/>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V="1">
            <a:off x="1532290" y="5018974"/>
            <a:ext cx="0" cy="701928"/>
          </a:xfrm>
          <a:prstGeom prst="line">
            <a:avLst/>
          </a:prstGeom>
          <a:ln w="28575">
            <a:solidFill>
              <a:schemeClr val="accent1"/>
            </a:solidFill>
            <a:prstDash val="sys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721805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down)">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wipe(right)">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31"/>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xit" presetSubtype="0" fill="hold" nodeType="clickEffect">
                                  <p:stCondLst>
                                    <p:cond delay="0"/>
                                  </p:stCondLst>
                                  <p:childTnLst>
                                    <p:set>
                                      <p:cBhvr>
                                        <p:cTn id="33" dur="1" fill="hold">
                                          <p:stCondLst>
                                            <p:cond delay="0"/>
                                          </p:stCondLst>
                                        </p:cTn>
                                        <p:tgtEl>
                                          <p:spTgt spid="31"/>
                                        </p:tgtEl>
                                        <p:attrNameLst>
                                          <p:attrName>style.visibility</p:attrName>
                                        </p:attrNameLst>
                                      </p:cBhvr>
                                      <p:to>
                                        <p:strVal val="hidden"/>
                                      </p:to>
                                    </p:set>
                                  </p:childTnLst>
                                </p:cTn>
                              </p:par>
                              <p:par>
                                <p:cTn id="34" presetID="1" presetClass="exit" presetSubtype="0" fill="hold" grpId="1" nodeType="withEffect">
                                  <p:stCondLst>
                                    <p:cond delay="0"/>
                                  </p:stCondLst>
                                  <p:childTnLst>
                                    <p:set>
                                      <p:cBhvr>
                                        <p:cTn id="35" dur="1" fill="hold">
                                          <p:stCondLst>
                                            <p:cond delay="0"/>
                                          </p:stCondLst>
                                        </p:cTn>
                                        <p:tgtEl>
                                          <p:spTgt spid="32"/>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down)">
                                      <p:cBhvr>
                                        <p:cTn id="40" dur="500"/>
                                        <p:tgtEl>
                                          <p:spTgt spid="1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2" fill="hold" nodeType="click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wipe(right)">
                                      <p:cBhvr>
                                        <p:cTn id="45" dur="500"/>
                                        <p:tgtEl>
                                          <p:spTgt spid="20"/>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wipe(left)">
                                      <p:cBhvr>
                                        <p:cTn id="55" dur="500"/>
                                        <p:tgtEl>
                                          <p:spTgt spid="33"/>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1" fill="hold" nodeType="clickEffect">
                                  <p:stCondLst>
                                    <p:cond delay="0"/>
                                  </p:stCondLst>
                                  <p:childTnLst>
                                    <p:set>
                                      <p:cBhvr>
                                        <p:cTn id="59" dur="1" fill="hold">
                                          <p:stCondLst>
                                            <p:cond delay="0"/>
                                          </p:stCondLst>
                                        </p:cTn>
                                        <p:tgtEl>
                                          <p:spTgt spid="34"/>
                                        </p:tgtEl>
                                        <p:attrNameLst>
                                          <p:attrName>style.visibility</p:attrName>
                                        </p:attrNameLst>
                                      </p:cBhvr>
                                      <p:to>
                                        <p:strVal val="visible"/>
                                      </p:to>
                                    </p:set>
                                    <p:animEffect transition="in" filter="wipe(up)">
                                      <p:cBhvr>
                                        <p:cTn id="60" dur="500"/>
                                        <p:tgtEl>
                                          <p:spTgt spid="34"/>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fade">
                                      <p:cBhvr>
                                        <p:cTn id="6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p:bldP spid="22" grpId="0"/>
      <p:bldP spid="24" grpId="0"/>
      <p:bldP spid="25" grpId="0"/>
      <p:bldP spid="32" grpId="0"/>
      <p:bldP spid="32"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847117" y="2066157"/>
            <a:ext cx="9192219" cy="1815882"/>
          </a:xfrm>
          <a:prstGeom prst="rect">
            <a:avLst/>
          </a:prstGeom>
          <a:noFill/>
        </p:spPr>
        <p:txBody>
          <a:bodyPr wrap="square" rtlCol="0">
            <a:spAutoFit/>
          </a:bodyPr>
          <a:lstStyle/>
          <a:p>
            <a:r>
              <a:rPr lang="en-GB" sz="2800" dirty="0"/>
              <a:t>In Italy the motorway speed limit is 130 km/h.</a:t>
            </a:r>
          </a:p>
          <a:p>
            <a:r>
              <a:rPr lang="en-GB" sz="2800" dirty="0"/>
              <a:t>In the UK the motorway speed limit is 70 mph.</a:t>
            </a:r>
          </a:p>
          <a:p>
            <a:endParaRPr lang="en-GB" sz="2800" dirty="0"/>
          </a:p>
          <a:p>
            <a:r>
              <a:rPr lang="en-GB" sz="2800" dirty="0"/>
              <a:t>In which country is the speed limit higher?</a:t>
            </a:r>
          </a:p>
        </p:txBody>
      </p:sp>
      <p:pic>
        <p:nvPicPr>
          <p:cNvPr id="29" name="Picture 6" descr="File:Dynamic lane italian.sv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4488" y="503502"/>
            <a:ext cx="2764606" cy="1537812"/>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30" name="TextBox 29"/>
              <p:cNvSpPr txBox="1"/>
              <p:nvPr/>
            </p:nvSpPr>
            <p:spPr>
              <a:xfrm>
                <a:off x="3081683" y="3915278"/>
                <a:ext cx="2361544" cy="523220"/>
              </a:xfrm>
              <a:prstGeom prst="rect">
                <a:avLst/>
              </a:prstGeom>
              <a:noFill/>
            </p:spPr>
            <p:txBody>
              <a:bodyPr wrap="none" rtlCol="0">
                <a:spAutoFit/>
              </a:bodyPr>
              <a:lstStyle/>
              <a:p>
                <a:r>
                  <a:rPr lang="en-GB" sz="2800" dirty="0"/>
                  <a:t>5 miles </a:t>
                </a:r>
                <a14:m>
                  <m:oMath xmlns:m="http://schemas.openxmlformats.org/officeDocument/2006/math">
                    <m:r>
                      <a:rPr lang="en-GB" sz="2800" i="1" dirty="0" smtClean="0">
                        <a:latin typeface="Cambria Math" panose="02040503050406030204" pitchFamily="18" charset="0"/>
                      </a:rPr>
                      <m:t>≈</m:t>
                    </m:r>
                  </m:oMath>
                </a14:m>
                <a:r>
                  <a:rPr lang="en-GB" sz="2800" dirty="0"/>
                  <a:t> 8 km</a:t>
                </a:r>
              </a:p>
            </p:txBody>
          </p:sp>
        </mc:Choice>
        <mc:Fallback xmlns="">
          <p:sp>
            <p:nvSpPr>
              <p:cNvPr id="30" name="TextBox 29"/>
              <p:cNvSpPr txBox="1">
                <a:spLocks noRot="1" noChangeAspect="1" noMove="1" noResize="1" noEditPoints="1" noAdjustHandles="1" noChangeArrowheads="1" noChangeShapeType="1" noTextEdit="1"/>
              </p:cNvSpPr>
              <p:nvPr/>
            </p:nvSpPr>
            <p:spPr>
              <a:xfrm>
                <a:off x="3081683" y="3915278"/>
                <a:ext cx="2361544" cy="523220"/>
              </a:xfrm>
              <a:prstGeom prst="rect">
                <a:avLst/>
              </a:prstGeom>
              <a:blipFill>
                <a:blip r:embed="rId6"/>
                <a:stretch>
                  <a:fillRect l="-5426" t="-10465" r="-3876" b="-3255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1" name="TextBox 30"/>
              <p:cNvSpPr txBox="1"/>
              <p:nvPr/>
            </p:nvSpPr>
            <p:spPr>
              <a:xfrm>
                <a:off x="2712992" y="5410205"/>
                <a:ext cx="3079689" cy="523220"/>
              </a:xfrm>
              <a:prstGeom prst="rect">
                <a:avLst/>
              </a:prstGeom>
              <a:noFill/>
            </p:spPr>
            <p:txBody>
              <a:bodyPr wrap="none" rtlCol="0">
                <a:spAutoFit/>
              </a:bodyPr>
              <a:lstStyle/>
              <a:p>
                <a:r>
                  <a:rPr lang="en-GB" sz="2800" dirty="0"/>
                  <a:t>70 miles </a:t>
                </a:r>
                <a14:m>
                  <m:oMath xmlns:m="http://schemas.openxmlformats.org/officeDocument/2006/math">
                    <m:r>
                      <a:rPr lang="en-GB" sz="2800" i="1" dirty="0" smtClean="0">
                        <a:latin typeface="Cambria Math" panose="02040503050406030204" pitchFamily="18" charset="0"/>
                      </a:rPr>
                      <m:t>≈</m:t>
                    </m:r>
                  </m:oMath>
                </a14:m>
                <a:r>
                  <a:rPr lang="en-GB" sz="2800" dirty="0"/>
                  <a:t> ____ km</a:t>
                </a:r>
              </a:p>
            </p:txBody>
          </p:sp>
        </mc:Choice>
        <mc:Fallback xmlns="">
          <p:sp>
            <p:nvSpPr>
              <p:cNvPr id="31" name="TextBox 30"/>
              <p:cNvSpPr txBox="1">
                <a:spLocks noRot="1" noChangeAspect="1" noMove="1" noResize="1" noEditPoints="1" noAdjustHandles="1" noChangeArrowheads="1" noChangeShapeType="1" noTextEdit="1"/>
              </p:cNvSpPr>
              <p:nvPr/>
            </p:nvSpPr>
            <p:spPr>
              <a:xfrm>
                <a:off x="2712992" y="5410205"/>
                <a:ext cx="3079689" cy="523220"/>
              </a:xfrm>
              <a:prstGeom prst="rect">
                <a:avLst/>
              </a:prstGeom>
              <a:blipFill>
                <a:blip r:embed="rId7"/>
                <a:stretch>
                  <a:fillRect l="-3960" t="-11765" r="-2970" b="-32941"/>
                </a:stretch>
              </a:blipFill>
            </p:spPr>
            <p:txBody>
              <a:bodyPr/>
              <a:lstStyle/>
              <a:p>
                <a:r>
                  <a:rPr lang="en-GB">
                    <a:noFill/>
                  </a:rPr>
                  <a:t> </a:t>
                </a:r>
              </a:p>
            </p:txBody>
          </p:sp>
        </mc:Fallback>
      </mc:AlternateContent>
      <p:cxnSp>
        <p:nvCxnSpPr>
          <p:cNvPr id="32" name="Straight Arrow Connector 31"/>
          <p:cNvCxnSpPr/>
          <p:nvPr/>
        </p:nvCxnSpPr>
        <p:spPr>
          <a:xfrm flipH="1">
            <a:off x="3753782" y="4414037"/>
            <a:ext cx="101418" cy="977891"/>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2829808" y="4592136"/>
            <a:ext cx="888385" cy="523220"/>
          </a:xfrm>
          <a:prstGeom prst="rect">
            <a:avLst/>
          </a:prstGeom>
          <a:noFill/>
        </p:spPr>
        <p:txBody>
          <a:bodyPr wrap="none" rtlCol="0">
            <a:spAutoFit/>
          </a:bodyPr>
          <a:lstStyle/>
          <a:p>
            <a:r>
              <a:rPr lang="en-GB" sz="2800" dirty="0">
                <a:ea typeface="Cambria Math" panose="02040503050406030204" pitchFamily="18" charset="0"/>
              </a:rPr>
              <a:t>×</a:t>
            </a:r>
            <a:r>
              <a:rPr lang="en-GB" sz="2800" dirty="0"/>
              <a:t> 14</a:t>
            </a:r>
          </a:p>
        </p:txBody>
      </p:sp>
      <p:cxnSp>
        <p:nvCxnSpPr>
          <p:cNvPr id="34" name="Straight Arrow Connector 33"/>
          <p:cNvCxnSpPr/>
          <p:nvPr/>
        </p:nvCxnSpPr>
        <p:spPr>
          <a:xfrm flipH="1">
            <a:off x="5034196" y="4391433"/>
            <a:ext cx="101418" cy="977891"/>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4196520" y="4635860"/>
            <a:ext cx="888385" cy="523220"/>
          </a:xfrm>
          <a:prstGeom prst="rect">
            <a:avLst/>
          </a:prstGeom>
          <a:noFill/>
        </p:spPr>
        <p:txBody>
          <a:bodyPr wrap="none" rtlCol="0">
            <a:spAutoFit/>
          </a:bodyPr>
          <a:lstStyle/>
          <a:p>
            <a:r>
              <a:rPr lang="en-GB" sz="2800" dirty="0">
                <a:ea typeface="Cambria Math" panose="02040503050406030204" pitchFamily="18" charset="0"/>
              </a:rPr>
              <a:t>×</a:t>
            </a:r>
            <a:r>
              <a:rPr lang="en-GB" sz="2800" dirty="0"/>
              <a:t> 14</a:t>
            </a:r>
          </a:p>
        </p:txBody>
      </p:sp>
      <p:sp>
        <p:nvSpPr>
          <p:cNvPr id="36" name="TextBox 35"/>
          <p:cNvSpPr txBox="1"/>
          <p:nvPr/>
        </p:nvSpPr>
        <p:spPr>
          <a:xfrm>
            <a:off x="4414009" y="5400286"/>
            <a:ext cx="732893" cy="523220"/>
          </a:xfrm>
          <a:prstGeom prst="rect">
            <a:avLst/>
          </a:prstGeom>
          <a:noFill/>
        </p:spPr>
        <p:txBody>
          <a:bodyPr wrap="none" rtlCol="0">
            <a:spAutoFit/>
          </a:bodyPr>
          <a:lstStyle/>
          <a:p>
            <a:r>
              <a:rPr lang="en-GB" sz="2800" dirty="0">
                <a:solidFill>
                  <a:schemeClr val="accent1"/>
                </a:solidFill>
                <a:ea typeface="Cambria Math" panose="02040503050406030204" pitchFamily="18" charset="0"/>
              </a:rPr>
              <a:t>112</a:t>
            </a:r>
            <a:endParaRPr lang="en-GB" sz="2800" dirty="0">
              <a:solidFill>
                <a:schemeClr val="accent1"/>
              </a:solidFill>
            </a:endParaRPr>
          </a:p>
        </p:txBody>
      </p:sp>
      <p:sp>
        <p:nvSpPr>
          <p:cNvPr id="37" name="TextBox 36"/>
          <p:cNvSpPr txBox="1"/>
          <p:nvPr/>
        </p:nvSpPr>
        <p:spPr>
          <a:xfrm>
            <a:off x="7336370" y="3358819"/>
            <a:ext cx="1361692" cy="523220"/>
          </a:xfrm>
          <a:prstGeom prst="rect">
            <a:avLst/>
          </a:prstGeom>
          <a:noFill/>
        </p:spPr>
        <p:txBody>
          <a:bodyPr wrap="square" rtlCol="0">
            <a:spAutoFit/>
          </a:bodyPr>
          <a:lstStyle/>
          <a:p>
            <a:r>
              <a:rPr lang="en-GB" sz="2800" dirty="0">
                <a:solidFill>
                  <a:schemeClr val="accent1"/>
                </a:solidFill>
              </a:rPr>
              <a:t>Italy</a:t>
            </a:r>
          </a:p>
        </p:txBody>
      </p:sp>
    </p:spTree>
    <p:custDataLst>
      <p:tags r:id="rId1"/>
    </p:custDataLst>
    <p:extLst>
      <p:ext uri="{BB962C8B-B14F-4D97-AF65-F5344CB8AC3E}">
        <p14:creationId xmlns:p14="http://schemas.microsoft.com/office/powerpoint/2010/main" val="3214777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wipe(up)">
                                      <p:cBhvr>
                                        <p:cTn id="17" dur="500"/>
                                        <p:tgtEl>
                                          <p:spTgt spid="32"/>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wipe(up)">
                                      <p:cBhvr>
                                        <p:cTn id="20" dur="500"/>
                                        <p:tgtEl>
                                          <p:spTgt spid="3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wipe(up)">
                                      <p:cBhvr>
                                        <p:cTn id="25" dur="500"/>
                                        <p:tgtEl>
                                          <p:spTgt spid="34"/>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wipe(up)">
                                      <p:cBhvr>
                                        <p:cTn id="28" dur="500"/>
                                        <p:tgtEl>
                                          <p:spTgt spid="35"/>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fade">
                                      <p:cBhvr>
                                        <p:cTn id="3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3" grpId="0"/>
      <p:bldP spid="35" grpId="0"/>
      <p:bldP spid="36" grpId="0"/>
      <p:bldP spid="3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3176" y="531224"/>
            <a:ext cx="7515497" cy="5632311"/>
          </a:xfrm>
          <a:prstGeom prst="rect">
            <a:avLst/>
          </a:prstGeom>
        </p:spPr>
        <p:txBody>
          <a:bodyPr wrap="square">
            <a:spAutoFit/>
          </a:bodyPr>
          <a:lstStyle/>
          <a:p>
            <a:r>
              <a:rPr lang="en-US" dirty="0">
                <a:solidFill>
                  <a:srgbClr val="231F20"/>
                </a:solidFill>
                <a:latin typeface="ReithSans"/>
              </a:rPr>
              <a:t>There are two ways to convert between miles and </a:t>
            </a:r>
            <a:r>
              <a:rPr lang="en-US" dirty="0" err="1">
                <a:solidFill>
                  <a:srgbClr val="231F20"/>
                </a:solidFill>
                <a:latin typeface="ReithSans"/>
              </a:rPr>
              <a:t>kilometres</a:t>
            </a:r>
            <a:r>
              <a:rPr lang="en-US" dirty="0">
                <a:solidFill>
                  <a:srgbClr val="231F20"/>
                </a:solidFill>
                <a:latin typeface="ReithSans"/>
              </a:rPr>
              <a:t> – exact and approximate conversion:</a:t>
            </a:r>
          </a:p>
          <a:p>
            <a:r>
              <a:rPr lang="en-US" b="1" dirty="0">
                <a:solidFill>
                  <a:srgbClr val="231F20"/>
                </a:solidFill>
                <a:latin typeface="ReithSans"/>
              </a:rPr>
              <a:t>1 mile = 1.6093.44 km</a:t>
            </a:r>
            <a:r>
              <a:rPr lang="en-US" dirty="0">
                <a:solidFill>
                  <a:srgbClr val="231F20"/>
                </a:solidFill>
                <a:latin typeface="ReithSans"/>
              </a:rPr>
              <a:t> or </a:t>
            </a:r>
            <a:r>
              <a:rPr lang="en-US" b="1" dirty="0">
                <a:solidFill>
                  <a:srgbClr val="231F20"/>
                </a:solidFill>
                <a:latin typeface="ReithSans"/>
              </a:rPr>
              <a:t>1 km = 0.6213712 miles.</a:t>
            </a:r>
            <a:endParaRPr lang="en-US" dirty="0">
              <a:solidFill>
                <a:srgbClr val="231F20"/>
              </a:solidFill>
              <a:latin typeface="ReithSans"/>
            </a:endParaRPr>
          </a:p>
          <a:p>
            <a:r>
              <a:rPr lang="en-US" dirty="0">
                <a:solidFill>
                  <a:srgbClr val="231F20"/>
                </a:solidFill>
                <a:latin typeface="ReithSans"/>
              </a:rPr>
              <a:t>To approximate this value, we could say that 1 mile = 8/5 km. Because this approximation is very close to the true value, it is often used.</a:t>
            </a:r>
          </a:p>
          <a:p>
            <a:endParaRPr lang="en-US" dirty="0">
              <a:solidFill>
                <a:srgbClr val="231F20"/>
              </a:solidFill>
              <a:latin typeface="ReithSans"/>
            </a:endParaRPr>
          </a:p>
          <a:p>
            <a:endParaRPr lang="en-US" dirty="0">
              <a:solidFill>
                <a:srgbClr val="231F20"/>
              </a:solidFill>
              <a:latin typeface="ReithSans"/>
            </a:endParaRPr>
          </a:p>
          <a:p>
            <a:r>
              <a:rPr lang="en-US" dirty="0">
                <a:solidFill>
                  <a:srgbClr val="231F20"/>
                </a:solidFill>
                <a:latin typeface="ReithSans"/>
              </a:rPr>
              <a:t>To convert from miles to </a:t>
            </a:r>
            <a:r>
              <a:rPr lang="en-US" dirty="0" err="1">
                <a:solidFill>
                  <a:srgbClr val="231F20"/>
                </a:solidFill>
                <a:latin typeface="ReithSans"/>
              </a:rPr>
              <a:t>kilometres</a:t>
            </a:r>
            <a:r>
              <a:rPr lang="en-US" dirty="0">
                <a:solidFill>
                  <a:srgbClr val="231F20"/>
                </a:solidFill>
                <a:latin typeface="ReithSans"/>
              </a:rPr>
              <a:t>, you first divide by 5 and then  multiply by 8.</a:t>
            </a:r>
          </a:p>
          <a:p>
            <a:r>
              <a:rPr lang="en-US" dirty="0">
                <a:solidFill>
                  <a:srgbClr val="231F20"/>
                </a:solidFill>
                <a:latin typeface="ReithSans"/>
              </a:rPr>
              <a:t>miles →  ÷5  → ×8   → </a:t>
            </a:r>
            <a:r>
              <a:rPr lang="en-US" dirty="0" err="1">
                <a:solidFill>
                  <a:srgbClr val="231F20"/>
                </a:solidFill>
                <a:latin typeface="ReithSans"/>
              </a:rPr>
              <a:t>kilometres</a:t>
            </a:r>
            <a:endParaRPr lang="en-US" dirty="0">
              <a:solidFill>
                <a:srgbClr val="231F20"/>
              </a:solidFill>
              <a:latin typeface="ReithSans"/>
            </a:endParaRPr>
          </a:p>
          <a:p>
            <a:r>
              <a:rPr lang="en-US" dirty="0">
                <a:solidFill>
                  <a:srgbClr val="231F20"/>
                </a:solidFill>
                <a:latin typeface="ReithSans"/>
              </a:rPr>
              <a:t>15 miles = 24 km </a:t>
            </a:r>
          </a:p>
          <a:p>
            <a:endParaRPr lang="en-US" dirty="0">
              <a:solidFill>
                <a:srgbClr val="231F20"/>
              </a:solidFill>
              <a:latin typeface="ReithSans"/>
            </a:endParaRPr>
          </a:p>
          <a:p>
            <a:endParaRPr lang="en-US" dirty="0">
              <a:solidFill>
                <a:srgbClr val="231F20"/>
              </a:solidFill>
              <a:latin typeface="ReithSans"/>
            </a:endParaRPr>
          </a:p>
          <a:p>
            <a:r>
              <a:rPr lang="en-US" dirty="0">
                <a:solidFill>
                  <a:srgbClr val="231F20"/>
                </a:solidFill>
                <a:latin typeface="ReithSans"/>
              </a:rPr>
              <a:t>To convert from </a:t>
            </a:r>
            <a:r>
              <a:rPr lang="en-US" dirty="0" err="1">
                <a:solidFill>
                  <a:srgbClr val="231F20"/>
                </a:solidFill>
                <a:latin typeface="ReithSans"/>
              </a:rPr>
              <a:t>kilometres</a:t>
            </a:r>
            <a:r>
              <a:rPr lang="en-US" dirty="0">
                <a:solidFill>
                  <a:srgbClr val="231F20"/>
                </a:solidFill>
                <a:latin typeface="ReithSans"/>
              </a:rPr>
              <a:t> to miles, do the opposite –then divide by 8 and multiply by 5 </a:t>
            </a:r>
          </a:p>
          <a:p>
            <a:r>
              <a:rPr lang="en-US" dirty="0" err="1">
                <a:solidFill>
                  <a:srgbClr val="231F20"/>
                </a:solidFill>
                <a:latin typeface="ReithSans"/>
              </a:rPr>
              <a:t>kilometres</a:t>
            </a:r>
            <a:r>
              <a:rPr lang="en-US" dirty="0">
                <a:solidFill>
                  <a:srgbClr val="231F20"/>
                </a:solidFill>
                <a:latin typeface="ReithSans"/>
              </a:rPr>
              <a:t> → ÷8 → ×5 → miles</a:t>
            </a:r>
          </a:p>
          <a:p>
            <a:endParaRPr lang="en-US" dirty="0">
              <a:solidFill>
                <a:srgbClr val="231F20"/>
              </a:solidFill>
              <a:latin typeface="ReithSans"/>
            </a:endParaRPr>
          </a:p>
          <a:p>
            <a:r>
              <a:rPr lang="en-US" dirty="0">
                <a:solidFill>
                  <a:srgbClr val="231F20"/>
                </a:solidFill>
                <a:latin typeface="ReithSans"/>
              </a:rPr>
              <a:t>24 km = 15 miles</a:t>
            </a:r>
          </a:p>
          <a:p>
            <a:endParaRPr lang="en-US" dirty="0">
              <a:solidFill>
                <a:srgbClr val="231F20"/>
              </a:solidFill>
              <a:latin typeface="ReithSans"/>
            </a:endParaRPr>
          </a:p>
          <a:p>
            <a:endParaRPr lang="en-US" dirty="0">
              <a:solidFill>
                <a:srgbClr val="231F20"/>
              </a:solidFill>
              <a:latin typeface="ReithSans"/>
            </a:endParaRPr>
          </a:p>
        </p:txBody>
      </p:sp>
    </p:spTree>
    <p:extLst>
      <p:ext uri="{BB962C8B-B14F-4D97-AF65-F5344CB8AC3E}">
        <p14:creationId xmlns:p14="http://schemas.microsoft.com/office/powerpoint/2010/main" val="19078593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1851" y="714103"/>
            <a:ext cx="6196149" cy="2062103"/>
          </a:xfrm>
          <a:prstGeom prst="rect">
            <a:avLst/>
          </a:prstGeom>
        </p:spPr>
        <p:txBody>
          <a:bodyPr wrap="square">
            <a:spAutoFit/>
          </a:bodyPr>
          <a:lstStyle/>
          <a:p>
            <a:r>
              <a:rPr lang="en-US" sz="3200" dirty="0"/>
              <a:t>What are the missing numbers? </a:t>
            </a:r>
          </a:p>
          <a:p>
            <a:pPr marL="342900" indent="-342900">
              <a:buAutoNum type="alphaLcPeriod"/>
            </a:pPr>
            <a:r>
              <a:rPr lang="en-US" sz="3200" dirty="0"/>
              <a:t>5 miles ≈ ? </a:t>
            </a:r>
            <a:r>
              <a:rPr lang="en-US" sz="3200" dirty="0" err="1"/>
              <a:t>kilometres</a:t>
            </a:r>
            <a:r>
              <a:rPr lang="en-US" sz="3200" dirty="0"/>
              <a:t> </a:t>
            </a:r>
          </a:p>
          <a:p>
            <a:pPr marL="342900" indent="-342900">
              <a:buAutoNum type="alphaLcPeriod"/>
            </a:pPr>
            <a:r>
              <a:rPr lang="en-US" sz="3200" dirty="0"/>
              <a:t>8 </a:t>
            </a:r>
            <a:r>
              <a:rPr lang="en-US" sz="3200" dirty="0" err="1"/>
              <a:t>kilometres</a:t>
            </a:r>
            <a:r>
              <a:rPr lang="en-US" sz="3200" dirty="0"/>
              <a:t> ≈ ? miles</a:t>
            </a:r>
          </a:p>
          <a:p>
            <a:pPr marL="342900" indent="-342900">
              <a:buAutoNum type="alphaLcPeriod"/>
            </a:pPr>
            <a:endParaRPr lang="en-US" sz="3200" dirty="0"/>
          </a:p>
        </p:txBody>
      </p:sp>
    </p:spTree>
    <p:extLst>
      <p:ext uri="{BB962C8B-B14F-4D97-AF65-F5344CB8AC3E}">
        <p14:creationId xmlns:p14="http://schemas.microsoft.com/office/powerpoint/2010/main" val="17655587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1851" y="714103"/>
            <a:ext cx="6196149" cy="2062103"/>
          </a:xfrm>
          <a:prstGeom prst="rect">
            <a:avLst/>
          </a:prstGeom>
        </p:spPr>
        <p:txBody>
          <a:bodyPr wrap="square">
            <a:spAutoFit/>
          </a:bodyPr>
          <a:lstStyle/>
          <a:p>
            <a:r>
              <a:rPr lang="en-US" sz="3200" dirty="0"/>
              <a:t>What are the missing numbers? </a:t>
            </a:r>
          </a:p>
          <a:p>
            <a:pPr marL="342900" indent="-342900">
              <a:buAutoNum type="alphaLcPeriod"/>
            </a:pPr>
            <a:r>
              <a:rPr lang="en-US" sz="3200" dirty="0"/>
              <a:t>5 miles ≈ 8 </a:t>
            </a:r>
            <a:r>
              <a:rPr lang="en-US" sz="3200" dirty="0" err="1"/>
              <a:t>kilometres</a:t>
            </a:r>
            <a:r>
              <a:rPr lang="en-US" sz="3200" dirty="0"/>
              <a:t> </a:t>
            </a:r>
          </a:p>
          <a:p>
            <a:pPr marL="342900" indent="-342900">
              <a:buAutoNum type="alphaLcPeriod"/>
            </a:pPr>
            <a:r>
              <a:rPr lang="en-US" sz="3200" dirty="0"/>
              <a:t>8 </a:t>
            </a:r>
            <a:r>
              <a:rPr lang="en-US" sz="3200" dirty="0" err="1"/>
              <a:t>kilometres</a:t>
            </a:r>
            <a:r>
              <a:rPr lang="en-US" sz="3200" dirty="0"/>
              <a:t> ≈ 5 miles</a:t>
            </a:r>
          </a:p>
          <a:p>
            <a:pPr marL="342900" indent="-342900">
              <a:buAutoNum type="alphaLcPeriod"/>
            </a:pPr>
            <a:endParaRPr lang="en-US" sz="3200" dirty="0"/>
          </a:p>
        </p:txBody>
      </p:sp>
    </p:spTree>
    <p:extLst>
      <p:ext uri="{BB962C8B-B14F-4D97-AF65-F5344CB8AC3E}">
        <p14:creationId xmlns:p14="http://schemas.microsoft.com/office/powerpoint/2010/main" val="37144496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1885" y="348343"/>
            <a:ext cx="7001691" cy="1938992"/>
          </a:xfrm>
          <a:prstGeom prst="rect">
            <a:avLst/>
          </a:prstGeom>
        </p:spPr>
        <p:txBody>
          <a:bodyPr wrap="square">
            <a:spAutoFit/>
          </a:bodyPr>
          <a:lstStyle/>
          <a:p>
            <a:r>
              <a:rPr lang="en-US" sz="4000" dirty="0"/>
              <a:t>What are the missing numbers? </a:t>
            </a:r>
          </a:p>
          <a:p>
            <a:pPr marL="742950" indent="-742950">
              <a:buAutoNum type="alphaLcPeriod"/>
            </a:pPr>
            <a:r>
              <a:rPr lang="en-US" sz="4000" dirty="0"/>
              <a:t>1 mile ≈ ? km </a:t>
            </a:r>
          </a:p>
          <a:p>
            <a:pPr marL="742950" indent="-742950">
              <a:buAutoNum type="alphaLcPeriod"/>
            </a:pPr>
            <a:r>
              <a:rPr lang="en-US" sz="4000" dirty="0"/>
              <a:t>1 km ≈ ? miles</a:t>
            </a:r>
            <a:endParaRPr lang="en-GB" sz="4000" dirty="0"/>
          </a:p>
        </p:txBody>
      </p:sp>
    </p:spTree>
    <p:extLst>
      <p:ext uri="{BB962C8B-B14F-4D97-AF65-F5344CB8AC3E}">
        <p14:creationId xmlns:p14="http://schemas.microsoft.com/office/powerpoint/2010/main" val="28704939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1885" y="348343"/>
            <a:ext cx="7001691" cy="1938992"/>
          </a:xfrm>
          <a:prstGeom prst="rect">
            <a:avLst/>
          </a:prstGeom>
        </p:spPr>
        <p:txBody>
          <a:bodyPr wrap="square">
            <a:spAutoFit/>
          </a:bodyPr>
          <a:lstStyle/>
          <a:p>
            <a:r>
              <a:rPr lang="en-US" sz="4000" dirty="0"/>
              <a:t>What are the missing numbers? </a:t>
            </a:r>
          </a:p>
          <a:p>
            <a:pPr marL="742950" indent="-742950">
              <a:buAutoNum type="alphaLcPeriod"/>
            </a:pPr>
            <a:r>
              <a:rPr lang="en-US" sz="4000" dirty="0"/>
              <a:t>1 mile ≈ 1.6 km </a:t>
            </a:r>
          </a:p>
          <a:p>
            <a:pPr marL="742950" indent="-742950">
              <a:buAutoNum type="alphaLcPeriod"/>
            </a:pPr>
            <a:r>
              <a:rPr lang="en-US" sz="4000" dirty="0"/>
              <a:t>1 km ≈ 5/8 or 0.625 miles</a:t>
            </a:r>
            <a:endParaRPr lang="en-GB" sz="4000" dirty="0"/>
          </a:p>
        </p:txBody>
      </p:sp>
    </p:spTree>
    <p:extLst>
      <p:ext uri="{BB962C8B-B14F-4D97-AF65-F5344CB8AC3E}">
        <p14:creationId xmlns:p14="http://schemas.microsoft.com/office/powerpoint/2010/main" val="22224112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5097" y="600891"/>
            <a:ext cx="6205309" cy="2554545"/>
          </a:xfrm>
          <a:prstGeom prst="rect">
            <a:avLst/>
          </a:prstGeom>
        </p:spPr>
        <p:txBody>
          <a:bodyPr wrap="square">
            <a:spAutoFit/>
          </a:bodyPr>
          <a:lstStyle/>
          <a:p>
            <a:r>
              <a:rPr lang="en-US" sz="4000" dirty="0"/>
              <a:t>Convert to miles. </a:t>
            </a:r>
          </a:p>
          <a:p>
            <a:pPr marL="342900" indent="-342900">
              <a:buAutoNum type="alphaLcPeriod"/>
            </a:pPr>
            <a:r>
              <a:rPr lang="en-US" sz="4000" dirty="0"/>
              <a:t>40 km </a:t>
            </a:r>
          </a:p>
          <a:p>
            <a:pPr marL="342900" indent="-342900">
              <a:buAutoNum type="alphaLcPeriod"/>
            </a:pPr>
            <a:r>
              <a:rPr lang="en-US" sz="4000" dirty="0"/>
              <a:t>16 km </a:t>
            </a:r>
          </a:p>
          <a:p>
            <a:pPr marL="342900" indent="-342900">
              <a:buAutoNum type="alphaLcPeriod"/>
            </a:pPr>
            <a:r>
              <a:rPr lang="en-US" sz="4000" dirty="0"/>
              <a:t> 80 km</a:t>
            </a:r>
            <a:endParaRPr lang="en-GB" sz="4000" dirty="0"/>
          </a:p>
        </p:txBody>
      </p:sp>
      <mc:AlternateContent xmlns:mc="http://schemas.openxmlformats.org/markup-compatibility/2006">
        <mc:Choice xmlns:p14="http://schemas.microsoft.com/office/powerpoint/2010/main" Requires="p14">
          <p:contentPart p14:bwMode="auto" r:id="rId2">
            <p14:nvContentPartPr>
              <p14:cNvPr id="3" name="Ink 2">
                <a:extLst>
                  <a:ext uri="{FF2B5EF4-FFF2-40B4-BE49-F238E27FC236}">
                    <a16:creationId xmlns:a16="http://schemas.microsoft.com/office/drawing/2014/main" id="{1938FDF3-29A0-4B1F-974A-50B668B57ED0}"/>
                  </a:ext>
                </a:extLst>
              </p14:cNvPr>
              <p14:cNvContentPartPr/>
              <p14:nvPr/>
            </p14:nvContentPartPr>
            <p14:xfrm>
              <a:off x="-2875087" y="5287767"/>
              <a:ext cx="276225" cy="47625"/>
            </p14:xfrm>
          </p:contentPart>
        </mc:Choice>
        <mc:Fallback>
          <p:pic>
            <p:nvPicPr>
              <p:cNvPr id="3" name="Ink 2">
                <a:extLst>
                  <a:ext uri="{FF2B5EF4-FFF2-40B4-BE49-F238E27FC236}">
                    <a16:creationId xmlns:a16="http://schemas.microsoft.com/office/drawing/2014/main" id="{1938FDF3-29A0-4B1F-974A-50B668B57ED0}"/>
                  </a:ext>
                </a:extLst>
              </p:cNvPr>
              <p:cNvPicPr/>
              <p:nvPr/>
            </p:nvPicPr>
            <p:blipFill>
              <a:blip r:embed="rId3"/>
              <a:stretch>
                <a:fillRect/>
              </a:stretch>
            </p:blipFill>
            <p:spPr>
              <a:xfrm>
                <a:off x="-2893117" y="5270128"/>
                <a:ext cx="311925" cy="82550"/>
              </a:xfrm>
              <a:prstGeom prst="rect">
                <a:avLst/>
              </a:prstGeom>
            </p:spPr>
          </p:pic>
        </mc:Fallback>
      </mc:AlternateContent>
    </p:spTree>
    <p:extLst>
      <p:ext uri="{BB962C8B-B14F-4D97-AF65-F5344CB8AC3E}">
        <p14:creationId xmlns:p14="http://schemas.microsoft.com/office/powerpoint/2010/main" val="2979599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5097" y="600891"/>
            <a:ext cx="6205309" cy="2554545"/>
          </a:xfrm>
          <a:prstGeom prst="rect">
            <a:avLst/>
          </a:prstGeom>
        </p:spPr>
        <p:txBody>
          <a:bodyPr wrap="square">
            <a:spAutoFit/>
          </a:bodyPr>
          <a:lstStyle/>
          <a:p>
            <a:r>
              <a:rPr lang="en-US" sz="4000" dirty="0"/>
              <a:t>Convert to miles. </a:t>
            </a:r>
          </a:p>
          <a:p>
            <a:pPr marL="342900" indent="-342900">
              <a:buAutoNum type="alphaLcPeriod"/>
            </a:pPr>
            <a:r>
              <a:rPr lang="en-US" sz="4000" dirty="0"/>
              <a:t>40 km = 25 miles </a:t>
            </a:r>
          </a:p>
          <a:p>
            <a:pPr marL="342900" indent="-342900">
              <a:buAutoNum type="alphaLcPeriod"/>
            </a:pPr>
            <a:r>
              <a:rPr lang="en-US" sz="4000" dirty="0"/>
              <a:t>16 km = 10 miles</a:t>
            </a:r>
          </a:p>
          <a:p>
            <a:pPr marL="342900" indent="-342900">
              <a:buAutoNum type="alphaLcPeriod"/>
            </a:pPr>
            <a:r>
              <a:rPr lang="en-US" sz="4000" dirty="0"/>
              <a:t>80 km = 50 miles</a:t>
            </a:r>
            <a:endParaRPr lang="en-GB" sz="4000" dirty="0"/>
          </a:p>
        </p:txBody>
      </p:sp>
    </p:spTree>
    <p:extLst>
      <p:ext uri="{BB962C8B-B14F-4D97-AF65-F5344CB8AC3E}">
        <p14:creationId xmlns:p14="http://schemas.microsoft.com/office/powerpoint/2010/main" val="20174873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1520" y="888275"/>
            <a:ext cx="6126480" cy="2554545"/>
          </a:xfrm>
          <a:prstGeom prst="rect">
            <a:avLst/>
          </a:prstGeom>
        </p:spPr>
        <p:txBody>
          <a:bodyPr wrap="square">
            <a:spAutoFit/>
          </a:bodyPr>
          <a:lstStyle/>
          <a:p>
            <a:r>
              <a:rPr lang="en-US" sz="4000" dirty="0"/>
              <a:t>Convert to km. </a:t>
            </a:r>
          </a:p>
          <a:p>
            <a:pPr marL="742950" indent="-742950">
              <a:buAutoNum type="alphaLcPeriod"/>
            </a:pPr>
            <a:r>
              <a:rPr lang="en-US" sz="4000" dirty="0"/>
              <a:t>50 miles</a:t>
            </a:r>
          </a:p>
          <a:p>
            <a:pPr marL="742950" indent="-742950">
              <a:buAutoNum type="alphaLcPeriod"/>
            </a:pPr>
            <a:r>
              <a:rPr lang="en-US" sz="4000" dirty="0"/>
              <a:t>15 miles</a:t>
            </a:r>
          </a:p>
          <a:p>
            <a:pPr marL="742950" indent="-742950">
              <a:buAutoNum type="alphaLcPeriod"/>
            </a:pPr>
            <a:r>
              <a:rPr lang="en-US" sz="4000" dirty="0"/>
              <a:t>25 miles</a:t>
            </a:r>
            <a:endParaRPr lang="en-GB" sz="4000" dirty="0"/>
          </a:p>
        </p:txBody>
      </p:sp>
    </p:spTree>
    <p:extLst>
      <p:ext uri="{BB962C8B-B14F-4D97-AF65-F5344CB8AC3E}">
        <p14:creationId xmlns:p14="http://schemas.microsoft.com/office/powerpoint/2010/main" val="37802536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1520" y="888275"/>
            <a:ext cx="6126480" cy="2554545"/>
          </a:xfrm>
          <a:prstGeom prst="rect">
            <a:avLst/>
          </a:prstGeom>
        </p:spPr>
        <p:txBody>
          <a:bodyPr wrap="square">
            <a:spAutoFit/>
          </a:bodyPr>
          <a:lstStyle/>
          <a:p>
            <a:r>
              <a:rPr lang="en-US" sz="4000" dirty="0"/>
              <a:t>Convert to km. </a:t>
            </a:r>
          </a:p>
          <a:p>
            <a:pPr marL="742950" indent="-742950">
              <a:buAutoNum type="alphaLcPeriod"/>
            </a:pPr>
            <a:r>
              <a:rPr lang="en-US" sz="4000" dirty="0"/>
              <a:t>50 miles = 80 km</a:t>
            </a:r>
          </a:p>
          <a:p>
            <a:pPr marL="742950" indent="-742950">
              <a:buAutoNum type="alphaLcPeriod"/>
            </a:pPr>
            <a:r>
              <a:rPr lang="en-US" sz="4000" dirty="0"/>
              <a:t>15 miles = 24 km</a:t>
            </a:r>
          </a:p>
          <a:p>
            <a:pPr marL="742950" indent="-742950">
              <a:buAutoNum type="alphaLcPeriod"/>
            </a:pPr>
            <a:r>
              <a:rPr lang="en-US" sz="4000" dirty="0"/>
              <a:t>25 miles = 40 km</a:t>
            </a:r>
            <a:endParaRPr lang="en-GB" sz="4000" dirty="0"/>
          </a:p>
        </p:txBody>
      </p:sp>
    </p:spTree>
    <p:extLst>
      <p:ext uri="{BB962C8B-B14F-4D97-AF65-F5344CB8AC3E}">
        <p14:creationId xmlns:p14="http://schemas.microsoft.com/office/powerpoint/2010/main" val="40910524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6720" y="470263"/>
            <a:ext cx="6431280" cy="1323439"/>
          </a:xfrm>
          <a:prstGeom prst="rect">
            <a:avLst/>
          </a:prstGeom>
        </p:spPr>
        <p:txBody>
          <a:bodyPr wrap="square">
            <a:spAutoFit/>
          </a:bodyPr>
          <a:lstStyle/>
          <a:p>
            <a:r>
              <a:rPr lang="en-US" sz="4000" dirty="0"/>
              <a:t>Explain how to convert 10 miles to </a:t>
            </a:r>
            <a:r>
              <a:rPr lang="en-US" sz="4000" dirty="0" err="1"/>
              <a:t>kilometres</a:t>
            </a:r>
            <a:r>
              <a:rPr lang="en-US" sz="4000" dirty="0"/>
              <a:t>.</a:t>
            </a:r>
            <a:endParaRPr lang="en-GB" sz="4000" dirty="0"/>
          </a:p>
        </p:txBody>
      </p:sp>
    </p:spTree>
    <p:extLst>
      <p:ext uri="{BB962C8B-B14F-4D97-AF65-F5344CB8AC3E}">
        <p14:creationId xmlns:p14="http://schemas.microsoft.com/office/powerpoint/2010/main" val="5000593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6720" y="470263"/>
            <a:ext cx="6431280" cy="3785652"/>
          </a:xfrm>
          <a:prstGeom prst="rect">
            <a:avLst/>
          </a:prstGeom>
        </p:spPr>
        <p:txBody>
          <a:bodyPr wrap="square">
            <a:spAutoFit/>
          </a:bodyPr>
          <a:lstStyle/>
          <a:p>
            <a:r>
              <a:rPr lang="en-US" sz="4000" dirty="0"/>
              <a:t>Explain how to convert 10 miles to </a:t>
            </a:r>
            <a:r>
              <a:rPr lang="en-US" sz="4000" dirty="0" err="1"/>
              <a:t>kilometres</a:t>
            </a:r>
            <a:r>
              <a:rPr lang="en-US" sz="4000" dirty="0"/>
              <a:t>.</a:t>
            </a:r>
          </a:p>
          <a:p>
            <a:endParaRPr lang="en-US" sz="4000" dirty="0"/>
          </a:p>
          <a:p>
            <a:r>
              <a:rPr lang="en-US" sz="4000" dirty="0"/>
              <a:t>As 5 miles ≈ 8 </a:t>
            </a:r>
            <a:r>
              <a:rPr lang="en-US" sz="4000" dirty="0" err="1"/>
              <a:t>kilometres</a:t>
            </a:r>
            <a:r>
              <a:rPr lang="en-US" sz="4000" dirty="0"/>
              <a:t>, 10 miles would be ≈ 16 </a:t>
            </a:r>
            <a:r>
              <a:rPr lang="en-US" sz="4000" dirty="0" err="1"/>
              <a:t>kilometres</a:t>
            </a:r>
            <a:r>
              <a:rPr lang="en-US" sz="4000" dirty="0"/>
              <a:t>. You can double it.</a:t>
            </a:r>
            <a:endParaRPr lang="en-GB" sz="4000" dirty="0"/>
          </a:p>
        </p:txBody>
      </p:sp>
    </p:spTree>
    <p:extLst>
      <p:ext uri="{BB962C8B-B14F-4D97-AF65-F5344CB8AC3E}">
        <p14:creationId xmlns:p14="http://schemas.microsoft.com/office/powerpoint/2010/main" val="13210700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6057" y="714103"/>
            <a:ext cx="6291943" cy="2062103"/>
          </a:xfrm>
          <a:prstGeom prst="rect">
            <a:avLst/>
          </a:prstGeom>
        </p:spPr>
        <p:txBody>
          <a:bodyPr wrap="square">
            <a:spAutoFit/>
          </a:bodyPr>
          <a:lstStyle/>
          <a:p>
            <a:r>
              <a:rPr lang="en-US" sz="3200" dirty="0"/>
              <a:t>If 5 miles ≈ 8 </a:t>
            </a:r>
            <a:r>
              <a:rPr lang="en-US" sz="3200" dirty="0" err="1"/>
              <a:t>kilometres</a:t>
            </a:r>
            <a:r>
              <a:rPr lang="en-US" sz="3200" dirty="0"/>
              <a:t> then 15 miles ≈ 18 </a:t>
            </a:r>
            <a:r>
              <a:rPr lang="en-US" sz="3200" dirty="0" err="1"/>
              <a:t>kilometres</a:t>
            </a:r>
            <a:r>
              <a:rPr lang="en-US" sz="3200" dirty="0"/>
              <a:t>. </a:t>
            </a:r>
          </a:p>
          <a:p>
            <a:r>
              <a:rPr lang="en-US" sz="3200" dirty="0"/>
              <a:t>Is this correct?</a:t>
            </a:r>
          </a:p>
          <a:p>
            <a:endParaRPr lang="en-US" sz="3200" dirty="0"/>
          </a:p>
        </p:txBody>
      </p:sp>
    </p:spTree>
    <p:extLst>
      <p:ext uri="{BB962C8B-B14F-4D97-AF65-F5344CB8AC3E}">
        <p14:creationId xmlns:p14="http://schemas.microsoft.com/office/powerpoint/2010/main" val="30240846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6057" y="714103"/>
            <a:ext cx="6291943" cy="6001643"/>
          </a:xfrm>
          <a:prstGeom prst="rect">
            <a:avLst/>
          </a:prstGeom>
        </p:spPr>
        <p:txBody>
          <a:bodyPr wrap="square">
            <a:spAutoFit/>
          </a:bodyPr>
          <a:lstStyle/>
          <a:p>
            <a:r>
              <a:rPr lang="en-US" sz="3200" dirty="0"/>
              <a:t>If 5 miles ≈ 8 </a:t>
            </a:r>
            <a:r>
              <a:rPr lang="en-US" sz="3200" dirty="0" err="1"/>
              <a:t>kilometres</a:t>
            </a:r>
            <a:r>
              <a:rPr lang="en-US" sz="3200" dirty="0"/>
              <a:t> then 15 miles ≈ 18 </a:t>
            </a:r>
            <a:r>
              <a:rPr lang="en-US" sz="3200" dirty="0" err="1"/>
              <a:t>kilometres</a:t>
            </a:r>
            <a:r>
              <a:rPr lang="en-US" sz="3200" dirty="0"/>
              <a:t>. </a:t>
            </a:r>
          </a:p>
          <a:p>
            <a:r>
              <a:rPr lang="en-US" sz="3200" dirty="0"/>
              <a:t>Is this correct?</a:t>
            </a:r>
          </a:p>
          <a:p>
            <a:endParaRPr lang="en-US" sz="3200" dirty="0"/>
          </a:p>
          <a:p>
            <a:r>
              <a:rPr lang="en-US" sz="3200" dirty="0"/>
              <a:t>This is incorrect. Instead of understanding that 5 miles has been multiplied by 3 to make 15 miles, the assumption has been made that 10 miles have been added. This had led to the understanding that 10 should be added to both sides. The correct answer is 15 miles ≈ 24 </a:t>
            </a:r>
            <a:r>
              <a:rPr lang="en-US" sz="3200" dirty="0" err="1"/>
              <a:t>kilometres</a:t>
            </a:r>
            <a:r>
              <a:rPr lang="en-US" sz="3200" dirty="0"/>
              <a:t>.</a:t>
            </a:r>
            <a:endParaRPr lang="en-GB" sz="3200" dirty="0"/>
          </a:p>
        </p:txBody>
      </p:sp>
    </p:spTree>
    <p:extLst>
      <p:ext uri="{BB962C8B-B14F-4D97-AF65-F5344CB8AC3E}">
        <p14:creationId xmlns:p14="http://schemas.microsoft.com/office/powerpoint/2010/main" val="17150090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8309" y="566057"/>
            <a:ext cx="6239691" cy="3970318"/>
          </a:xfrm>
          <a:prstGeom prst="rect">
            <a:avLst/>
          </a:prstGeom>
        </p:spPr>
        <p:txBody>
          <a:bodyPr wrap="square">
            <a:spAutoFit/>
          </a:bodyPr>
          <a:lstStyle/>
          <a:p>
            <a:r>
              <a:rPr lang="en-US" sz="2800" dirty="0"/>
              <a:t>5 children were raising money by running each day. </a:t>
            </a:r>
          </a:p>
          <a:p>
            <a:r>
              <a:rPr lang="en-US" sz="2800" dirty="0"/>
              <a:t>Myron ran 6 miles</a:t>
            </a:r>
          </a:p>
          <a:p>
            <a:r>
              <a:rPr lang="en-US" sz="2800" dirty="0"/>
              <a:t>Aston ran 2.5 miles </a:t>
            </a:r>
          </a:p>
          <a:p>
            <a:r>
              <a:rPr lang="en-US" sz="2800" dirty="0" err="1"/>
              <a:t>Raihan</a:t>
            </a:r>
            <a:r>
              <a:rPr lang="en-US" sz="2800" dirty="0"/>
              <a:t> ran 8km</a:t>
            </a:r>
          </a:p>
          <a:p>
            <a:r>
              <a:rPr lang="en-US" sz="2800" dirty="0"/>
              <a:t>Osama ran 4.8km </a:t>
            </a:r>
          </a:p>
          <a:p>
            <a:r>
              <a:rPr lang="en-US" sz="2800" dirty="0"/>
              <a:t>Huxley ran 4 miles </a:t>
            </a:r>
          </a:p>
          <a:p>
            <a:r>
              <a:rPr lang="en-US" sz="2800" dirty="0"/>
              <a:t>Calculate the total distance they ran in:</a:t>
            </a:r>
          </a:p>
          <a:p>
            <a:r>
              <a:rPr lang="en-US" sz="2800" dirty="0"/>
              <a:t> a. miles b. </a:t>
            </a:r>
            <a:r>
              <a:rPr lang="en-US" sz="2800" dirty="0" err="1"/>
              <a:t>kilometres</a:t>
            </a:r>
            <a:r>
              <a:rPr lang="en-US" sz="2800" dirty="0"/>
              <a:t> </a:t>
            </a:r>
            <a:endParaRPr lang="en-GB" sz="2800" dirty="0"/>
          </a:p>
        </p:txBody>
      </p:sp>
    </p:spTree>
    <p:extLst>
      <p:ext uri="{BB962C8B-B14F-4D97-AF65-F5344CB8AC3E}">
        <p14:creationId xmlns:p14="http://schemas.microsoft.com/office/powerpoint/2010/main" val="39268712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1257" y="148046"/>
            <a:ext cx="7689669" cy="6555641"/>
          </a:xfrm>
          <a:prstGeom prst="rect">
            <a:avLst/>
          </a:prstGeom>
        </p:spPr>
        <p:txBody>
          <a:bodyPr wrap="square">
            <a:spAutoFit/>
          </a:bodyPr>
          <a:lstStyle/>
          <a:p>
            <a:r>
              <a:rPr lang="en-US" sz="2800" dirty="0"/>
              <a:t>5 children were raising money by running each day. </a:t>
            </a:r>
          </a:p>
          <a:p>
            <a:r>
              <a:rPr lang="en-US" sz="2800" dirty="0"/>
              <a:t>Myron ran 6 miles</a:t>
            </a:r>
          </a:p>
          <a:p>
            <a:r>
              <a:rPr lang="en-US" sz="2800" dirty="0"/>
              <a:t>Aston ran 2.5 miles </a:t>
            </a:r>
          </a:p>
          <a:p>
            <a:r>
              <a:rPr lang="en-US" sz="2800" dirty="0" err="1"/>
              <a:t>Raihan</a:t>
            </a:r>
            <a:r>
              <a:rPr lang="en-US" sz="2800" dirty="0"/>
              <a:t> ran 8km</a:t>
            </a:r>
          </a:p>
          <a:p>
            <a:r>
              <a:rPr lang="en-US" sz="2800" dirty="0"/>
              <a:t>Osama ran 4.8km </a:t>
            </a:r>
          </a:p>
          <a:p>
            <a:r>
              <a:rPr lang="en-US" sz="2800" dirty="0"/>
              <a:t>Huxley ran 4 miles </a:t>
            </a:r>
          </a:p>
          <a:p>
            <a:r>
              <a:rPr lang="en-US" sz="2800" dirty="0"/>
              <a:t>Calculate the total distance they ran in:</a:t>
            </a:r>
          </a:p>
          <a:p>
            <a:pPr marL="514350" indent="-514350">
              <a:buAutoNum type="alphaLcPeriod"/>
            </a:pPr>
            <a:r>
              <a:rPr lang="en-US" sz="2800" dirty="0"/>
              <a:t>miles b. </a:t>
            </a:r>
            <a:r>
              <a:rPr lang="en-US" sz="2800" dirty="0" err="1"/>
              <a:t>kilometres</a:t>
            </a:r>
            <a:endParaRPr lang="en-US" sz="2800" dirty="0"/>
          </a:p>
          <a:p>
            <a:pPr marL="514350" indent="-514350">
              <a:buAutoNum type="alphaLcPeriod"/>
            </a:pPr>
            <a:endParaRPr lang="en-US" sz="2800" dirty="0"/>
          </a:p>
          <a:p>
            <a:r>
              <a:rPr lang="en-US" sz="2800" dirty="0"/>
              <a:t>Myron - 6 miles or 9.6km </a:t>
            </a:r>
          </a:p>
          <a:p>
            <a:r>
              <a:rPr lang="en-US" sz="2800" dirty="0"/>
              <a:t>Aston - 2.5 miles or 4km </a:t>
            </a:r>
          </a:p>
          <a:p>
            <a:r>
              <a:rPr lang="en-US" sz="2800" dirty="0" err="1"/>
              <a:t>Raihan</a:t>
            </a:r>
            <a:r>
              <a:rPr lang="en-US" sz="2800" dirty="0"/>
              <a:t> - 5 miles or 8km </a:t>
            </a:r>
          </a:p>
          <a:p>
            <a:r>
              <a:rPr lang="en-US" sz="2800" dirty="0"/>
              <a:t>Osama - 3 miles or 4.8km </a:t>
            </a:r>
          </a:p>
          <a:p>
            <a:r>
              <a:rPr lang="en-US" sz="2800"/>
              <a:t>Huxley </a:t>
            </a:r>
            <a:r>
              <a:rPr lang="en-US" sz="2800" dirty="0"/>
              <a:t>- 4 miles or </a:t>
            </a:r>
            <a:r>
              <a:rPr lang="en-US" sz="2800"/>
              <a:t>6.4km </a:t>
            </a:r>
          </a:p>
          <a:p>
            <a:r>
              <a:rPr lang="en-US" sz="2800"/>
              <a:t>a</a:t>
            </a:r>
            <a:r>
              <a:rPr lang="en-US" sz="2800" dirty="0"/>
              <a:t>. 20.5 miles b. 32.8km </a:t>
            </a:r>
            <a:endParaRPr lang="en-GB" sz="2800" dirty="0"/>
          </a:p>
        </p:txBody>
      </p:sp>
    </p:spTree>
    <p:extLst>
      <p:ext uri="{BB962C8B-B14F-4D97-AF65-F5344CB8AC3E}">
        <p14:creationId xmlns:p14="http://schemas.microsoft.com/office/powerpoint/2010/main" val="23559170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3|2.8|0.6|4.2|14.2|5.9|0.8|4.6|7.6|5.4|10.9|5"/>
</p:tagLst>
</file>

<file path=ppt/tags/tag2.xml><?xml version="1.0" encoding="utf-8"?>
<p:tagLst xmlns:a="http://schemas.openxmlformats.org/drawingml/2006/main" xmlns:r="http://schemas.openxmlformats.org/officeDocument/2006/relationships" xmlns:p="http://schemas.openxmlformats.org/presentationml/2006/main">
  <p:tag name="TIMING" val="|21.2|16|12.2"/>
</p:tagLst>
</file>

<file path=ppt/tags/tag3.xml><?xml version="1.0" encoding="utf-8"?>
<p:tagLst xmlns:a="http://schemas.openxmlformats.org/drawingml/2006/main" xmlns:r="http://schemas.openxmlformats.org/officeDocument/2006/relationships" xmlns:p="http://schemas.openxmlformats.org/presentationml/2006/main">
  <p:tag name="TIMING" val="|9|6.3|9.6|12.4|6.6|5.5|11.7|12.9"/>
</p:tagLst>
</file>

<file path=ppt/tags/tag4.xml><?xml version="1.0" encoding="utf-8"?>
<p:tagLst xmlns:a="http://schemas.openxmlformats.org/drawingml/2006/main" xmlns:r="http://schemas.openxmlformats.org/officeDocument/2006/relationships" xmlns:p="http://schemas.openxmlformats.org/presentationml/2006/main">
  <p:tag name="TIMING" val="|19.8|17.6|6|2|5.4|10|3.6|3.1|17|2.3|8.6|2.8|8"/>
</p:tagLst>
</file>

<file path=ppt/tags/tag5.xml><?xml version="1.0" encoding="utf-8"?>
<p:tagLst xmlns:a="http://schemas.openxmlformats.org/drawingml/2006/main" xmlns:r="http://schemas.openxmlformats.org/officeDocument/2006/relationships" xmlns:p="http://schemas.openxmlformats.org/presentationml/2006/main">
  <p:tag name="TIMING" val="|10.3|4.9|2|6.8|2.2|4|4.8|2.5|2.5|1.2|5|12.5|15.8"/>
</p:tagLst>
</file>

<file path=ppt/tags/tag6.xml><?xml version="1.0" encoding="utf-8"?>
<p:tagLst xmlns:a="http://schemas.openxmlformats.org/drawingml/2006/main" xmlns:r="http://schemas.openxmlformats.org/officeDocument/2006/relationships" xmlns:p="http://schemas.openxmlformats.org/presentationml/2006/main">
  <p:tag name="TIMING" val="|19.7|6.7|6.3|6.3|3.3|2.5|1.7|1.2|2.8|1.3|1.7"/>
</p:tagLst>
</file>

<file path=ppt/tags/tag7.xml><?xml version="1.0" encoding="utf-8"?>
<p:tagLst xmlns:a="http://schemas.openxmlformats.org/drawingml/2006/main" xmlns:r="http://schemas.openxmlformats.org/officeDocument/2006/relationships" xmlns:p="http://schemas.openxmlformats.org/presentationml/2006/main">
  <p:tag name="TIMING" val="|26.2|2.9|2.1|5.1|5.3|8.8"/>
</p:tagLst>
</file>

<file path=ppt/theme/theme1.xml><?xml version="1.0" encoding="utf-8"?>
<a:theme xmlns:a="http://schemas.openxmlformats.org/drawingml/2006/main" name="Title slid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Get ready titl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Get ready question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Let's learn titl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Let's learn slid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Your tur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Your turn activity lesso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10DC92D10A6294EB2D3BAE7684BF2FC" ma:contentTypeVersion="12" ma:contentTypeDescription="Create a new document." ma:contentTypeScope="" ma:versionID="a653c811c94cadf6c6d25bfc4b9fb185">
  <xsd:schema xmlns:xsd="http://www.w3.org/2001/XMLSchema" xmlns:xs="http://www.w3.org/2001/XMLSchema" xmlns:p="http://schemas.microsoft.com/office/2006/metadata/properties" xmlns:ns3="522d4c35-b548-4432-90ae-af4376e1c4b4" xmlns:ns4="cee99ee9-287b-4f9a-957c-ba5ae7375c9a" targetNamespace="http://schemas.microsoft.com/office/2006/metadata/properties" ma:root="true" ma:fieldsID="51905a861ff4a2a8272b9c9df47fbc94" ns3:_="" ns4:_="">
    <xsd:import namespace="522d4c35-b548-4432-90ae-af4376e1c4b4"/>
    <xsd:import namespace="cee99ee9-287b-4f9a-957c-ba5ae7375c9a"/>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2d4c35-b548-4432-90ae-af4376e1c4b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ee99ee9-287b-4f9a-957c-ba5ae7375c9a"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1727757-3061-47D3-99FD-9493F136DC43}">
  <ds:schemaRefs>
    <ds:schemaRef ds:uri="http://purl.org/dc/terms/"/>
    <ds:schemaRef ds:uri="http://schemas.openxmlformats.org/package/2006/metadata/core-properties"/>
    <ds:schemaRef ds:uri="http://schemas.microsoft.com/office/2006/documentManagement/types"/>
    <ds:schemaRef ds:uri="cee99ee9-287b-4f9a-957c-ba5ae7375c9a"/>
    <ds:schemaRef ds:uri="http://purl.org/dc/elements/1.1/"/>
    <ds:schemaRef ds:uri="http://schemas.microsoft.com/office/2006/metadata/properties"/>
    <ds:schemaRef ds:uri="522d4c35-b548-4432-90ae-af4376e1c4b4"/>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30776DC8-018B-43A9-9C77-A79B9FC8AC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22d4c35-b548-4432-90ae-af4376e1c4b4"/>
    <ds:schemaRef ds:uri="cee99ee9-287b-4f9a-957c-ba5ae7375c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FA976BF-BA58-4DED-B6CD-0D8A580477C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13170</TotalTime>
  <Words>696</Words>
  <Application>Microsoft Office PowerPoint</Application>
  <PresentationFormat>On-screen Show (4:3)</PresentationFormat>
  <Paragraphs>189</Paragraphs>
  <Slides>25</Slides>
  <Notes>0</Notes>
  <HiddenSlides>0</HiddenSlides>
  <MMClips>0</MMClips>
  <ScaleCrop>false</ScaleCrop>
  <HeadingPairs>
    <vt:vector size="4" baseType="variant">
      <vt:variant>
        <vt:lpstr>Theme</vt:lpstr>
      </vt:variant>
      <vt:variant>
        <vt:i4>7</vt:i4>
      </vt:variant>
      <vt:variant>
        <vt:lpstr>Slide Titles</vt:lpstr>
      </vt:variant>
      <vt:variant>
        <vt:i4>25</vt:i4>
      </vt:variant>
    </vt:vector>
  </HeadingPairs>
  <TitlesOfParts>
    <vt:vector size="32" baseType="lpstr">
      <vt:lpstr>Title slide</vt:lpstr>
      <vt:lpstr>Get ready title</vt:lpstr>
      <vt:lpstr>Get ready questions</vt:lpstr>
      <vt:lpstr>Let's learn title</vt:lpstr>
      <vt:lpstr>Let's learn slides</vt:lpstr>
      <vt:lpstr>Your turn</vt:lpstr>
      <vt:lpstr>Your turn activity lesson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Clarke</dc:creator>
  <cp:lastModifiedBy>StaffLaws</cp:lastModifiedBy>
  <cp:revision>523</cp:revision>
  <dcterms:created xsi:type="dcterms:W3CDTF">2019-07-05T11:02:13Z</dcterms:created>
  <dcterms:modified xsi:type="dcterms:W3CDTF">2021-02-03T16:19:59Z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0x010100810DC92D10A6294EB2D3BAE7684BF2FC</vt:lpwstr>
  </property>
</Properties>
</file>