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2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8" y="-8467"/>
            <a:ext cx="12191997" cy="6866467"/>
            <a:chOff x="8" y="-8467"/>
            <a:chExt cx="12191997" cy="6866467"/>
          </a:xfrm>
        </p:grpSpPr>
        <p:cxnSp>
          <p:nvCxnSpPr>
            <p:cNvPr id="3" name="Straight Connector 31"/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</a:ln>
          </p:spPr>
        </p:cxnSp>
        <p:cxnSp>
          <p:nvCxnSpPr>
            <p:cNvPr id="4" name="Straight Connector 20"/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</a:ln>
          </p:spPr>
        </p:cxnSp>
        <p:sp>
          <p:nvSpPr>
            <p:cNvPr id="5" name="Rectangle 23"/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3007349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6" name="Rectangle 25"/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573311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7" name="Isosceles Triangle 26"/>
            <p:cNvSpPr/>
            <p:nvPr/>
          </p:nvSpPr>
          <p:spPr>
            <a:xfrm>
              <a:off x="8932334" y="3047996"/>
              <a:ext cx="3259671" cy="3810003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8" name="Rectangle 27"/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858013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9" name="Rectangle 28"/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90094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0" name="Rectangle 29"/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49825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1" name="Isosceles Triangle 30"/>
            <p:cNvSpPr/>
            <p:nvPr/>
          </p:nvSpPr>
          <p:spPr>
            <a:xfrm>
              <a:off x="10371664" y="3589870"/>
              <a:ext cx="1817159" cy="3268129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2" name="Isosceles Triangle 18"/>
            <p:cNvSpPr/>
            <p:nvPr/>
          </p:nvSpPr>
          <p:spPr>
            <a:xfrm rot="10799991">
              <a:off x="8" y="0"/>
              <a:ext cx="842592" cy="5666152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13" name="Title 1"/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Subtitle 2"/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0FD530-14BB-4682-8410-3F15AC501F05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1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BC7662-D932-4A9D-8870-1D3FEA1B13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69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764051-68FC-4D5A-AF78-C60533C3C321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4B4516-06CC-4DB8-9009-E6F12840B3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97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C2BD27-1746-4DAA-A579-A1697074FD50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0E8413-B4EA-4ECA-85C6-D087028735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33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3AE0DB-6BAF-4146-ABE8-2B75EB369251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228E7F-D23B-461C-96AF-8877C784EB4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91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1EA3E3-869E-4916-AC05-E960241B4EB7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701330-6F67-4744-82B3-42C3BDE0168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51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FE8C31-F560-4E67-A838-60729B2ADB47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AC3689-DB99-4DB0-9466-E819686A79C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8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32C39C-8584-4EE9-A671-DB1693D1C202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9AD516-2513-4EFF-8892-DB628F84EC4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07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7B3E25-578E-477F-BB4F-E3CC58C92424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0B415A-1248-495C-B92C-153162132A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56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90804F-D02C-4AD5-A8F1-E5E6723410DD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BDBE30-6720-41DA-B8FB-FD6ECF31AA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278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ACF4BA-E6A3-49AE-B081-A446C314EDDA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6DD61D-76F9-4348-B422-D57C7F5A98D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35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/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6AFC77-4828-4863-9EC6-11BBC36AAD64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FA9E30-81C6-4B5F-A0FA-49A77759EDA9}" type="slidenum">
              <a:t>‹#›</a:t>
            </a:fld>
            <a:endParaRPr lang="en-GB"/>
          </a:p>
        </p:txBody>
      </p:sp>
      <p:sp>
        <p:nvSpPr>
          <p:cNvPr id="8" name="TextBox 19"/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/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C0E474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527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178643-56B7-4855-AB78-5B4169522960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595BBB-13AC-40F0-88A1-515F115B7AD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/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ACE017-92EC-434B-B67B-966A22BD6A13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DB97ED-E7DF-4009-99E2-7A64B5EB9267}" type="slidenum">
              <a:t>‹#›</a:t>
            </a:fld>
            <a:endParaRPr lang="en-GB"/>
          </a:p>
        </p:txBody>
      </p:sp>
      <p:sp>
        <p:nvSpPr>
          <p:cNvPr id="8" name="TextBox 23"/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6287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/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90C22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8D5014-9496-40C8-AA4F-E4B3E5FA17B6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4860DF-9914-46AA-A036-827A3665E3D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065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3178BB-75F2-45C7-828E-401FAE03E7EE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534DA-B418-40B6-9BDF-82694325FF3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7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BD8E5B-58BB-4C5C-B8C0-0B4E4FED6519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69DB30-5ABB-4B20-9C31-244712DFF32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01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/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</a:ln>
          </p:spPr>
        </p:cxnSp>
        <p:cxnSp>
          <p:nvCxnSpPr>
            <p:cNvPr id="4" name="Straight Connector 20"/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</a:ln>
          </p:spPr>
        </p:cxnSp>
        <p:sp>
          <p:nvSpPr>
            <p:cNvPr id="5" name="Rectangle 23"/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3007349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6" name="Rectangle 25"/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573311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7" name="Isosceles Triangle 23"/>
            <p:cNvSpPr/>
            <p:nvPr/>
          </p:nvSpPr>
          <p:spPr>
            <a:xfrm>
              <a:off x="8932334" y="3047996"/>
              <a:ext cx="3259671" cy="3810003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8" name="Rectangle 27"/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858013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9" name="Rectangle 28"/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90094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0" name="Rectangle 29"/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49825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1" name="Isosceles Triangle 27"/>
            <p:cNvSpPr/>
            <p:nvPr/>
          </p:nvSpPr>
          <p:spPr>
            <a:xfrm>
              <a:off x="10371664" y="3589870"/>
              <a:ext cx="1817159" cy="3268129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2" name="Isosceles Triangle 28"/>
            <p:cNvSpPr/>
            <p:nvPr/>
          </p:nvSpPr>
          <p:spPr>
            <a:xfrm>
              <a:off x="0" y="4013201"/>
              <a:ext cx="448732" cy="2844798"/>
            </a:xfrm>
            <a:custGeom>
              <a:avLst>
                <a:gd name="f8" fmla="val 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rnd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13" name="Title Placeholder 1"/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25A3B977-9443-4CAF-9FBA-7E7CE26E9D26}" type="datetime1">
              <a:rPr lang="en-GB"/>
              <a:pPr lvl="0"/>
              <a:t>03/11/2020</a:t>
            </a:fld>
            <a:endParaRPr lang="en-GB"/>
          </a:p>
        </p:txBody>
      </p:sp>
      <p:sp>
        <p:nvSpPr>
          <p:cNvPr id="16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90C226"/>
                </a:solidFill>
                <a:uFillTx/>
                <a:latin typeface="Trebuchet MS"/>
              </a:defRPr>
            </a:lvl1pPr>
          </a:lstStyle>
          <a:p>
            <a:pPr lvl="0"/>
            <a:fld id="{4D8CB485-F238-45B1-A560-D1EC43A6EBF2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90C226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8vfb9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/>
              <a:t>LC: Can I explain light and shadows?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Week 1 Light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40500" t="40927" r="32125" b="28323"/>
          <a:stretch>
            <a:fillRect/>
          </a:stretch>
        </p:blipFill>
        <p:spPr>
          <a:xfrm>
            <a:off x="365760" y="3726180"/>
            <a:ext cx="4343811" cy="2743200"/>
          </a:xfrm>
          <a:prstGeom prst="rect">
            <a:avLst/>
          </a:prstGeom>
          <a:noFill/>
          <a:ln cap="rnd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Can you remember our science principles?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>
                <a:solidFill>
                  <a:srgbClr val="2D2F30"/>
                </a:solidFill>
                <a:latin typeface="Muli"/>
              </a:rPr>
              <a:t>-  We are </a:t>
            </a:r>
            <a:r>
              <a:rPr lang="en-GB" b="1">
                <a:solidFill>
                  <a:srgbClr val="2D2F30"/>
                </a:solidFill>
                <a:latin typeface="Muli"/>
              </a:rPr>
              <a:t>curious</a:t>
            </a:r>
            <a:endParaRPr lang="en-GB">
              <a:solidFill>
                <a:srgbClr val="2D2F30"/>
              </a:solidFill>
              <a:latin typeface="Muli"/>
            </a:endParaRPr>
          </a:p>
          <a:p>
            <a:pPr lvl="0"/>
            <a:r>
              <a:rPr lang="en-GB">
                <a:solidFill>
                  <a:srgbClr val="2D2F30"/>
                </a:solidFill>
                <a:latin typeface="Muli"/>
              </a:rPr>
              <a:t>-  We ask </a:t>
            </a:r>
            <a:r>
              <a:rPr lang="en-GB" b="1">
                <a:solidFill>
                  <a:srgbClr val="2D2F30"/>
                </a:solidFill>
                <a:latin typeface="Muli"/>
              </a:rPr>
              <a:t>scientific questions</a:t>
            </a:r>
            <a:endParaRPr lang="en-GB">
              <a:solidFill>
                <a:srgbClr val="2D2F30"/>
              </a:solidFill>
              <a:latin typeface="Muli"/>
            </a:endParaRPr>
          </a:p>
          <a:p>
            <a:pPr lvl="0"/>
            <a:r>
              <a:rPr lang="en-GB">
                <a:solidFill>
                  <a:srgbClr val="2D2F30"/>
                </a:solidFill>
                <a:latin typeface="Muli"/>
              </a:rPr>
              <a:t>-  We develop our </a:t>
            </a:r>
            <a:r>
              <a:rPr lang="en-GB" b="1">
                <a:solidFill>
                  <a:srgbClr val="2D2F30"/>
                </a:solidFill>
                <a:latin typeface="Muli"/>
              </a:rPr>
              <a:t>scientific knowledge</a:t>
            </a:r>
            <a:endParaRPr lang="en-GB">
              <a:solidFill>
                <a:srgbClr val="2D2F30"/>
              </a:solidFill>
              <a:latin typeface="Muli"/>
            </a:endParaRPr>
          </a:p>
          <a:p>
            <a:pPr lvl="0"/>
            <a:r>
              <a:rPr lang="en-GB">
                <a:solidFill>
                  <a:srgbClr val="2D2F30"/>
                </a:solidFill>
                <a:latin typeface="Muli"/>
              </a:rPr>
              <a:t>-  We use </a:t>
            </a:r>
            <a:r>
              <a:rPr lang="en-GB" b="1">
                <a:solidFill>
                  <a:srgbClr val="2D2F30"/>
                </a:solidFill>
                <a:latin typeface="Muli"/>
              </a:rPr>
              <a:t>scientific vocabulary</a:t>
            </a:r>
            <a:endParaRPr lang="en-GB">
              <a:solidFill>
                <a:srgbClr val="2D2F30"/>
              </a:solidFill>
              <a:latin typeface="Muli"/>
            </a:endParaRPr>
          </a:p>
          <a:p>
            <a:pPr lvl="0"/>
            <a:r>
              <a:rPr lang="en-GB">
                <a:solidFill>
                  <a:srgbClr val="2D2F30"/>
                </a:solidFill>
                <a:latin typeface="Muli"/>
              </a:rPr>
              <a:t>-  We complete </a:t>
            </a:r>
            <a:r>
              <a:rPr lang="en-GB" b="1">
                <a:solidFill>
                  <a:srgbClr val="2D2F30"/>
                </a:solidFill>
                <a:latin typeface="Muli"/>
              </a:rPr>
              <a:t>practical investigations</a:t>
            </a:r>
            <a:endParaRPr lang="en-GB">
              <a:solidFill>
                <a:srgbClr val="2D2F30"/>
              </a:solidFill>
              <a:latin typeface="Muli"/>
            </a:endParaRPr>
          </a:p>
          <a:p>
            <a:pPr lvl="0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How can you make shadows?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How can you make different shapes?</a:t>
            </a:r>
          </a:p>
          <a:p>
            <a:pPr lvl="0"/>
            <a:r>
              <a:rPr lang="en-GB"/>
              <a:t>What could you use to make shadows?</a:t>
            </a:r>
          </a:p>
          <a:p>
            <a:pPr lvl="0"/>
            <a:r>
              <a:rPr lang="en-GB"/>
              <a:t>How could you modify your shadow?</a:t>
            </a:r>
          </a:p>
        </p:txBody>
      </p:sp>
      <p:pic>
        <p:nvPicPr>
          <p:cNvPr id="4" name="Picture 2" descr="7 Toxic Thinking Mistakes That Will Keep You From Being Mentally Strong |  Inc.com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7332" y="4041776"/>
            <a:ext cx="5014807" cy="2820832"/>
          </a:xfrm>
          <a:prstGeom prst="rect">
            <a:avLst/>
          </a:prstGeom>
          <a:noFill/>
          <a:ln cap="rnd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en-GB" u="sng"/>
              <a:t>Short task:</a:t>
            </a:r>
            <a:r>
              <a:rPr lang="en-GB"/>
              <a:t> What do you know about light and shadows?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/>
              <a:t>Explain all that you already know about light by: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Creating a mind map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Designing a poster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Writing a paragraph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Drawing a diagram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5646420" y="2924488"/>
            <a:ext cx="3040379" cy="2886678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0C226"/>
          </a:solidFill>
          <a:ln w="19046" cap="rnd">
            <a:solidFill>
              <a:srgbClr val="688E19"/>
            </a:solidFill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Challenge include the words: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Light 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Dark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Shadow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Source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Reflection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Illuminate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Straight 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rPr>
              <a:t>Travel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You should have remembered…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90000"/>
              </a:lnSpc>
              <a:buFont typeface="Symbol" pitchFamily="18"/>
              <a:buChar char="·"/>
            </a:pPr>
            <a:r>
              <a:rPr lang="en-GB" b="1">
                <a:solidFill>
                  <a:srgbClr val="0000FF"/>
                </a:solidFill>
              </a:rPr>
              <a:t>recognise that light appears to travel in straight lines </a:t>
            </a:r>
          </a:p>
          <a:p>
            <a:pPr lvl="0">
              <a:lnSpc>
                <a:spcPct val="90000"/>
              </a:lnSpc>
              <a:buFont typeface="Symbol" pitchFamily="18"/>
              <a:buChar char="·"/>
            </a:pPr>
            <a:r>
              <a:rPr lang="en-GB" b="1">
                <a:solidFill>
                  <a:srgbClr val="0000FF"/>
                </a:solidFill>
              </a:rPr>
              <a:t>use the idea that light travels in straight lines to explain that objects </a:t>
            </a:r>
            <a:br>
              <a:rPr lang="en-GB" b="1">
                <a:solidFill>
                  <a:srgbClr val="0000FF"/>
                </a:solidFill>
              </a:rPr>
            </a:br>
            <a:r>
              <a:rPr lang="en-GB" b="1">
                <a:solidFill>
                  <a:srgbClr val="0000FF"/>
                </a:solidFill>
              </a:rPr>
              <a:t>are seen because they give out or reflect light into the eye </a:t>
            </a:r>
          </a:p>
          <a:p>
            <a:pPr lvl="0">
              <a:lnSpc>
                <a:spcPct val="90000"/>
              </a:lnSpc>
              <a:buFont typeface="Symbol" pitchFamily="18"/>
              <a:buChar char="·"/>
            </a:pPr>
            <a:r>
              <a:rPr lang="en-GB" b="1">
                <a:solidFill>
                  <a:srgbClr val="0000FF"/>
                </a:solidFill>
              </a:rPr>
              <a:t>explain that we see things because light travels from light sources to </a:t>
            </a:r>
            <a:br>
              <a:rPr lang="en-GB" b="1">
                <a:solidFill>
                  <a:srgbClr val="0000FF"/>
                </a:solidFill>
              </a:rPr>
            </a:br>
            <a:r>
              <a:rPr lang="en-GB" b="1">
                <a:solidFill>
                  <a:srgbClr val="0000FF"/>
                </a:solidFill>
              </a:rPr>
              <a:t>our eyes or from light sources to objects and then to our eyes </a:t>
            </a:r>
          </a:p>
          <a:p>
            <a:pPr lvl="0">
              <a:lnSpc>
                <a:spcPct val="90000"/>
              </a:lnSpc>
              <a:buFont typeface="Symbol" pitchFamily="18"/>
              <a:buChar char="·"/>
            </a:pPr>
            <a:r>
              <a:rPr lang="en-GB" b="1">
                <a:solidFill>
                  <a:srgbClr val="0000FF"/>
                </a:solidFill>
              </a:rPr>
              <a:t>use the idea that light travels in straight lines to explain why shadows </a:t>
            </a:r>
            <a:br>
              <a:rPr lang="en-GB" b="1">
                <a:solidFill>
                  <a:srgbClr val="0000FF"/>
                </a:solidFill>
              </a:rPr>
            </a:br>
            <a:r>
              <a:rPr lang="en-GB" b="1">
                <a:solidFill>
                  <a:srgbClr val="0000FF"/>
                </a:solidFill>
              </a:rPr>
              <a:t>have the same shape as the objects that cast them. </a:t>
            </a:r>
          </a:p>
          <a:p>
            <a:pPr marL="0" lvl="0" indent="0">
              <a:lnSpc>
                <a:spcPct val="90000"/>
              </a:lnSpc>
              <a:buNone/>
            </a:pPr>
            <a:endParaRPr lang="en-GB"/>
          </a:p>
          <a:p>
            <a:pPr marL="0" lvl="0" indent="0">
              <a:lnSpc>
                <a:spcPct val="90000"/>
              </a:lnSpc>
              <a:buNone/>
            </a:pPr>
            <a:r>
              <a:rPr lang="en-GB" sz="3200"/>
              <a:t>What would you like to discover? 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3200"/>
              <a:t>What questions do you have?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01612" y="0"/>
            <a:ext cx="8596667" cy="1320795"/>
          </a:xfrm>
        </p:spPr>
        <p:txBody>
          <a:bodyPr/>
          <a:lstStyle/>
          <a:p>
            <a:pPr lvl="0"/>
            <a:r>
              <a:rPr lang="en-GB"/>
              <a:t>Think about the concept cartoon, what might the fourth person have to say?</a:t>
            </a:r>
          </a:p>
        </p:txBody>
      </p:sp>
      <p:pic>
        <p:nvPicPr>
          <p:cNvPr id="3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rcRect l="30903" t="25612" r="30355" b="28711"/>
          <a:stretch>
            <a:fillRect/>
          </a:stretch>
        </p:blipFill>
        <p:spPr>
          <a:xfrm>
            <a:off x="677332" y="1270001"/>
            <a:ext cx="8420947" cy="5581982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63640" y="632463"/>
            <a:ext cx="3178006" cy="1320795"/>
          </a:xfrm>
        </p:spPr>
        <p:txBody>
          <a:bodyPr/>
          <a:lstStyle/>
          <a:p>
            <a:pPr lvl="0"/>
            <a:r>
              <a:rPr lang="en-GB" sz="3200"/>
              <a:t>These images represent things which can be seen because they either give out light or reflect light.</a:t>
            </a:r>
          </a:p>
        </p:txBody>
      </p:sp>
      <p:pic>
        <p:nvPicPr>
          <p:cNvPr id="3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12360" t="22078" r="54528" b="8425"/>
          <a:stretch>
            <a:fillRect/>
          </a:stretch>
        </p:blipFill>
        <p:spPr>
          <a:xfrm>
            <a:off x="631996" y="205740"/>
            <a:ext cx="5631643" cy="6645337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63640" y="632463"/>
            <a:ext cx="3178006" cy="1320795"/>
          </a:xfrm>
        </p:spPr>
        <p:txBody>
          <a:bodyPr/>
          <a:lstStyle/>
          <a:p>
            <a:pPr lvl="0"/>
            <a:r>
              <a:rPr lang="en-GB" sz="3200"/>
              <a:t>Sort the images into one of three categories.</a:t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>Natural sources of light.</a:t>
            </a:r>
            <a:br>
              <a:rPr lang="en-GB" sz="3200"/>
            </a:br>
            <a:r>
              <a:rPr lang="en-GB" sz="3200"/>
              <a:t>Man-made sources of light.</a:t>
            </a:r>
            <a:br>
              <a:rPr lang="en-GB" sz="3200"/>
            </a:br>
            <a:r>
              <a:rPr lang="en-GB" sz="3200"/>
              <a:t>Not a source of light.</a:t>
            </a:r>
            <a:br>
              <a:rPr lang="en-GB" sz="3200"/>
            </a:br>
            <a:endParaRPr lang="en-GB" sz="3200"/>
          </a:p>
        </p:txBody>
      </p:sp>
      <p:pic>
        <p:nvPicPr>
          <p:cNvPr id="3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12360" t="22078" r="54528" b="8425"/>
          <a:stretch>
            <a:fillRect/>
          </a:stretch>
        </p:blipFill>
        <p:spPr>
          <a:xfrm>
            <a:off x="631996" y="205740"/>
            <a:ext cx="5631643" cy="6645337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584956"/>
          </a:xfrm>
        </p:spPr>
        <p:txBody>
          <a:bodyPr/>
          <a:lstStyle/>
          <a:p>
            <a:pPr lvl="0"/>
            <a:r>
              <a:rPr lang="en-GB" sz="3200"/>
              <a:t>You may wish to create a table like the one below.</a:t>
            </a:r>
            <a:br>
              <a:rPr lang="en-GB" sz="3200"/>
            </a:br>
            <a:r>
              <a:rPr lang="en-GB" sz="3200"/>
              <a:t>What goes where?</a:t>
            </a:r>
          </a:p>
        </p:txBody>
      </p:sp>
      <p:pic>
        <p:nvPicPr>
          <p:cNvPr id="3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53419" t="25023" r="12475" b="54953"/>
          <a:stretch>
            <a:fillRect/>
          </a:stretch>
        </p:blipFill>
        <p:spPr>
          <a:xfrm>
            <a:off x="677332" y="2194560"/>
            <a:ext cx="8279498" cy="2733041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Light and dark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>
                <a:hlinkClick r:id="rId2"/>
              </a:rPr>
              <a:t>https://www.bbc.co.uk/bitesize/clips/z8vfb9q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0" y="156234"/>
            <a:ext cx="8596667" cy="1320795"/>
          </a:xfrm>
        </p:spPr>
        <p:txBody>
          <a:bodyPr/>
          <a:lstStyle/>
          <a:p>
            <a:pPr lvl="0"/>
            <a:r>
              <a:rPr lang="en-GB"/>
              <a:t>Using scientific vocabulary explain what is happening in this image</a:t>
            </a:r>
          </a:p>
        </p:txBody>
      </p:sp>
      <p:pic>
        <p:nvPicPr>
          <p:cNvPr id="3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36863" t="24434" r="36316" b="41538"/>
          <a:stretch>
            <a:fillRect/>
          </a:stretch>
        </p:blipFill>
        <p:spPr>
          <a:xfrm>
            <a:off x="687107" y="1477039"/>
            <a:ext cx="7909560" cy="5641939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Unjumble the words to give a definition of a shadow is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sz="3600">
                <a:solidFill>
                  <a:srgbClr val="4D5156"/>
                </a:solidFill>
                <a:latin typeface="arial" pitchFamily="34"/>
              </a:rPr>
              <a:t>Blocked A is a area light from a dark source is by an opaque where object. Shadow light</a:t>
            </a:r>
          </a:p>
          <a:p>
            <a:pPr marL="0" lvl="0" indent="0">
              <a:buNone/>
            </a:pPr>
            <a:r>
              <a:rPr lang="en-GB" sz="3600" b="1" i="1">
                <a:solidFill>
                  <a:srgbClr val="4D5156"/>
                </a:solidFill>
                <a:latin typeface="arial" pitchFamily="34"/>
              </a:rPr>
              <a:t>A shadow is a dark area where light from a light source is blocked by an opaque object. </a:t>
            </a:r>
            <a:endParaRPr lang="en-GB" sz="3600" b="1" i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Making shadows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77332" y="1585917"/>
            <a:ext cx="8596667" cy="3880768"/>
          </a:xfrm>
        </p:spPr>
        <p:txBody>
          <a:bodyPr/>
          <a:lstStyle/>
          <a:p>
            <a:pPr lvl="0"/>
            <a:r>
              <a:rPr lang="en-GB"/>
              <a:t>Next time you are outside notice the shadows you cast, think about how long it is and how that changes over time.</a:t>
            </a:r>
          </a:p>
          <a:p>
            <a:pPr lvl="0"/>
            <a:endParaRPr lang="en-GB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0616" y="2312353"/>
            <a:ext cx="5860243" cy="4389522"/>
          </a:xfrm>
          <a:prstGeom prst="rect">
            <a:avLst/>
          </a:prstGeom>
          <a:noFill/>
          <a:ln cap="rnd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</TotalTime>
  <Words>247</Words>
  <Application>Microsoft Office PowerPoint</Application>
  <PresentationFormat>Widescreen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Arial</vt:lpstr>
      <vt:lpstr>Calibri</vt:lpstr>
      <vt:lpstr>Muli</vt:lpstr>
      <vt:lpstr>Symbol</vt:lpstr>
      <vt:lpstr>Trebuchet MS</vt:lpstr>
      <vt:lpstr>Wingdings 3</vt:lpstr>
      <vt:lpstr>Facet</vt:lpstr>
      <vt:lpstr>LC: Can I explain light and shadows?</vt:lpstr>
      <vt:lpstr>Can you remember our science principles?</vt:lpstr>
      <vt:lpstr>How can you make shadows?</vt:lpstr>
      <vt:lpstr>Short task: What do you know about light and shadows?</vt:lpstr>
      <vt:lpstr>You should have remembered…</vt:lpstr>
      <vt:lpstr>Think about the concept cartoon, what might the fourth person have to say?</vt:lpstr>
      <vt:lpstr>These images represent things which can be seen because they either give out light or reflect light.</vt:lpstr>
      <vt:lpstr>Sort the images into one of three categories.  Natural sources of light. Man-made sources of light. Not a source of light. </vt:lpstr>
      <vt:lpstr>You may wish to create a table like the one below. What goes where?</vt:lpstr>
      <vt:lpstr>Light and dark</vt:lpstr>
      <vt:lpstr>Using scientific vocabulary explain what is happening in this image</vt:lpstr>
      <vt:lpstr>Unjumble the words to give a definition of a shadow is</vt:lpstr>
      <vt:lpstr>Making shadows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LC: Can I explain</dc:title>
  <dc:creator>Conor McKeown</dc:creator>
  <cp:lastModifiedBy>Conor McKeown</cp:lastModifiedBy>
  <cp:revision>5</cp:revision>
  <dcterms:created xsi:type="dcterms:W3CDTF">2020-11-01T13:14:29Z</dcterms:created>
  <dcterms:modified xsi:type="dcterms:W3CDTF">2020-11-03T07:40:05Z</dcterms:modified>
</cp:coreProperties>
</file>