
<file path=[Content_Types].xml><?xml version="1.0" encoding="utf-8"?>
<Types xmlns="http://schemas.openxmlformats.org/package/2006/content-types">
  <Default Extension="emf" ContentType="image/x-emf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6"/>
  </p:notesMasterIdLst>
  <p:sldIdLst>
    <p:sldId id="296" r:id="rId11"/>
    <p:sldId id="297" r:id="rId12"/>
    <p:sldId id="312" r:id="rId13"/>
    <p:sldId id="313" r:id="rId14"/>
    <p:sldId id="299" r:id="rId15"/>
    <p:sldId id="314" r:id="rId16"/>
    <p:sldId id="315" r:id="rId17"/>
    <p:sldId id="301" r:id="rId18"/>
    <p:sldId id="316" r:id="rId19"/>
    <p:sldId id="317" r:id="rId20"/>
    <p:sldId id="318" r:id="rId21"/>
    <p:sldId id="308" r:id="rId22"/>
    <p:sldId id="320" r:id="rId23"/>
    <p:sldId id="319" r:id="rId24"/>
    <p:sldId id="321" r:id="rId2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7" autoAdjust="0"/>
    <p:restoredTop sz="94694"/>
  </p:normalViewPr>
  <p:slideViewPr>
    <p:cSldViewPr snapToGrid="0" snapToObjects="1">
      <p:cViewPr varScale="1">
        <p:scale>
          <a:sx n="112" d="100"/>
          <a:sy n="112" d="100"/>
        </p:scale>
        <p:origin x="1672" y="1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presProps" Target="presProp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commentAuthors" Target="commentAuthors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09/01/2021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09/01/2021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s://vimeo.com/497919464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7" Type="http://schemas.openxmlformats.org/officeDocument/2006/relationships/image" Target="../media/image9.emf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6" Type="http://schemas.openxmlformats.org/officeDocument/2006/relationships/image" Target="../media/image8.png"/><Relationship Id="rId5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7" Type="http://schemas.openxmlformats.org/officeDocument/2006/relationships/image" Target="../media/image9.emf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2.xml"/><Relationship Id="rId6" Type="http://schemas.openxmlformats.org/officeDocument/2006/relationships/image" Target="../media/image8.png"/><Relationship Id="rId5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7" Type="http://schemas.openxmlformats.org/officeDocument/2006/relationships/image" Target="../media/image2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openxmlformats.org/officeDocument/2006/relationships/image" Target="../media/image24.png"/><Relationship Id="rId9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7" Type="http://schemas.openxmlformats.org/officeDocument/2006/relationships/image" Target="../media/image2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24.png"/><Relationship Id="rId10" Type="http://schemas.openxmlformats.org/officeDocument/2006/relationships/image" Target="../media/image15.png"/><Relationship Id="rId9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7" Type="http://schemas.openxmlformats.org/officeDocument/2006/relationships/image" Target="../media/image16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/Relationships>
</file>

<file path=ppt/slides/_rels/slide10.xml.rels><?xml version="1.0" encoding="UTF-8" standalone="yes"?>
<Relationships xmlns="http://schemas.openxmlformats.org/package/2006/relationships"><Relationship Id="rId7" Type="http://schemas.openxmlformats.org/officeDocument/2006/relationships/image" Target="../media/image17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/Relationships>
</file>

<file path=ppt/slides/_rels/slide11.xml.rels><?xml version="1.0" encoding="UTF-8" standalone="yes"?>
<Relationships xmlns="http://schemas.openxmlformats.org/package/2006/relationships"><Relationship Id="rId7" Type="http://schemas.openxmlformats.org/officeDocument/2006/relationships/image" Target="../media/image17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8.png"/><Relationship Id="rId7" Type="http://schemas.openxmlformats.org/officeDocument/2006/relationships/image" Target="../media/image26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6" Type="http://schemas.openxmlformats.org/officeDocument/2006/relationships/image" Target="../media/image23.png"/><Relationship Id="rId9" Type="http://schemas.openxmlformats.org/officeDocument/2006/relationships/image" Target="../media/image27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8.png"/><Relationship Id="rId7" Type="http://schemas.openxmlformats.org/officeDocument/2006/relationships/image" Target="../media/image2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9.xml"/><Relationship Id="rId6" Type="http://schemas.openxmlformats.org/officeDocument/2006/relationships/image" Target="../media/image23.png"/><Relationship Id="rId11" Type="http://schemas.openxmlformats.org/officeDocument/2006/relationships/image" Target="../media/image16.png"/><Relationship Id="rId10" Type="http://schemas.openxmlformats.org/officeDocument/2006/relationships/image" Target="../media/image14.png"/><Relationship Id="rId9" Type="http://schemas.openxmlformats.org/officeDocument/2006/relationships/image" Target="../media/image28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BFAD3B85-42BC-304A-B0AB-C19549B816E3}"/>
              </a:ext>
            </a:extLst>
          </p:cNvPr>
          <p:cNvSpPr txBox="1"/>
          <p:nvPr/>
        </p:nvSpPr>
        <p:spPr>
          <a:xfrm>
            <a:off x="308610" y="1554480"/>
            <a:ext cx="534924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/>
              <a:t>LC: Can you use subtraction (crossing 10)? </a:t>
            </a:r>
          </a:p>
          <a:p>
            <a:endParaRPr lang="en-US" sz="2800" b="1" dirty="0"/>
          </a:p>
          <a:p>
            <a:r>
              <a:rPr lang="en-US" sz="2800" b="1" dirty="0"/>
              <a:t>Video Link for Lesson 5:</a:t>
            </a:r>
          </a:p>
          <a:p>
            <a:endParaRPr lang="en-US" sz="2800" b="1" dirty="0"/>
          </a:p>
          <a:p>
            <a:r>
              <a:rPr lang="en-US" sz="2800" b="1" dirty="0">
                <a:hlinkClick r:id="rId2"/>
              </a:rPr>
              <a:t>https://vimeo.com/497919464</a:t>
            </a:r>
            <a:r>
              <a:rPr lang="en-US" sz="2800" b="1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695550" y="334776"/>
                <a:ext cx="7497474" cy="483209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omic Sans MS" panose="030F0702030302020204" pitchFamily="66" charset="0"/>
                  </a:rPr>
                  <a:t>1) What is one less than 11?</a:t>
                </a: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2) What is             take away</a:t>
                </a: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3) If </a:t>
                </a:r>
                <a:r>
                  <a:rPr lang="en-GB" sz="2800" dirty="0">
                    <a:solidFill>
                      <a:srgbClr val="0070C0"/>
                    </a:solidFill>
                    <a:latin typeface="Comic Sans MS" panose="030F0702030302020204" pitchFamily="66" charset="0"/>
                  </a:rPr>
                  <a:t>15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>
                    <a:solidFill>
                      <a:srgbClr val="0070C0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 </a:t>
                </a:r>
                <a:r>
                  <a:rPr lang="en-GB" sz="2800" dirty="0">
                    <a:solidFill>
                      <a:srgbClr val="0070C0"/>
                    </a:solidFill>
                    <a:latin typeface="Comic Sans MS" panose="030F0702030302020204" pitchFamily="66" charset="0"/>
                    <a:ea typeface="Cambria Math" panose="02040503050406030204" pitchFamily="18" charset="0"/>
                  </a:rPr>
                  <a:t>3 </a:t>
                </a:r>
                <a:r>
                  <a:rPr lang="en-GB" sz="2800" dirty="0">
                    <a:solidFill>
                      <a:srgbClr val="0070C0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= </a:t>
                </a:r>
                <a:r>
                  <a:rPr lang="en-GB" sz="2800" dirty="0">
                    <a:solidFill>
                      <a:srgbClr val="0070C0"/>
                    </a:solidFill>
                    <a:latin typeface="Comic Sans MS" panose="030F0702030302020204" pitchFamily="66" charset="0"/>
                    <a:ea typeface="Cambria Math" panose="02040503050406030204" pitchFamily="18" charset="0"/>
                  </a:rPr>
                  <a:t>12</a:t>
                </a:r>
                <a:r>
                  <a:rPr lang="en-GB" sz="2800" dirty="0">
                    <a:latin typeface="Comic Sans MS" panose="030F0702030302020204" pitchFamily="66" charset="0"/>
                    <a:ea typeface="Cambria Math" panose="02040503050406030204" pitchFamily="18" charset="0"/>
                  </a:rPr>
                  <a:t>, then </a:t>
                </a:r>
                <a:r>
                  <a:rPr lang="en-GB" sz="2800" dirty="0">
                    <a:solidFill>
                      <a:srgbClr val="0070C0"/>
                    </a:solidFill>
                    <a:latin typeface="Comic Sans MS" panose="030F0702030302020204" pitchFamily="66" charset="0"/>
                    <a:ea typeface="Cambria Math" panose="02040503050406030204" pitchFamily="18" charset="0"/>
                  </a:rPr>
                  <a:t>1</a:t>
                </a:r>
                <a:r>
                  <a:rPr lang="en-GB" sz="2800" dirty="0">
                    <a:solidFill>
                      <a:srgbClr val="0070C0"/>
                    </a:solidFill>
                    <a:latin typeface="Comic Sans MS" panose="030F0702030302020204" pitchFamily="66" charset="0"/>
                  </a:rPr>
                  <a:t>5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>
                    <a:solidFill>
                      <a:srgbClr val="0070C0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 </a:t>
                </a:r>
                <a:r>
                  <a:rPr lang="en-GB" sz="2800" dirty="0">
                    <a:solidFill>
                      <a:srgbClr val="0070C0"/>
                    </a:solidFill>
                    <a:latin typeface="Comic Sans MS" panose="030F0702030302020204" pitchFamily="66" charset="0"/>
                    <a:ea typeface="Cambria Math" panose="02040503050406030204" pitchFamily="18" charset="0"/>
                  </a:rPr>
                  <a:t>2 </a:t>
                </a:r>
                <a:r>
                  <a:rPr lang="en-GB" sz="2800" dirty="0">
                    <a:solidFill>
                      <a:srgbClr val="0070C0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= </a:t>
                </a:r>
                <a:r>
                  <a:rPr lang="en-GB" sz="2800" dirty="0">
                    <a:latin typeface="Comic Sans MS" panose="030F0702030302020204" pitchFamily="66" charset="0"/>
                    <a:ea typeface="Cambria Math" panose="02040503050406030204" pitchFamily="18" charset="0"/>
                  </a:rPr>
                  <a:t> </a:t>
                </a:r>
                <a:endParaRPr lang="en-GB" sz="2800" dirty="0">
                  <a:latin typeface="Comic Sans MS" panose="030F0702030302020204" pitchFamily="66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4) What is missing?</a:t>
                </a:r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4832092"/>
              </a:xfrm>
              <a:prstGeom prst="rect">
                <a:avLst/>
              </a:prstGeom>
              <a:blipFill>
                <a:blip r:embed="rId5"/>
                <a:stretch>
                  <a:fillRect l="-1626" t="-1387" b="-252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TextBox 12"/>
          <p:cNvSpPr txBox="1"/>
          <p:nvPr/>
        </p:nvSpPr>
        <p:spPr>
          <a:xfrm>
            <a:off x="6021528" y="3324287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 ?</a:t>
            </a: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4572871" y="3983579"/>
            <a:ext cx="2077898" cy="2080142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4738496" y="4142210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16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5321506" y="5355112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18</a:t>
            </a: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5002" t="23074" r="31995" b="33000"/>
          <a:stretch/>
        </p:blipFill>
        <p:spPr>
          <a:xfrm>
            <a:off x="2484461" y="800322"/>
            <a:ext cx="777354" cy="2192140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934" t="34426" r="42244" b="42987"/>
          <a:stretch/>
        </p:blipFill>
        <p:spPr>
          <a:xfrm>
            <a:off x="2977742" y="1593133"/>
            <a:ext cx="457922" cy="525763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934" t="34426" r="42244" b="42987"/>
          <a:stretch/>
        </p:blipFill>
        <p:spPr>
          <a:xfrm>
            <a:off x="3346168" y="1579893"/>
            <a:ext cx="457922" cy="525763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934" t="34426" r="42244" b="42987"/>
          <a:stretch/>
        </p:blipFill>
        <p:spPr>
          <a:xfrm>
            <a:off x="3359646" y="2014115"/>
            <a:ext cx="457922" cy="525763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934" t="34426" r="42244" b="42987"/>
          <a:stretch/>
        </p:blipFill>
        <p:spPr>
          <a:xfrm>
            <a:off x="2985565" y="1983478"/>
            <a:ext cx="457922" cy="525763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934" t="34426" r="42244" b="42987"/>
          <a:stretch/>
        </p:blipFill>
        <p:spPr>
          <a:xfrm>
            <a:off x="5740346" y="1609608"/>
            <a:ext cx="457922" cy="525763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934" t="34426" r="42244" b="42987"/>
          <a:stretch/>
        </p:blipFill>
        <p:spPr>
          <a:xfrm>
            <a:off x="5730799" y="1964790"/>
            <a:ext cx="457922" cy="525763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934" t="34426" r="42244" b="42987"/>
          <a:stretch/>
        </p:blipFill>
        <p:spPr>
          <a:xfrm>
            <a:off x="6099225" y="1951550"/>
            <a:ext cx="457922" cy="52576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6727149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695550" y="334776"/>
                <a:ext cx="7497474" cy="483209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omic Sans MS" panose="030F0702030302020204" pitchFamily="66" charset="0"/>
                  </a:rPr>
                  <a:t>1) What is one less than 11?</a:t>
                </a: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2) What is             take away</a:t>
                </a: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3) If </a:t>
                </a:r>
                <a:r>
                  <a:rPr lang="en-GB" sz="2800" dirty="0">
                    <a:solidFill>
                      <a:srgbClr val="0070C0"/>
                    </a:solidFill>
                    <a:latin typeface="Comic Sans MS" panose="030F0702030302020204" pitchFamily="66" charset="0"/>
                  </a:rPr>
                  <a:t>15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>
                    <a:solidFill>
                      <a:srgbClr val="0070C0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 </a:t>
                </a:r>
                <a:r>
                  <a:rPr lang="en-GB" sz="2800" dirty="0">
                    <a:solidFill>
                      <a:srgbClr val="0070C0"/>
                    </a:solidFill>
                    <a:latin typeface="Comic Sans MS" panose="030F0702030302020204" pitchFamily="66" charset="0"/>
                    <a:ea typeface="Cambria Math" panose="02040503050406030204" pitchFamily="18" charset="0"/>
                  </a:rPr>
                  <a:t>3 </a:t>
                </a:r>
                <a:r>
                  <a:rPr lang="en-GB" sz="2800" dirty="0">
                    <a:solidFill>
                      <a:srgbClr val="0070C0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= </a:t>
                </a:r>
                <a:r>
                  <a:rPr lang="en-GB" sz="2800" dirty="0">
                    <a:solidFill>
                      <a:srgbClr val="0070C0"/>
                    </a:solidFill>
                    <a:latin typeface="Comic Sans MS" panose="030F0702030302020204" pitchFamily="66" charset="0"/>
                    <a:ea typeface="Cambria Math" panose="02040503050406030204" pitchFamily="18" charset="0"/>
                  </a:rPr>
                  <a:t>12</a:t>
                </a:r>
                <a:r>
                  <a:rPr lang="en-GB" sz="2800" dirty="0">
                    <a:latin typeface="Comic Sans MS" panose="030F0702030302020204" pitchFamily="66" charset="0"/>
                    <a:ea typeface="Cambria Math" panose="02040503050406030204" pitchFamily="18" charset="0"/>
                  </a:rPr>
                  <a:t>, then </a:t>
                </a:r>
                <a:r>
                  <a:rPr lang="en-GB" sz="2800" dirty="0">
                    <a:solidFill>
                      <a:srgbClr val="0070C0"/>
                    </a:solidFill>
                    <a:latin typeface="Comic Sans MS" panose="030F0702030302020204" pitchFamily="66" charset="0"/>
                    <a:ea typeface="Cambria Math" panose="02040503050406030204" pitchFamily="18" charset="0"/>
                  </a:rPr>
                  <a:t>1</a:t>
                </a:r>
                <a:r>
                  <a:rPr lang="en-GB" sz="2800" dirty="0">
                    <a:solidFill>
                      <a:srgbClr val="0070C0"/>
                    </a:solidFill>
                    <a:latin typeface="Comic Sans MS" panose="030F0702030302020204" pitchFamily="66" charset="0"/>
                  </a:rPr>
                  <a:t>5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>
                    <a:solidFill>
                      <a:srgbClr val="0070C0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 </a:t>
                </a:r>
                <a:r>
                  <a:rPr lang="en-GB" sz="2800" dirty="0">
                    <a:solidFill>
                      <a:srgbClr val="0070C0"/>
                    </a:solidFill>
                    <a:latin typeface="Comic Sans MS" panose="030F0702030302020204" pitchFamily="66" charset="0"/>
                    <a:ea typeface="Cambria Math" panose="02040503050406030204" pitchFamily="18" charset="0"/>
                  </a:rPr>
                  <a:t>2 </a:t>
                </a:r>
                <a:r>
                  <a:rPr lang="en-GB" sz="2800" dirty="0">
                    <a:solidFill>
                      <a:srgbClr val="0070C0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= </a:t>
                </a:r>
                <a:r>
                  <a:rPr lang="en-GB" sz="2800" dirty="0">
                    <a:latin typeface="Comic Sans MS" panose="030F0702030302020204" pitchFamily="66" charset="0"/>
                    <a:ea typeface="Cambria Math" panose="02040503050406030204" pitchFamily="18" charset="0"/>
                  </a:rPr>
                  <a:t> </a:t>
                </a:r>
                <a:endParaRPr lang="en-GB" sz="2800" dirty="0">
                  <a:latin typeface="Comic Sans MS" panose="030F0702030302020204" pitchFamily="66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4) What is missing?</a:t>
                </a:r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4832092"/>
              </a:xfrm>
              <a:prstGeom prst="rect">
                <a:avLst/>
              </a:prstGeom>
              <a:blipFill>
                <a:blip r:embed="rId5"/>
                <a:stretch>
                  <a:fillRect l="-1626" t="-1387" b="-252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TextBox 4"/>
          <p:cNvSpPr txBox="1"/>
          <p:nvPr/>
        </p:nvSpPr>
        <p:spPr>
          <a:xfrm>
            <a:off x="6682623" y="1634782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11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479749" y="334776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10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021528" y="3324287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13</a:t>
            </a: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4572871" y="3983579"/>
            <a:ext cx="2077898" cy="2080142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4738496" y="4142210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16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5321506" y="5355112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18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5928861" y="4119028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 2</a:t>
            </a: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5002" t="23074" r="31995" b="33000"/>
          <a:stretch/>
        </p:blipFill>
        <p:spPr>
          <a:xfrm>
            <a:off x="2484461" y="800322"/>
            <a:ext cx="777354" cy="2192140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934" t="34426" r="42244" b="42987"/>
          <a:stretch/>
        </p:blipFill>
        <p:spPr>
          <a:xfrm>
            <a:off x="2977742" y="1593133"/>
            <a:ext cx="457922" cy="525763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934" t="34426" r="42244" b="42987"/>
          <a:stretch/>
        </p:blipFill>
        <p:spPr>
          <a:xfrm>
            <a:off x="3346168" y="1579893"/>
            <a:ext cx="457922" cy="525763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934" t="34426" r="42244" b="42987"/>
          <a:stretch/>
        </p:blipFill>
        <p:spPr>
          <a:xfrm>
            <a:off x="3359646" y="2014115"/>
            <a:ext cx="457922" cy="525763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934" t="34426" r="42244" b="42987"/>
          <a:stretch/>
        </p:blipFill>
        <p:spPr>
          <a:xfrm>
            <a:off x="2985565" y="1983478"/>
            <a:ext cx="457922" cy="525763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934" t="34426" r="42244" b="42987"/>
          <a:stretch/>
        </p:blipFill>
        <p:spPr>
          <a:xfrm>
            <a:off x="5740346" y="1609608"/>
            <a:ext cx="457922" cy="525763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934" t="34426" r="42244" b="42987"/>
          <a:stretch/>
        </p:blipFill>
        <p:spPr>
          <a:xfrm>
            <a:off x="5730799" y="1964790"/>
            <a:ext cx="457922" cy="525763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934" t="34426" r="42244" b="42987"/>
          <a:stretch/>
        </p:blipFill>
        <p:spPr>
          <a:xfrm>
            <a:off x="6099225" y="1951550"/>
            <a:ext cx="457922" cy="52576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6875747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/>
      <p:bldP spid="13" grpId="0"/>
      <p:bldP spid="1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49178" y="1508179"/>
            <a:ext cx="61714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There were 12 chocolates.</a:t>
            </a:r>
          </a:p>
        </p:txBody>
      </p:sp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902321" y="3698592"/>
          <a:ext cx="7137792" cy="432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46112">
                  <a:extLst>
                    <a:ext uri="{9D8B030D-6E8A-4147-A177-3AD203B41FA5}">
                      <a16:colId xmlns:a16="http://schemas.microsoft.com/office/drawing/2014/main" val="965214392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1138395627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3562248181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115505409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2626612694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2647883041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1182470552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1222514290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3512228322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1027883608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710076311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2016965823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4121401192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2254820527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1792209802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3581062215"/>
                    </a:ext>
                  </a:extLst>
                </a:gridCol>
              </a:tblGrid>
              <a:tr h="2160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89254444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27011768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3700989" y="4217121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12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140695" y="4217121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13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580401" y="4217121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14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020107" y="4217121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15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5459813" y="4217121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16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5899519" y="4217121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17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366521" y="4217121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18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806227" y="4217121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19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7298941" y="4217729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20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3261283" y="4213906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11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2821577" y="4213906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10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2381871" y="4213906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9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928517" y="4213906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8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475163" y="4213906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7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990943" y="4213905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6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Box 23"/>
              <p:cNvSpPr txBox="1"/>
              <p:nvPr/>
            </p:nvSpPr>
            <p:spPr>
              <a:xfrm>
                <a:off x="3367819" y="5066522"/>
                <a:ext cx="77634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 −</m:t>
                      </m:r>
                    </m:oMath>
                  </m:oMathPara>
                </a14:m>
                <a:endParaRPr lang="en-GB" sz="3600" dirty="0">
                  <a:solidFill>
                    <a:schemeClr val="tx1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24" name="TextBox 2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67819" y="5066522"/>
                <a:ext cx="776347" cy="769441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5" name="TextBox 24"/>
          <p:cNvSpPr txBox="1"/>
          <p:nvPr/>
        </p:nvSpPr>
        <p:spPr>
          <a:xfrm>
            <a:off x="2824532" y="5141847"/>
            <a:ext cx="67876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12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Box 25"/>
              <p:cNvSpPr txBox="1"/>
              <p:nvPr/>
            </p:nvSpPr>
            <p:spPr>
              <a:xfrm>
                <a:off x="4697450" y="5041318"/>
                <a:ext cx="65053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1600" dirty="0">
                  <a:solidFill>
                    <a:schemeClr val="tx1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26" name="TextBox 2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97450" y="5041318"/>
                <a:ext cx="650537" cy="769441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7" name="Rounded Rectangle 26"/>
          <p:cNvSpPr/>
          <p:nvPr/>
        </p:nvSpPr>
        <p:spPr>
          <a:xfrm>
            <a:off x="2849610" y="5146691"/>
            <a:ext cx="640867" cy="636642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Box 27"/>
          <p:cNvSpPr txBox="1"/>
          <p:nvPr/>
        </p:nvSpPr>
        <p:spPr>
          <a:xfrm>
            <a:off x="3982354" y="5141847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29" name="Rounded Rectangle 28"/>
          <p:cNvSpPr/>
          <p:nvPr/>
        </p:nvSpPr>
        <p:spPr>
          <a:xfrm>
            <a:off x="4007432" y="5146691"/>
            <a:ext cx="640867" cy="636642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30" name="Rounded Rectangle 29"/>
          <p:cNvSpPr/>
          <p:nvPr/>
        </p:nvSpPr>
        <p:spPr>
          <a:xfrm>
            <a:off x="5230571" y="5146691"/>
            <a:ext cx="640867" cy="636642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5140070" y="5137002"/>
            <a:ext cx="8218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8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3482673" y="2858508"/>
            <a:ext cx="5351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1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3052921" y="2858508"/>
            <a:ext cx="5351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50" name="TextBox 49"/>
          <p:cNvSpPr txBox="1"/>
          <p:nvPr/>
        </p:nvSpPr>
        <p:spPr>
          <a:xfrm>
            <a:off x="2589562" y="2858508"/>
            <a:ext cx="5351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2159810" y="2870935"/>
            <a:ext cx="5351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52" name="Left Bracket 51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16200000" flipH="1">
            <a:off x="3554143" y="3285964"/>
            <a:ext cx="448849" cy="448441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3" name="Left Bracket 52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16200000" flipH="1">
            <a:off x="3088907" y="3300263"/>
            <a:ext cx="479942" cy="450936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4" name="Left Bracket 53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16200000" flipH="1">
            <a:off x="2668518" y="3254549"/>
            <a:ext cx="425260" cy="462827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5" name="Left Bracket 54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16200000" flipH="1">
            <a:off x="2246084" y="3285691"/>
            <a:ext cx="448849" cy="448988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1" name="TextBox 60"/>
          <p:cNvSpPr txBox="1"/>
          <p:nvPr/>
        </p:nvSpPr>
        <p:spPr>
          <a:xfrm>
            <a:off x="420879" y="1918242"/>
            <a:ext cx="61714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4 chocolates were eaten.</a:t>
            </a:r>
          </a:p>
        </p:txBody>
      </p:sp>
      <p:sp>
        <p:nvSpPr>
          <p:cNvPr id="63" name="TextBox 62"/>
          <p:cNvSpPr txBox="1"/>
          <p:nvPr/>
        </p:nvSpPr>
        <p:spPr>
          <a:xfrm>
            <a:off x="420880" y="2400292"/>
            <a:ext cx="61714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How many chocolates are left?</a:t>
            </a:r>
          </a:p>
        </p:txBody>
      </p:sp>
      <p:sp>
        <p:nvSpPr>
          <p:cNvPr id="47" name="Rounded Rectangular Callout 46"/>
          <p:cNvSpPr/>
          <p:nvPr/>
        </p:nvSpPr>
        <p:spPr>
          <a:xfrm>
            <a:off x="2075388" y="500830"/>
            <a:ext cx="4068599" cy="973977"/>
          </a:xfrm>
          <a:prstGeom prst="wedgeRoundRectCallout">
            <a:avLst>
              <a:gd name="adj1" fmla="val -57285"/>
              <a:gd name="adj2" fmla="val 14299"/>
              <a:gd name="adj3" fmla="val 16667"/>
            </a:avLst>
          </a:prstGeom>
          <a:noFill/>
          <a:ln w="3810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TextBox 59"/>
          <p:cNvSpPr txBox="1"/>
          <p:nvPr/>
        </p:nvSpPr>
        <p:spPr>
          <a:xfrm>
            <a:off x="2098866" y="514044"/>
            <a:ext cx="40906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I can use a number line </a:t>
            </a:r>
          </a:p>
          <a:p>
            <a:pPr algn="ctr"/>
            <a:r>
              <a:rPr lang="en-GB" sz="2800" dirty="0">
                <a:latin typeface="Comic Sans MS" panose="030F0702030302020204" pitchFamily="66" charset="0"/>
              </a:rPr>
              <a:t>to count back.</a:t>
            </a:r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47999" y="1102421"/>
            <a:ext cx="2252362" cy="2150642"/>
          </a:xfrm>
          <a:prstGeom prst="rect">
            <a:avLst/>
          </a:prstGeom>
        </p:spPr>
      </p:pic>
      <p:pic>
        <p:nvPicPr>
          <p:cNvPr id="62" name="Picture 61"/>
          <p:cNvPicPr/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67512" y="438556"/>
            <a:ext cx="1085284" cy="1417411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3036128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2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9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6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5" grpId="0"/>
      <p:bldP spid="28" grpId="0"/>
      <p:bldP spid="31" grpId="0"/>
      <p:bldP spid="48" grpId="0"/>
      <p:bldP spid="49" grpId="0"/>
      <p:bldP spid="50" grpId="0"/>
      <p:bldP spid="51" grpId="0"/>
      <p:bldP spid="52" grpId="0" animBg="1"/>
      <p:bldP spid="53" grpId="0" animBg="1"/>
      <p:bldP spid="54" grpId="0" animBg="1"/>
      <p:bldP spid="55" grpId="0" animBg="1"/>
      <p:bldP spid="61" grpId="0"/>
      <p:bldP spid="63" grpId="0"/>
      <p:bldP spid="47" grpId="0" animBg="1"/>
      <p:bldP spid="6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667512" y="334776"/>
            <a:ext cx="7525512" cy="5769864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84676" y="977236"/>
            <a:ext cx="61714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There were 14 bees at the hive.</a:t>
            </a:r>
          </a:p>
        </p:txBody>
      </p:sp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902321" y="3698592"/>
          <a:ext cx="7137792" cy="432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46112">
                  <a:extLst>
                    <a:ext uri="{9D8B030D-6E8A-4147-A177-3AD203B41FA5}">
                      <a16:colId xmlns:a16="http://schemas.microsoft.com/office/drawing/2014/main" val="965214392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1138395627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3562248181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115505409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2626612694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2647883041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1182470552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1222514290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3512228322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1027883608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710076311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2016965823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4121401192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2254820527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1792209802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3581062215"/>
                    </a:ext>
                  </a:extLst>
                </a:gridCol>
              </a:tblGrid>
              <a:tr h="2160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89254444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27011768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3700989" y="4217121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12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140695" y="4217121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13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580401" y="4217121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14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020107" y="4217121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15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5459813" y="4217121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16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5899519" y="4217121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17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366521" y="4217121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18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806227" y="4217121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19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7298941" y="4217729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20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3261283" y="4213906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11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2821577" y="4213906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10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2381871" y="4213906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9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928517" y="4213906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8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475163" y="4213906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7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990943" y="4213905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6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Box 23"/>
              <p:cNvSpPr txBox="1"/>
              <p:nvPr/>
            </p:nvSpPr>
            <p:spPr>
              <a:xfrm>
                <a:off x="3367819" y="5066522"/>
                <a:ext cx="77634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 −</m:t>
                      </m:r>
                    </m:oMath>
                  </m:oMathPara>
                </a14:m>
                <a:endParaRPr lang="en-GB" sz="3600" dirty="0">
                  <a:solidFill>
                    <a:schemeClr val="tx1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24" name="TextBox 2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67819" y="5066522"/>
                <a:ext cx="776347" cy="769441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5" name="TextBox 24"/>
          <p:cNvSpPr txBox="1"/>
          <p:nvPr/>
        </p:nvSpPr>
        <p:spPr>
          <a:xfrm>
            <a:off x="2824532" y="5141847"/>
            <a:ext cx="67876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14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Box 25"/>
              <p:cNvSpPr txBox="1"/>
              <p:nvPr/>
            </p:nvSpPr>
            <p:spPr>
              <a:xfrm>
                <a:off x="4697450" y="5041318"/>
                <a:ext cx="65053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1600" dirty="0">
                  <a:solidFill>
                    <a:schemeClr val="tx1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26" name="TextBox 2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97450" y="5041318"/>
                <a:ext cx="650537" cy="769441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7" name="Rounded Rectangle 26"/>
          <p:cNvSpPr/>
          <p:nvPr/>
        </p:nvSpPr>
        <p:spPr>
          <a:xfrm>
            <a:off x="2849610" y="5146691"/>
            <a:ext cx="640867" cy="636642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Box 27"/>
          <p:cNvSpPr txBox="1"/>
          <p:nvPr/>
        </p:nvSpPr>
        <p:spPr>
          <a:xfrm>
            <a:off x="3982354" y="5141847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29" name="Rounded Rectangle 28"/>
          <p:cNvSpPr/>
          <p:nvPr/>
        </p:nvSpPr>
        <p:spPr>
          <a:xfrm>
            <a:off x="4007432" y="5146691"/>
            <a:ext cx="640867" cy="636642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30" name="Rounded Rectangle 29"/>
          <p:cNvSpPr/>
          <p:nvPr/>
        </p:nvSpPr>
        <p:spPr>
          <a:xfrm>
            <a:off x="5230571" y="5146691"/>
            <a:ext cx="640867" cy="636642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5140070" y="5137002"/>
            <a:ext cx="8218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9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4374591" y="2821582"/>
            <a:ext cx="5351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1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3944839" y="2821582"/>
            <a:ext cx="5351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50" name="TextBox 49"/>
          <p:cNvSpPr txBox="1"/>
          <p:nvPr/>
        </p:nvSpPr>
        <p:spPr>
          <a:xfrm>
            <a:off x="3481480" y="2821582"/>
            <a:ext cx="5351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3051728" y="2821582"/>
            <a:ext cx="5351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52" name="Left Bracket 51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16200000" flipH="1">
            <a:off x="4446061" y="3285964"/>
            <a:ext cx="448849" cy="448441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3" name="Left Bracket 52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16200000" flipH="1">
            <a:off x="4003530" y="3277558"/>
            <a:ext cx="468300" cy="484704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4" name="Left Bracket 53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16200000" flipH="1">
            <a:off x="3537495" y="3277489"/>
            <a:ext cx="474093" cy="465780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5" name="Left Bracket 54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16200000" flipH="1">
            <a:off x="3115102" y="3308591"/>
            <a:ext cx="448849" cy="403187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1" name="TextBox 60"/>
          <p:cNvSpPr txBox="1"/>
          <p:nvPr/>
        </p:nvSpPr>
        <p:spPr>
          <a:xfrm>
            <a:off x="-414681" y="1466255"/>
            <a:ext cx="61714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5 bees flew away.</a:t>
            </a:r>
          </a:p>
        </p:txBody>
      </p:sp>
      <p:sp>
        <p:nvSpPr>
          <p:cNvPr id="63" name="TextBox 62"/>
          <p:cNvSpPr txBox="1"/>
          <p:nvPr/>
        </p:nvSpPr>
        <p:spPr>
          <a:xfrm>
            <a:off x="175566" y="1964442"/>
            <a:ext cx="61714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How many bees are left?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468501">
            <a:off x="632923" y="2235846"/>
            <a:ext cx="1186319" cy="1149247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390361" y="398877"/>
            <a:ext cx="747045" cy="747045"/>
          </a:xfrm>
          <a:prstGeom prst="rect">
            <a:avLst/>
          </a:prstGeom>
        </p:spPr>
      </p:pic>
      <p:sp>
        <p:nvSpPr>
          <p:cNvPr id="45" name="TextBox 44"/>
          <p:cNvSpPr txBox="1"/>
          <p:nvPr/>
        </p:nvSpPr>
        <p:spPr>
          <a:xfrm>
            <a:off x="5452880" y="541566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70242" y="1210021"/>
            <a:ext cx="2705100" cy="3086100"/>
          </a:xfrm>
          <a:prstGeom prst="rect">
            <a:avLst/>
          </a:prstGeom>
        </p:spPr>
      </p:pic>
      <p:sp>
        <p:nvSpPr>
          <p:cNvPr id="56" name="TextBox 55"/>
          <p:cNvSpPr txBox="1"/>
          <p:nvPr/>
        </p:nvSpPr>
        <p:spPr>
          <a:xfrm>
            <a:off x="2631220" y="2821582"/>
            <a:ext cx="5351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57" name="Left Bracket 56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16200000" flipH="1">
            <a:off x="2647209" y="3280657"/>
            <a:ext cx="491528" cy="455279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4447640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0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4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1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5" grpId="0"/>
      <p:bldP spid="28" grpId="0"/>
      <p:bldP spid="31" grpId="0"/>
      <p:bldP spid="48" grpId="0"/>
      <p:bldP spid="49" grpId="0"/>
      <p:bldP spid="50" grpId="0"/>
      <p:bldP spid="51" grpId="0"/>
      <p:bldP spid="52" grpId="0" animBg="1"/>
      <p:bldP spid="53" grpId="0" animBg="1"/>
      <p:bldP spid="54" grpId="0" animBg="1"/>
      <p:bldP spid="55" grpId="0" animBg="1"/>
      <p:bldP spid="61" grpId="0"/>
      <p:bldP spid="63" grpId="0"/>
      <p:bldP spid="56" grpId="0"/>
      <p:bldP spid="5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questions 1 and 2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58533850"/>
              </p:ext>
            </p:extLst>
          </p:nvPr>
        </p:nvGraphicFramePr>
        <p:xfrm>
          <a:off x="867540" y="4405871"/>
          <a:ext cx="7137792" cy="432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46112">
                  <a:extLst>
                    <a:ext uri="{9D8B030D-6E8A-4147-A177-3AD203B41FA5}">
                      <a16:colId xmlns:a16="http://schemas.microsoft.com/office/drawing/2014/main" val="965214392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1138395627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3562248181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115505409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2626612694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2647883041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1182470552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1222514290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3512228322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1027883608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710076311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2016965823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4121401192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2254820527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1792209802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3581062215"/>
                    </a:ext>
                  </a:extLst>
                </a:gridCol>
              </a:tblGrid>
              <a:tr h="2160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89254444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27011768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5479513" y="4924400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12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919219" y="4924400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13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358925" y="4924400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14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798631" y="4924400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15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7238337" y="4924400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16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5039807" y="4921185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11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600101" y="4921185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10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4160395" y="4921185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9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3707041" y="4921185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8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3253687" y="4921185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7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2769467" y="4921184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6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Box 23"/>
              <p:cNvSpPr txBox="1"/>
              <p:nvPr/>
            </p:nvSpPr>
            <p:spPr>
              <a:xfrm>
                <a:off x="3322457" y="2229555"/>
                <a:ext cx="77634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 −</m:t>
                      </m:r>
                    </m:oMath>
                  </m:oMathPara>
                </a14:m>
                <a:endParaRPr lang="en-GB" sz="3600" dirty="0">
                  <a:solidFill>
                    <a:schemeClr val="tx1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24" name="TextBox 2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22457" y="2229555"/>
                <a:ext cx="776347" cy="769441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5" name="TextBox 24"/>
          <p:cNvSpPr txBox="1"/>
          <p:nvPr/>
        </p:nvSpPr>
        <p:spPr>
          <a:xfrm>
            <a:off x="2779170" y="2304880"/>
            <a:ext cx="67876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17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Box 25"/>
              <p:cNvSpPr txBox="1"/>
              <p:nvPr/>
            </p:nvSpPr>
            <p:spPr>
              <a:xfrm>
                <a:off x="4652088" y="2204351"/>
                <a:ext cx="65053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1600" dirty="0">
                  <a:solidFill>
                    <a:schemeClr val="tx1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26" name="TextBox 2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52088" y="2204351"/>
                <a:ext cx="650537" cy="769441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7" name="Rounded Rectangle 26"/>
          <p:cNvSpPr/>
          <p:nvPr/>
        </p:nvSpPr>
        <p:spPr>
          <a:xfrm>
            <a:off x="2804248" y="2309724"/>
            <a:ext cx="640867" cy="636642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Box 27"/>
          <p:cNvSpPr txBox="1"/>
          <p:nvPr/>
        </p:nvSpPr>
        <p:spPr>
          <a:xfrm>
            <a:off x="3936992" y="2304880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9</a:t>
            </a:r>
          </a:p>
        </p:txBody>
      </p:sp>
      <p:sp>
        <p:nvSpPr>
          <p:cNvPr id="29" name="Rounded Rectangle 28"/>
          <p:cNvSpPr/>
          <p:nvPr/>
        </p:nvSpPr>
        <p:spPr>
          <a:xfrm>
            <a:off x="3962070" y="2309724"/>
            <a:ext cx="640867" cy="636642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30" name="Rounded Rectangle 29"/>
          <p:cNvSpPr/>
          <p:nvPr/>
        </p:nvSpPr>
        <p:spPr>
          <a:xfrm>
            <a:off x="5185209" y="2309724"/>
            <a:ext cx="640867" cy="636642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5094708" y="2300035"/>
            <a:ext cx="8218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8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495065" y="3496324"/>
            <a:ext cx="5351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1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7050243" y="3496324"/>
            <a:ext cx="5351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50" name="TextBox 49"/>
          <p:cNvSpPr txBox="1"/>
          <p:nvPr/>
        </p:nvSpPr>
        <p:spPr>
          <a:xfrm>
            <a:off x="6605419" y="3496324"/>
            <a:ext cx="5351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6160595" y="3496324"/>
            <a:ext cx="5351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52" name="Left Bracket 51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16200000" flipH="1">
            <a:off x="7540409" y="3934580"/>
            <a:ext cx="448849" cy="448441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3" name="Left Bracket 52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16200000" flipH="1">
            <a:off x="7079397" y="3944655"/>
            <a:ext cx="471495" cy="450937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4" name="Left Bracket 53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16200000" flipH="1">
            <a:off x="6626069" y="3931879"/>
            <a:ext cx="494723" cy="474861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5" name="Left Bracket 54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16200000" flipH="1">
            <a:off x="6200532" y="3966125"/>
            <a:ext cx="482295" cy="418797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6" name="TextBox 55"/>
          <p:cNvSpPr txBox="1"/>
          <p:nvPr/>
        </p:nvSpPr>
        <p:spPr>
          <a:xfrm>
            <a:off x="5715771" y="3496324"/>
            <a:ext cx="5351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57" name="Left Bracket 56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16200000" flipH="1">
            <a:off x="5788942" y="3933980"/>
            <a:ext cx="448849" cy="403187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6" name="TextBox 45"/>
          <p:cNvSpPr txBox="1"/>
          <p:nvPr/>
        </p:nvSpPr>
        <p:spPr>
          <a:xfrm>
            <a:off x="2316113" y="4921183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1876407" y="4921183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58" name="TextBox 57"/>
          <p:cNvSpPr txBox="1"/>
          <p:nvPr/>
        </p:nvSpPr>
        <p:spPr>
          <a:xfrm>
            <a:off x="1423053" y="4921183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59" name="TextBox 58"/>
          <p:cNvSpPr txBox="1"/>
          <p:nvPr/>
        </p:nvSpPr>
        <p:spPr>
          <a:xfrm>
            <a:off x="969699" y="4921183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64" name="Rounded Rectangular Callout 63"/>
          <p:cNvSpPr/>
          <p:nvPr/>
        </p:nvSpPr>
        <p:spPr>
          <a:xfrm>
            <a:off x="2376764" y="827782"/>
            <a:ext cx="4068599" cy="973977"/>
          </a:xfrm>
          <a:prstGeom prst="wedgeRoundRectCallout">
            <a:avLst>
              <a:gd name="adj1" fmla="val -57285"/>
              <a:gd name="adj2" fmla="val 14299"/>
              <a:gd name="adj3" fmla="val 16667"/>
            </a:avLst>
          </a:prstGeom>
          <a:noFill/>
          <a:ln w="3810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5" name="TextBox 64"/>
          <p:cNvSpPr txBox="1"/>
          <p:nvPr/>
        </p:nvSpPr>
        <p:spPr>
          <a:xfrm>
            <a:off x="2400242" y="840996"/>
            <a:ext cx="40906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I can use a number line </a:t>
            </a:r>
          </a:p>
          <a:p>
            <a:pPr algn="ctr"/>
            <a:r>
              <a:rPr lang="en-GB" sz="2800" dirty="0">
                <a:latin typeface="Comic Sans MS" panose="030F0702030302020204" pitchFamily="66" charset="0"/>
              </a:rPr>
              <a:t>to count back.</a:t>
            </a:r>
          </a:p>
        </p:txBody>
      </p:sp>
      <p:sp>
        <p:nvSpPr>
          <p:cNvPr id="67" name="TextBox 66"/>
          <p:cNvSpPr txBox="1"/>
          <p:nvPr/>
        </p:nvSpPr>
        <p:spPr>
          <a:xfrm>
            <a:off x="7659702" y="4921182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17</a:t>
            </a:r>
          </a:p>
        </p:txBody>
      </p:sp>
      <p:sp>
        <p:nvSpPr>
          <p:cNvPr id="68" name="TextBox 67"/>
          <p:cNvSpPr txBox="1"/>
          <p:nvPr/>
        </p:nvSpPr>
        <p:spPr>
          <a:xfrm>
            <a:off x="5270947" y="3496324"/>
            <a:ext cx="5351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6</a:t>
            </a:r>
          </a:p>
        </p:txBody>
      </p:sp>
      <p:sp>
        <p:nvSpPr>
          <p:cNvPr id="69" name="TextBox 68"/>
          <p:cNvSpPr txBox="1"/>
          <p:nvPr/>
        </p:nvSpPr>
        <p:spPr>
          <a:xfrm>
            <a:off x="4826123" y="3496324"/>
            <a:ext cx="5351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7</a:t>
            </a:r>
          </a:p>
        </p:txBody>
      </p:sp>
      <p:sp>
        <p:nvSpPr>
          <p:cNvPr id="70" name="TextBox 69"/>
          <p:cNvSpPr txBox="1"/>
          <p:nvPr/>
        </p:nvSpPr>
        <p:spPr>
          <a:xfrm>
            <a:off x="4381299" y="3496324"/>
            <a:ext cx="5351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8</a:t>
            </a:r>
          </a:p>
        </p:txBody>
      </p:sp>
      <p:sp>
        <p:nvSpPr>
          <p:cNvPr id="71" name="TextBox 70"/>
          <p:cNvSpPr txBox="1"/>
          <p:nvPr/>
        </p:nvSpPr>
        <p:spPr>
          <a:xfrm>
            <a:off x="3936475" y="3496324"/>
            <a:ext cx="5351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9</a:t>
            </a:r>
          </a:p>
        </p:txBody>
      </p:sp>
      <p:sp>
        <p:nvSpPr>
          <p:cNvPr id="72" name="Left Bracket 71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16200000" flipH="1">
            <a:off x="5337143" y="3924647"/>
            <a:ext cx="427023" cy="443686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3" name="Left Bracket 72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16200000" flipH="1">
            <a:off x="4868909" y="3918017"/>
            <a:ext cx="427025" cy="456945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4" name="Left Bracket 73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16200000" flipH="1">
            <a:off x="4403558" y="3917264"/>
            <a:ext cx="439453" cy="446024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5" name="Left Bracket 74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16200000" flipH="1">
            <a:off x="3946491" y="3945964"/>
            <a:ext cx="466238" cy="440263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78" name="Picture 7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34611" y="1295294"/>
            <a:ext cx="1532702" cy="107503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9623173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6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3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0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7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28" grpId="0"/>
      <p:bldP spid="31" grpId="0"/>
      <p:bldP spid="48" grpId="0"/>
      <p:bldP spid="49" grpId="0"/>
      <p:bldP spid="50" grpId="0"/>
      <p:bldP spid="51" grpId="0"/>
      <p:bldP spid="52" grpId="0" animBg="1"/>
      <p:bldP spid="53" grpId="0" animBg="1"/>
      <p:bldP spid="54" grpId="0" animBg="1"/>
      <p:bldP spid="55" grpId="0" animBg="1"/>
      <p:bldP spid="56" grpId="0"/>
      <p:bldP spid="57" grpId="0" animBg="1"/>
      <p:bldP spid="64" grpId="0" animBg="1"/>
      <p:bldP spid="65" grpId="0"/>
      <p:bldP spid="68" grpId="0"/>
      <p:bldP spid="69" grpId="0"/>
      <p:bldP spid="70" grpId="0"/>
      <p:bldP spid="71" grpId="0"/>
      <p:bldP spid="72" grpId="0" animBg="1"/>
      <p:bldP spid="73" grpId="0" animBg="1"/>
      <p:bldP spid="74" grpId="0" animBg="1"/>
      <p:bldP spid="7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867540" y="4405871"/>
          <a:ext cx="7137792" cy="432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46112">
                  <a:extLst>
                    <a:ext uri="{9D8B030D-6E8A-4147-A177-3AD203B41FA5}">
                      <a16:colId xmlns:a16="http://schemas.microsoft.com/office/drawing/2014/main" val="965214392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1138395627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3562248181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115505409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2626612694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2647883041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1182470552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1222514290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3512228322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1027883608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710076311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2016965823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4121401192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2254820527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1792209802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3581062215"/>
                    </a:ext>
                  </a:extLst>
                </a:gridCol>
              </a:tblGrid>
              <a:tr h="2160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89254444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27011768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5479513" y="4924400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12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919219" y="4924400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13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358925" y="4924400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14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798631" y="4924400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15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7238337" y="4924400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16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5039807" y="4921185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11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600101" y="4921185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10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4160395" y="4921185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9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3707041" y="4921185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8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3253687" y="4921185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7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2769467" y="4921184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6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Box 23"/>
              <p:cNvSpPr txBox="1"/>
              <p:nvPr/>
            </p:nvSpPr>
            <p:spPr>
              <a:xfrm>
                <a:off x="3322457" y="2229555"/>
                <a:ext cx="77634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 −</m:t>
                      </m:r>
                    </m:oMath>
                  </m:oMathPara>
                </a14:m>
                <a:endParaRPr lang="en-GB" sz="3600" dirty="0">
                  <a:solidFill>
                    <a:schemeClr val="tx1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24" name="TextBox 2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22457" y="2229555"/>
                <a:ext cx="776347" cy="769441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5" name="TextBox 24"/>
          <p:cNvSpPr txBox="1"/>
          <p:nvPr/>
        </p:nvSpPr>
        <p:spPr>
          <a:xfrm>
            <a:off x="2779170" y="2304880"/>
            <a:ext cx="67876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17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Box 25"/>
              <p:cNvSpPr txBox="1"/>
              <p:nvPr/>
            </p:nvSpPr>
            <p:spPr>
              <a:xfrm>
                <a:off x="4652088" y="2204351"/>
                <a:ext cx="65053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1600" dirty="0">
                  <a:solidFill>
                    <a:schemeClr val="tx1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26" name="TextBox 2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52088" y="2204351"/>
                <a:ext cx="650537" cy="769441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7" name="Rounded Rectangle 26"/>
          <p:cNvSpPr/>
          <p:nvPr/>
        </p:nvSpPr>
        <p:spPr>
          <a:xfrm>
            <a:off x="2804248" y="2309724"/>
            <a:ext cx="640867" cy="636642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Box 27"/>
          <p:cNvSpPr txBox="1"/>
          <p:nvPr/>
        </p:nvSpPr>
        <p:spPr>
          <a:xfrm>
            <a:off x="3936992" y="2304880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9</a:t>
            </a:r>
          </a:p>
        </p:txBody>
      </p:sp>
      <p:sp>
        <p:nvSpPr>
          <p:cNvPr id="29" name="Rounded Rectangle 28"/>
          <p:cNvSpPr/>
          <p:nvPr/>
        </p:nvSpPr>
        <p:spPr>
          <a:xfrm>
            <a:off x="3962070" y="2309724"/>
            <a:ext cx="640867" cy="636642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30" name="Rounded Rectangle 29"/>
          <p:cNvSpPr/>
          <p:nvPr/>
        </p:nvSpPr>
        <p:spPr>
          <a:xfrm>
            <a:off x="5185209" y="2309724"/>
            <a:ext cx="640867" cy="636642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5094708" y="2300035"/>
            <a:ext cx="8218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8</a:t>
            </a:r>
          </a:p>
        </p:txBody>
      </p:sp>
      <p:sp>
        <p:nvSpPr>
          <p:cNvPr id="52" name="Left Bracket 51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16200000" flipH="1">
            <a:off x="6204692" y="2598863"/>
            <a:ext cx="448849" cy="3119875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3" name="Left Bracket 52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16200000" flipH="1">
            <a:off x="4191200" y="3721236"/>
            <a:ext cx="448849" cy="907109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6" name="TextBox 45"/>
          <p:cNvSpPr txBox="1"/>
          <p:nvPr/>
        </p:nvSpPr>
        <p:spPr>
          <a:xfrm>
            <a:off x="2316113" y="4921183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1876407" y="4921183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58" name="TextBox 57"/>
          <p:cNvSpPr txBox="1"/>
          <p:nvPr/>
        </p:nvSpPr>
        <p:spPr>
          <a:xfrm>
            <a:off x="1423053" y="4921183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59" name="TextBox 58"/>
          <p:cNvSpPr txBox="1"/>
          <p:nvPr/>
        </p:nvSpPr>
        <p:spPr>
          <a:xfrm>
            <a:off x="969699" y="4921183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2</a:t>
            </a:r>
          </a:p>
        </p:txBody>
      </p:sp>
      <p:pic>
        <p:nvPicPr>
          <p:cNvPr id="62" name="Picture 6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09124" y="691258"/>
            <a:ext cx="1467802" cy="1008186"/>
          </a:xfrm>
          <a:prstGeom prst="rect">
            <a:avLst/>
          </a:prstGeom>
        </p:spPr>
      </p:pic>
      <p:sp>
        <p:nvSpPr>
          <p:cNvPr id="64" name="Rounded Rectangular Callout 63"/>
          <p:cNvSpPr/>
          <p:nvPr/>
        </p:nvSpPr>
        <p:spPr>
          <a:xfrm>
            <a:off x="2376764" y="827782"/>
            <a:ext cx="4068599" cy="973977"/>
          </a:xfrm>
          <a:prstGeom prst="wedgeRoundRectCallout">
            <a:avLst>
              <a:gd name="adj1" fmla="val -57285"/>
              <a:gd name="adj2" fmla="val 14299"/>
              <a:gd name="adj3" fmla="val 16667"/>
            </a:avLst>
          </a:prstGeom>
          <a:noFill/>
          <a:ln w="3810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5" name="TextBox 64"/>
          <p:cNvSpPr txBox="1"/>
          <p:nvPr/>
        </p:nvSpPr>
        <p:spPr>
          <a:xfrm>
            <a:off x="2400242" y="840996"/>
            <a:ext cx="40906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I can use a number line </a:t>
            </a:r>
          </a:p>
          <a:p>
            <a:pPr algn="ctr"/>
            <a:r>
              <a:rPr lang="en-GB" sz="2800" dirty="0">
                <a:latin typeface="Comic Sans MS" panose="030F0702030302020204" pitchFamily="66" charset="0"/>
              </a:rPr>
              <a:t>to count back.</a:t>
            </a:r>
          </a:p>
        </p:txBody>
      </p:sp>
      <p:sp>
        <p:nvSpPr>
          <p:cNvPr id="67" name="TextBox 66"/>
          <p:cNvSpPr txBox="1"/>
          <p:nvPr/>
        </p:nvSpPr>
        <p:spPr>
          <a:xfrm>
            <a:off x="7659702" y="4921182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17</a:t>
            </a:r>
          </a:p>
        </p:txBody>
      </p:sp>
      <p:sp>
        <p:nvSpPr>
          <p:cNvPr id="60" name="TextBox 59"/>
          <p:cNvSpPr txBox="1"/>
          <p:nvPr/>
        </p:nvSpPr>
        <p:spPr>
          <a:xfrm>
            <a:off x="6211491" y="3472710"/>
            <a:ext cx="5351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7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4177945" y="3472710"/>
            <a:ext cx="5351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2" name="Oval 1"/>
          <p:cNvSpPr/>
          <p:nvPr/>
        </p:nvSpPr>
        <p:spPr>
          <a:xfrm>
            <a:off x="4692770" y="4924400"/>
            <a:ext cx="472071" cy="461665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1" name="Straight Arrow Connector 10"/>
          <p:cNvCxnSpPr/>
          <p:nvPr/>
        </p:nvCxnSpPr>
        <p:spPr>
          <a:xfrm>
            <a:off x="4313500" y="2992860"/>
            <a:ext cx="1960225" cy="548925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>
            <a:off x="4319905" y="3005248"/>
            <a:ext cx="163038" cy="526344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15923509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2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28" grpId="0"/>
      <p:bldP spid="31" grpId="0"/>
      <p:bldP spid="52" grpId="0" animBg="1"/>
      <p:bldP spid="53" grpId="0" animBg="1"/>
      <p:bldP spid="64" grpId="0" animBg="1"/>
      <p:bldP spid="65" grpId="0"/>
      <p:bldP spid="60" grpId="0"/>
      <p:bldP spid="61" grpId="0"/>
      <p:bldP spid="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867540" y="4405871"/>
          <a:ext cx="7137792" cy="432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46112">
                  <a:extLst>
                    <a:ext uri="{9D8B030D-6E8A-4147-A177-3AD203B41FA5}">
                      <a16:colId xmlns:a16="http://schemas.microsoft.com/office/drawing/2014/main" val="965214392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1138395627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3562248181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115505409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2626612694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2647883041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1182470552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1222514290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3512228322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1027883608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710076311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2016965823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4121401192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2254820527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1792209802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3581062215"/>
                    </a:ext>
                  </a:extLst>
                </a:gridCol>
              </a:tblGrid>
              <a:tr h="2160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89254444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27011768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5479513" y="4924400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12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919219" y="4924400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13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358925" y="4924400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14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798631" y="4924400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15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7238337" y="4924400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16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5039807" y="4921185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11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600101" y="4921185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10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4160395" y="4921185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9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3707041" y="4921185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8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3253687" y="4921185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7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2769467" y="4921184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6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Box 23"/>
              <p:cNvSpPr txBox="1"/>
              <p:nvPr/>
            </p:nvSpPr>
            <p:spPr>
              <a:xfrm>
                <a:off x="3322457" y="2229555"/>
                <a:ext cx="77634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 −</m:t>
                      </m:r>
                    </m:oMath>
                  </m:oMathPara>
                </a14:m>
                <a:endParaRPr lang="en-GB" sz="3600" dirty="0">
                  <a:solidFill>
                    <a:schemeClr val="tx1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24" name="TextBox 2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22457" y="2229555"/>
                <a:ext cx="776347" cy="769441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5" name="TextBox 24"/>
          <p:cNvSpPr txBox="1"/>
          <p:nvPr/>
        </p:nvSpPr>
        <p:spPr>
          <a:xfrm>
            <a:off x="2779170" y="2304880"/>
            <a:ext cx="67876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15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Box 25"/>
              <p:cNvSpPr txBox="1"/>
              <p:nvPr/>
            </p:nvSpPr>
            <p:spPr>
              <a:xfrm>
                <a:off x="4652088" y="2204351"/>
                <a:ext cx="65053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1600" dirty="0">
                  <a:solidFill>
                    <a:schemeClr val="tx1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26" name="TextBox 2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52088" y="2204351"/>
                <a:ext cx="650537" cy="769441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7" name="Rounded Rectangle 26"/>
          <p:cNvSpPr/>
          <p:nvPr/>
        </p:nvSpPr>
        <p:spPr>
          <a:xfrm>
            <a:off x="2804248" y="2309724"/>
            <a:ext cx="640867" cy="636642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Box 27"/>
          <p:cNvSpPr txBox="1"/>
          <p:nvPr/>
        </p:nvSpPr>
        <p:spPr>
          <a:xfrm>
            <a:off x="3936992" y="2304880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8</a:t>
            </a:r>
          </a:p>
        </p:txBody>
      </p:sp>
      <p:sp>
        <p:nvSpPr>
          <p:cNvPr id="29" name="Rounded Rectangle 28"/>
          <p:cNvSpPr/>
          <p:nvPr/>
        </p:nvSpPr>
        <p:spPr>
          <a:xfrm>
            <a:off x="3962070" y="2309724"/>
            <a:ext cx="640867" cy="636642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30" name="Rounded Rectangle 29"/>
          <p:cNvSpPr/>
          <p:nvPr/>
        </p:nvSpPr>
        <p:spPr>
          <a:xfrm>
            <a:off x="5185209" y="2309724"/>
            <a:ext cx="640867" cy="636642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5094708" y="2300035"/>
            <a:ext cx="8218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7</a:t>
            </a:r>
          </a:p>
        </p:txBody>
      </p:sp>
      <p:sp>
        <p:nvSpPr>
          <p:cNvPr id="52" name="Left Bracket 51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16200000" flipH="1">
            <a:off x="5748649" y="3028780"/>
            <a:ext cx="448849" cy="2260041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3" name="Left Bracket 52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16200000" flipH="1">
            <a:off x="3974093" y="3530255"/>
            <a:ext cx="448849" cy="1289071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6" name="TextBox 45"/>
          <p:cNvSpPr txBox="1"/>
          <p:nvPr/>
        </p:nvSpPr>
        <p:spPr>
          <a:xfrm>
            <a:off x="2316113" y="4921183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1876407" y="4921183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58" name="TextBox 57"/>
          <p:cNvSpPr txBox="1"/>
          <p:nvPr/>
        </p:nvSpPr>
        <p:spPr>
          <a:xfrm>
            <a:off x="1423053" y="4921183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59" name="TextBox 58"/>
          <p:cNvSpPr txBox="1"/>
          <p:nvPr/>
        </p:nvSpPr>
        <p:spPr>
          <a:xfrm>
            <a:off x="969699" y="4921183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2</a:t>
            </a:r>
          </a:p>
        </p:txBody>
      </p:sp>
      <p:pic>
        <p:nvPicPr>
          <p:cNvPr id="62" name="Picture 6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09124" y="691258"/>
            <a:ext cx="1467802" cy="1008186"/>
          </a:xfrm>
          <a:prstGeom prst="rect">
            <a:avLst/>
          </a:prstGeom>
        </p:spPr>
      </p:pic>
      <p:sp>
        <p:nvSpPr>
          <p:cNvPr id="64" name="Rounded Rectangular Callout 63"/>
          <p:cNvSpPr/>
          <p:nvPr/>
        </p:nvSpPr>
        <p:spPr>
          <a:xfrm>
            <a:off x="2376764" y="827782"/>
            <a:ext cx="4068599" cy="973977"/>
          </a:xfrm>
          <a:prstGeom prst="wedgeRoundRectCallout">
            <a:avLst>
              <a:gd name="adj1" fmla="val -57285"/>
              <a:gd name="adj2" fmla="val 14299"/>
              <a:gd name="adj3" fmla="val 16667"/>
            </a:avLst>
          </a:prstGeom>
          <a:noFill/>
          <a:ln w="3810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5" name="TextBox 64"/>
          <p:cNvSpPr txBox="1"/>
          <p:nvPr/>
        </p:nvSpPr>
        <p:spPr>
          <a:xfrm>
            <a:off x="2400242" y="840996"/>
            <a:ext cx="40906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I like to count back to 10 first.</a:t>
            </a:r>
          </a:p>
        </p:txBody>
      </p:sp>
      <p:sp>
        <p:nvSpPr>
          <p:cNvPr id="67" name="TextBox 66"/>
          <p:cNvSpPr txBox="1"/>
          <p:nvPr/>
        </p:nvSpPr>
        <p:spPr>
          <a:xfrm>
            <a:off x="7659702" y="4921182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17</a:t>
            </a:r>
          </a:p>
        </p:txBody>
      </p:sp>
      <p:sp>
        <p:nvSpPr>
          <p:cNvPr id="60" name="TextBox 59"/>
          <p:cNvSpPr txBox="1"/>
          <p:nvPr/>
        </p:nvSpPr>
        <p:spPr>
          <a:xfrm>
            <a:off x="5810034" y="3507248"/>
            <a:ext cx="5351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3974401" y="3507248"/>
            <a:ext cx="5351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2" name="Oval 1"/>
          <p:cNvSpPr/>
          <p:nvPr/>
        </p:nvSpPr>
        <p:spPr>
          <a:xfrm>
            <a:off x="4692770" y="4924400"/>
            <a:ext cx="472071" cy="461665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1" name="Straight Arrow Connector 10"/>
          <p:cNvCxnSpPr/>
          <p:nvPr/>
        </p:nvCxnSpPr>
        <p:spPr>
          <a:xfrm>
            <a:off x="4313500" y="2992860"/>
            <a:ext cx="1603076" cy="479208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 flipH="1">
            <a:off x="4267513" y="2992299"/>
            <a:ext cx="40506" cy="509257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Oval 40"/>
          <p:cNvSpPr/>
          <p:nvPr/>
        </p:nvSpPr>
        <p:spPr>
          <a:xfrm>
            <a:off x="6887556" y="4915515"/>
            <a:ext cx="472071" cy="461665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Oval 41"/>
          <p:cNvSpPr/>
          <p:nvPr/>
        </p:nvSpPr>
        <p:spPr>
          <a:xfrm>
            <a:off x="3317559" y="4903412"/>
            <a:ext cx="472071" cy="461665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6005277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6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28" grpId="0"/>
      <p:bldP spid="31" grpId="0"/>
      <p:bldP spid="52" grpId="0" animBg="1"/>
      <p:bldP spid="53" grpId="0" animBg="1"/>
      <p:bldP spid="64" grpId="0" animBg="1"/>
      <p:bldP spid="65" grpId="0"/>
      <p:bldP spid="60" grpId="0"/>
      <p:bldP spid="61" grpId="0"/>
      <p:bldP spid="2" grpId="0" animBg="1"/>
      <p:bldP spid="41" grpId="0" animBg="1"/>
      <p:bldP spid="4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question 3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192377929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" name="Picture 3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0492" y="841516"/>
            <a:ext cx="2077898" cy="2080142"/>
          </a:xfrm>
          <a:prstGeom prst="rect">
            <a:avLst/>
          </a:prstGeom>
        </p:spPr>
      </p:pic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867540" y="4694627"/>
          <a:ext cx="7137792" cy="432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46112">
                  <a:extLst>
                    <a:ext uri="{9D8B030D-6E8A-4147-A177-3AD203B41FA5}">
                      <a16:colId xmlns:a16="http://schemas.microsoft.com/office/drawing/2014/main" val="965214392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1138395627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3562248181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115505409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2626612694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2647883041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1182470552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1222514290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3512228322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1027883608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710076311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2016965823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4121401192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2254820527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1792209802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3581062215"/>
                    </a:ext>
                  </a:extLst>
                </a:gridCol>
              </a:tblGrid>
              <a:tr h="2160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89254444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27011768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5479513" y="5213156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12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919219" y="5213156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13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358925" y="5213156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14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798631" y="5213156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15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7238337" y="5213156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16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5039807" y="5209941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11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600101" y="5209941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10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4160395" y="5209941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9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3707041" y="5209941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8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3253687" y="5209941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7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2769467" y="5209940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6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Box 23"/>
              <p:cNvSpPr txBox="1"/>
              <p:nvPr/>
            </p:nvSpPr>
            <p:spPr>
              <a:xfrm>
                <a:off x="3244385" y="890549"/>
                <a:ext cx="77634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 −</m:t>
                      </m:r>
                    </m:oMath>
                  </m:oMathPara>
                </a14:m>
                <a:endParaRPr lang="en-GB" sz="3600" dirty="0">
                  <a:solidFill>
                    <a:schemeClr val="tx1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24" name="TextBox 2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44385" y="890549"/>
                <a:ext cx="776347" cy="769441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5" name="TextBox 24"/>
          <p:cNvSpPr txBox="1"/>
          <p:nvPr/>
        </p:nvSpPr>
        <p:spPr>
          <a:xfrm>
            <a:off x="2701098" y="965874"/>
            <a:ext cx="67876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12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Box 25"/>
              <p:cNvSpPr txBox="1"/>
              <p:nvPr/>
            </p:nvSpPr>
            <p:spPr>
              <a:xfrm>
                <a:off x="4574016" y="865345"/>
                <a:ext cx="65053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1600" dirty="0">
                  <a:solidFill>
                    <a:schemeClr val="tx1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26" name="TextBox 2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74016" y="865345"/>
                <a:ext cx="650537" cy="769441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7" name="Rounded Rectangle 26"/>
          <p:cNvSpPr/>
          <p:nvPr/>
        </p:nvSpPr>
        <p:spPr>
          <a:xfrm>
            <a:off x="2726176" y="970718"/>
            <a:ext cx="640867" cy="636642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Box 27"/>
          <p:cNvSpPr txBox="1"/>
          <p:nvPr/>
        </p:nvSpPr>
        <p:spPr>
          <a:xfrm>
            <a:off x="3858920" y="965874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8</a:t>
            </a:r>
          </a:p>
        </p:txBody>
      </p:sp>
      <p:sp>
        <p:nvSpPr>
          <p:cNvPr id="29" name="Rounded Rectangle 28"/>
          <p:cNvSpPr/>
          <p:nvPr/>
        </p:nvSpPr>
        <p:spPr>
          <a:xfrm>
            <a:off x="3883998" y="970718"/>
            <a:ext cx="640867" cy="636642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30" name="Rounded Rectangle 29"/>
          <p:cNvSpPr/>
          <p:nvPr/>
        </p:nvSpPr>
        <p:spPr>
          <a:xfrm>
            <a:off x="5107137" y="970718"/>
            <a:ext cx="640867" cy="636642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5016636" y="961029"/>
            <a:ext cx="8218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52" name="Left Bracket 51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16200000" flipH="1">
            <a:off x="5089056" y="3977129"/>
            <a:ext cx="448849" cy="940855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3" name="Left Bracket 52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16200000" flipH="1">
            <a:off x="3309050" y="3127844"/>
            <a:ext cx="448849" cy="2671408"/>
          </a:xfrm>
          <a:prstGeom prst="leftBracket">
            <a:avLst>
              <a:gd name="adj" fmla="val 73689"/>
            </a:avLst>
          </a:prstGeom>
          <a:ln w="38100">
            <a:solidFill>
              <a:schemeClr val="accent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6" name="TextBox 45"/>
          <p:cNvSpPr txBox="1"/>
          <p:nvPr/>
        </p:nvSpPr>
        <p:spPr>
          <a:xfrm>
            <a:off x="2316113" y="5209939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1876407" y="5209939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58" name="TextBox 57"/>
          <p:cNvSpPr txBox="1"/>
          <p:nvPr/>
        </p:nvSpPr>
        <p:spPr>
          <a:xfrm>
            <a:off x="1423053" y="5209939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59" name="TextBox 58"/>
          <p:cNvSpPr txBox="1"/>
          <p:nvPr/>
        </p:nvSpPr>
        <p:spPr>
          <a:xfrm>
            <a:off x="969699" y="5209939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67" name="TextBox 66"/>
          <p:cNvSpPr txBox="1"/>
          <p:nvPr/>
        </p:nvSpPr>
        <p:spPr>
          <a:xfrm>
            <a:off x="7659702" y="5209938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17</a:t>
            </a:r>
          </a:p>
        </p:txBody>
      </p:sp>
      <p:sp>
        <p:nvSpPr>
          <p:cNvPr id="60" name="TextBox 59"/>
          <p:cNvSpPr txBox="1"/>
          <p:nvPr/>
        </p:nvSpPr>
        <p:spPr>
          <a:xfrm>
            <a:off x="5072009" y="3781655"/>
            <a:ext cx="5351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3241189" y="3825243"/>
            <a:ext cx="5351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accent1"/>
                </a:solidFill>
                <a:latin typeface="Comic Sans MS" panose="030F0702030302020204" pitchFamily="66" charset="0"/>
              </a:rPr>
              <a:t>6</a:t>
            </a:r>
          </a:p>
        </p:txBody>
      </p:sp>
      <p:sp>
        <p:nvSpPr>
          <p:cNvPr id="2" name="Oval 1"/>
          <p:cNvSpPr/>
          <p:nvPr/>
        </p:nvSpPr>
        <p:spPr>
          <a:xfrm>
            <a:off x="4692875" y="5206726"/>
            <a:ext cx="472071" cy="461665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TextBox 39"/>
          <p:cNvSpPr txBox="1"/>
          <p:nvPr/>
        </p:nvSpPr>
        <p:spPr>
          <a:xfrm>
            <a:off x="3198864" y="2138287"/>
            <a:ext cx="8218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4362111" y="2152717"/>
            <a:ext cx="8218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chemeClr val="accent1"/>
                </a:solidFill>
                <a:latin typeface="Comic Sans MS" panose="030F0702030302020204" pitchFamily="66" charset="0"/>
              </a:rPr>
              <a:t>6</a:t>
            </a:r>
          </a:p>
        </p:txBody>
      </p:sp>
      <p:sp>
        <p:nvSpPr>
          <p:cNvPr id="4" name="Rounded Rectangle 3"/>
          <p:cNvSpPr/>
          <p:nvPr/>
        </p:nvSpPr>
        <p:spPr>
          <a:xfrm rot="19876843">
            <a:off x="2886245" y="856391"/>
            <a:ext cx="892561" cy="2119479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3" name="TextBox 42"/>
              <p:cNvSpPr txBox="1"/>
              <p:nvPr/>
            </p:nvSpPr>
            <p:spPr>
              <a:xfrm>
                <a:off x="3794473" y="3095830"/>
                <a:ext cx="776347" cy="769441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b="0" i="1" smtClean="0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 −</m:t>
                      </m:r>
                    </m:oMath>
                  </m:oMathPara>
                </a14:m>
                <a:endParaRPr lang="en-GB" sz="3600" dirty="0">
                  <a:solidFill>
                    <a:schemeClr val="bg1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43" name="TextBox 4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94473" y="3095830"/>
                <a:ext cx="776347" cy="769441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4" name="TextBox 43"/>
          <p:cNvSpPr txBox="1"/>
          <p:nvPr/>
        </p:nvSpPr>
        <p:spPr>
          <a:xfrm>
            <a:off x="3251186" y="3171155"/>
            <a:ext cx="678767" cy="64633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chemeClr val="bg1"/>
                </a:solidFill>
                <a:latin typeface="Comic Sans MS" panose="030F0702030302020204" pitchFamily="66" charset="0"/>
              </a:rPr>
              <a:t>10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5" name="TextBox 44"/>
              <p:cNvSpPr txBox="1"/>
              <p:nvPr/>
            </p:nvSpPr>
            <p:spPr>
              <a:xfrm>
                <a:off x="5124104" y="3070626"/>
                <a:ext cx="650537" cy="769441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i="1" smtClean="0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1600" dirty="0">
                  <a:solidFill>
                    <a:schemeClr val="bg1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45" name="TextBox 4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24104" y="3070626"/>
                <a:ext cx="650537" cy="769441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8" name="Rounded Rectangle 47"/>
          <p:cNvSpPr/>
          <p:nvPr/>
        </p:nvSpPr>
        <p:spPr>
          <a:xfrm>
            <a:off x="3276264" y="3175999"/>
            <a:ext cx="640867" cy="636642"/>
          </a:xfrm>
          <a:prstGeom prst="roundRect">
            <a:avLst/>
          </a:prstGeom>
          <a:noFill/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bg1"/>
              </a:solidFill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4409008" y="3171155"/>
            <a:ext cx="661043" cy="64633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chemeClr val="bg1"/>
                </a:solidFill>
                <a:latin typeface="Comic Sans MS" panose="030F0702030302020204" pitchFamily="66" charset="0"/>
              </a:rPr>
              <a:t>6</a:t>
            </a:r>
          </a:p>
        </p:txBody>
      </p:sp>
      <p:sp>
        <p:nvSpPr>
          <p:cNvPr id="50" name="Rounded Rectangle 49"/>
          <p:cNvSpPr/>
          <p:nvPr/>
        </p:nvSpPr>
        <p:spPr>
          <a:xfrm>
            <a:off x="4434086" y="3175999"/>
            <a:ext cx="640867" cy="636642"/>
          </a:xfrm>
          <a:prstGeom prst="roundRect">
            <a:avLst/>
          </a:prstGeom>
          <a:noFill/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bg1"/>
              </a:solidFill>
            </a:endParaRPr>
          </a:p>
        </p:txBody>
      </p:sp>
      <p:sp>
        <p:nvSpPr>
          <p:cNvPr id="51" name="Rounded Rectangle 50"/>
          <p:cNvSpPr/>
          <p:nvPr/>
        </p:nvSpPr>
        <p:spPr>
          <a:xfrm>
            <a:off x="5657225" y="3175999"/>
            <a:ext cx="640867" cy="636642"/>
          </a:xfrm>
          <a:prstGeom prst="roundRect">
            <a:avLst/>
          </a:prstGeom>
          <a:noFill/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bg1"/>
              </a:solidFill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5566724" y="3166310"/>
            <a:ext cx="821868" cy="64633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chemeClr val="bg1"/>
                </a:solidFill>
                <a:latin typeface="Comic Sans MS" panose="030F0702030302020204" pitchFamily="66" charset="0"/>
              </a:rPr>
              <a:t>4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2080903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3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3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2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28" grpId="0"/>
      <p:bldP spid="31" grpId="0"/>
      <p:bldP spid="52" grpId="0" animBg="1"/>
      <p:bldP spid="53" grpId="0" animBg="1"/>
      <p:bldP spid="60" grpId="0"/>
      <p:bldP spid="61" grpId="0"/>
      <p:bldP spid="2" grpId="0" animBg="1"/>
      <p:bldP spid="40" grpId="0"/>
      <p:bldP spid="41" grpId="0"/>
      <p:bldP spid="4" grpId="0" animBg="1"/>
      <p:bldP spid="43" grpId="0"/>
      <p:bldP spid="44" grpId="0"/>
      <p:bldP spid="45" grpId="0"/>
      <p:bldP spid="48" grpId="0"/>
      <p:bldP spid="49" grpId="0"/>
      <p:bldP spid="50" grpId="0"/>
      <p:bldP spid="51" grpId="0"/>
      <p:bldP spid="5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" name="Picture 3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0492" y="793390"/>
            <a:ext cx="2077898" cy="2080142"/>
          </a:xfrm>
          <a:prstGeom prst="rect">
            <a:avLst/>
          </a:prstGeom>
        </p:spPr>
      </p:pic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92334712"/>
              </p:ext>
            </p:extLst>
          </p:nvPr>
        </p:nvGraphicFramePr>
        <p:xfrm>
          <a:off x="867540" y="4694627"/>
          <a:ext cx="7137792" cy="432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46112">
                  <a:extLst>
                    <a:ext uri="{9D8B030D-6E8A-4147-A177-3AD203B41FA5}">
                      <a16:colId xmlns:a16="http://schemas.microsoft.com/office/drawing/2014/main" val="965214392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1138395627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3562248181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115505409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2626612694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2647883041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1182470552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1222514290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3512228322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1027883608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710076311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2016965823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4121401192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2254820527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1792209802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3581062215"/>
                    </a:ext>
                  </a:extLst>
                </a:gridCol>
              </a:tblGrid>
              <a:tr h="2160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89254444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27011768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5479513" y="5213156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12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919219" y="5213156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13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358925" y="5213156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14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798631" y="5213156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15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7238337" y="5213156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16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5039807" y="5209941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11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600101" y="5209941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10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4160395" y="5209941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9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3707041" y="5209941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8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3253687" y="5209941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7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2769467" y="5209940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6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Box 23"/>
              <p:cNvSpPr txBox="1"/>
              <p:nvPr/>
            </p:nvSpPr>
            <p:spPr>
              <a:xfrm>
                <a:off x="3244385" y="842423"/>
                <a:ext cx="77634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 −</m:t>
                      </m:r>
                    </m:oMath>
                  </m:oMathPara>
                </a14:m>
                <a:endParaRPr lang="en-GB" sz="3600" dirty="0">
                  <a:solidFill>
                    <a:schemeClr val="tx1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24" name="TextBox 2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44385" y="842423"/>
                <a:ext cx="776347" cy="769441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5" name="TextBox 24"/>
          <p:cNvSpPr txBox="1"/>
          <p:nvPr/>
        </p:nvSpPr>
        <p:spPr>
          <a:xfrm>
            <a:off x="2701098" y="917748"/>
            <a:ext cx="67876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16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Box 25"/>
              <p:cNvSpPr txBox="1"/>
              <p:nvPr/>
            </p:nvSpPr>
            <p:spPr>
              <a:xfrm>
                <a:off x="4574016" y="817219"/>
                <a:ext cx="65053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1600" dirty="0">
                  <a:solidFill>
                    <a:schemeClr val="tx1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26" name="TextBox 2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74016" y="817219"/>
                <a:ext cx="650537" cy="769441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7" name="Rounded Rectangle 26"/>
          <p:cNvSpPr/>
          <p:nvPr/>
        </p:nvSpPr>
        <p:spPr>
          <a:xfrm>
            <a:off x="2726176" y="922592"/>
            <a:ext cx="640867" cy="636642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Box 27"/>
          <p:cNvSpPr txBox="1"/>
          <p:nvPr/>
        </p:nvSpPr>
        <p:spPr>
          <a:xfrm>
            <a:off x="3858920" y="917748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8</a:t>
            </a:r>
          </a:p>
        </p:txBody>
      </p:sp>
      <p:sp>
        <p:nvSpPr>
          <p:cNvPr id="29" name="Rounded Rectangle 28"/>
          <p:cNvSpPr/>
          <p:nvPr/>
        </p:nvSpPr>
        <p:spPr>
          <a:xfrm>
            <a:off x="3883998" y="922592"/>
            <a:ext cx="640867" cy="636642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30" name="Rounded Rectangle 29"/>
          <p:cNvSpPr/>
          <p:nvPr/>
        </p:nvSpPr>
        <p:spPr>
          <a:xfrm>
            <a:off x="5107137" y="922592"/>
            <a:ext cx="640867" cy="636642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5016636" y="912903"/>
            <a:ext cx="8218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8</a:t>
            </a:r>
          </a:p>
        </p:txBody>
      </p:sp>
      <p:sp>
        <p:nvSpPr>
          <p:cNvPr id="52" name="Left Bracket 51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16200000" flipH="1">
            <a:off x="5972268" y="3120043"/>
            <a:ext cx="448849" cy="2655027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3" name="Left Bracket 52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16200000" flipH="1">
            <a:off x="4197365" y="4016158"/>
            <a:ext cx="448849" cy="894778"/>
          </a:xfrm>
          <a:prstGeom prst="leftBracket">
            <a:avLst>
              <a:gd name="adj" fmla="val 73689"/>
            </a:avLst>
          </a:prstGeom>
          <a:ln w="38100">
            <a:solidFill>
              <a:schemeClr val="accent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6" name="TextBox 45"/>
          <p:cNvSpPr txBox="1"/>
          <p:nvPr/>
        </p:nvSpPr>
        <p:spPr>
          <a:xfrm>
            <a:off x="2316113" y="5209939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1876407" y="5209939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58" name="TextBox 57"/>
          <p:cNvSpPr txBox="1"/>
          <p:nvPr/>
        </p:nvSpPr>
        <p:spPr>
          <a:xfrm>
            <a:off x="1423053" y="5209939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59" name="TextBox 58"/>
          <p:cNvSpPr txBox="1"/>
          <p:nvPr/>
        </p:nvSpPr>
        <p:spPr>
          <a:xfrm>
            <a:off x="969699" y="5209939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67" name="TextBox 66"/>
          <p:cNvSpPr txBox="1"/>
          <p:nvPr/>
        </p:nvSpPr>
        <p:spPr>
          <a:xfrm>
            <a:off x="7659702" y="5209938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17</a:t>
            </a:r>
          </a:p>
        </p:txBody>
      </p:sp>
      <p:sp>
        <p:nvSpPr>
          <p:cNvPr id="60" name="TextBox 59"/>
          <p:cNvSpPr txBox="1"/>
          <p:nvPr/>
        </p:nvSpPr>
        <p:spPr>
          <a:xfrm>
            <a:off x="5810034" y="3796004"/>
            <a:ext cx="5351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6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4188034" y="3790873"/>
            <a:ext cx="5351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accent1"/>
                </a:solidFill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2" name="Oval 1"/>
          <p:cNvSpPr/>
          <p:nvPr/>
        </p:nvSpPr>
        <p:spPr>
          <a:xfrm>
            <a:off x="4666644" y="5213156"/>
            <a:ext cx="472071" cy="461665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TextBox 39"/>
          <p:cNvSpPr txBox="1"/>
          <p:nvPr/>
        </p:nvSpPr>
        <p:spPr>
          <a:xfrm>
            <a:off x="3198864" y="2090161"/>
            <a:ext cx="8218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6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4362111" y="2104591"/>
            <a:ext cx="8218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chemeClr val="accent1"/>
                </a:solidFill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4" name="Rounded Rectangle 3"/>
          <p:cNvSpPr/>
          <p:nvPr/>
        </p:nvSpPr>
        <p:spPr>
          <a:xfrm rot="19876843">
            <a:off x="2886245" y="808265"/>
            <a:ext cx="892561" cy="2119479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3" name="TextBox 42"/>
              <p:cNvSpPr txBox="1"/>
              <p:nvPr/>
            </p:nvSpPr>
            <p:spPr>
              <a:xfrm>
                <a:off x="3794473" y="3047704"/>
                <a:ext cx="776347" cy="769441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b="0" i="1" smtClean="0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 −</m:t>
                      </m:r>
                    </m:oMath>
                  </m:oMathPara>
                </a14:m>
                <a:endParaRPr lang="en-GB" sz="3600" dirty="0">
                  <a:solidFill>
                    <a:schemeClr val="bg1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43" name="TextBox 4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94473" y="3047704"/>
                <a:ext cx="776347" cy="769441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4" name="TextBox 43"/>
          <p:cNvSpPr txBox="1"/>
          <p:nvPr/>
        </p:nvSpPr>
        <p:spPr>
          <a:xfrm>
            <a:off x="3251186" y="3123029"/>
            <a:ext cx="678767" cy="64633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chemeClr val="bg1"/>
                </a:solidFill>
                <a:latin typeface="Comic Sans MS" panose="030F0702030302020204" pitchFamily="66" charset="0"/>
              </a:rPr>
              <a:t>10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5" name="TextBox 44"/>
              <p:cNvSpPr txBox="1"/>
              <p:nvPr/>
            </p:nvSpPr>
            <p:spPr>
              <a:xfrm>
                <a:off x="5124104" y="3022500"/>
                <a:ext cx="650537" cy="769441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i="1" smtClean="0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1600" dirty="0">
                  <a:solidFill>
                    <a:schemeClr val="bg1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45" name="TextBox 4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24104" y="3022500"/>
                <a:ext cx="650537" cy="769441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8" name="Rounded Rectangle 47"/>
          <p:cNvSpPr/>
          <p:nvPr/>
        </p:nvSpPr>
        <p:spPr>
          <a:xfrm>
            <a:off x="3276264" y="3127873"/>
            <a:ext cx="640867" cy="636642"/>
          </a:xfrm>
          <a:prstGeom prst="roundRect">
            <a:avLst/>
          </a:prstGeom>
          <a:noFill/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bg1"/>
              </a:solidFill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4409008" y="3123029"/>
            <a:ext cx="661043" cy="64633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chemeClr val="bg1"/>
                </a:solidFill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50" name="Rounded Rectangle 49"/>
          <p:cNvSpPr/>
          <p:nvPr/>
        </p:nvSpPr>
        <p:spPr>
          <a:xfrm>
            <a:off x="4434086" y="3127873"/>
            <a:ext cx="640867" cy="636642"/>
          </a:xfrm>
          <a:prstGeom prst="roundRect">
            <a:avLst/>
          </a:prstGeom>
          <a:noFill/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bg1"/>
              </a:solidFill>
            </a:endParaRPr>
          </a:p>
        </p:txBody>
      </p:sp>
      <p:sp>
        <p:nvSpPr>
          <p:cNvPr id="51" name="Rounded Rectangle 50"/>
          <p:cNvSpPr/>
          <p:nvPr/>
        </p:nvSpPr>
        <p:spPr>
          <a:xfrm>
            <a:off x="5657225" y="3127873"/>
            <a:ext cx="640867" cy="636642"/>
          </a:xfrm>
          <a:prstGeom prst="roundRect">
            <a:avLst/>
          </a:prstGeom>
          <a:noFill/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bg1"/>
              </a:solidFill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5566724" y="3118184"/>
            <a:ext cx="821868" cy="64633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chemeClr val="bg1"/>
                </a:solidFill>
                <a:latin typeface="Comic Sans MS" panose="030F0702030302020204" pitchFamily="66" charset="0"/>
              </a:rPr>
              <a:t>8</a:t>
            </a:r>
          </a:p>
        </p:txBody>
      </p:sp>
      <p:pic>
        <p:nvPicPr>
          <p:cNvPr id="55" name="Picture 54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387255" y="379766"/>
            <a:ext cx="747045" cy="747045"/>
          </a:xfrm>
          <a:prstGeom prst="rect">
            <a:avLst/>
          </a:prstGeom>
        </p:spPr>
      </p:pic>
      <p:sp>
        <p:nvSpPr>
          <p:cNvPr id="56" name="TextBox 55"/>
          <p:cNvSpPr txBox="1"/>
          <p:nvPr/>
        </p:nvSpPr>
        <p:spPr>
          <a:xfrm>
            <a:off x="5449774" y="522455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57" name="Rounded Rectangular Callout 56"/>
          <p:cNvSpPr/>
          <p:nvPr/>
        </p:nvSpPr>
        <p:spPr>
          <a:xfrm>
            <a:off x="734035" y="3011826"/>
            <a:ext cx="2225418" cy="1227296"/>
          </a:xfrm>
          <a:prstGeom prst="wedgeRoundRectCallout">
            <a:avLst>
              <a:gd name="adj1" fmla="val 7492"/>
              <a:gd name="adj2" fmla="val -92884"/>
              <a:gd name="adj3" fmla="val 16667"/>
            </a:avLst>
          </a:prstGeom>
          <a:noFill/>
          <a:ln w="3810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" name="TextBox 62"/>
          <p:cNvSpPr txBox="1"/>
          <p:nvPr/>
        </p:nvSpPr>
        <p:spPr>
          <a:xfrm>
            <a:off x="688182" y="3071278"/>
            <a:ext cx="237644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It helps to count back to 10 first!</a:t>
            </a:r>
          </a:p>
        </p:txBody>
      </p:sp>
      <p:pic>
        <p:nvPicPr>
          <p:cNvPr id="68" name="Picture 67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34035" y="1882168"/>
            <a:ext cx="1309031" cy="918148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9874090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3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3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2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28" grpId="0"/>
      <p:bldP spid="31" grpId="0"/>
      <p:bldP spid="52" grpId="0" animBg="1"/>
      <p:bldP spid="53" grpId="0" animBg="1"/>
      <p:bldP spid="60" grpId="0"/>
      <p:bldP spid="61" grpId="0"/>
      <p:bldP spid="2" grpId="0" animBg="1"/>
      <p:bldP spid="40" grpId="0"/>
      <p:bldP spid="41" grpId="0"/>
      <p:bldP spid="4" grpId="0" animBg="1"/>
      <p:bldP spid="43" grpId="0"/>
      <p:bldP spid="44" grpId="0"/>
      <p:bldP spid="45" grpId="0"/>
      <p:bldP spid="48" grpId="0"/>
      <p:bldP spid="49" grpId="0"/>
      <p:bldP spid="50" grpId="0"/>
      <p:bldP spid="51" grpId="0"/>
      <p:bldP spid="54" grpId="0"/>
      <p:bldP spid="57" grpId="0" animBg="1"/>
      <p:bldP spid="6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question 4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1407328231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5|11.8|12.3|14.7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4|12.5|11.5|16.4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2|4.8|4|3|2.9|4|5.5|2.1|1.6|1.3|7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9|4.5|3.4|1.3|19.5|5.2|11.4|3.5|1.3|1.1|1.2|4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9|10.1|3.3|9.9|1.1|1.1|1.1|1.1|1.1|1.1|1.1|1.1|8.8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|11.4|3.5|4.3|24.2|5.9|5.3|4.7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|11|2|2.9|5.8|1.6|2|4|3.5|6.4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3|9.9|10.3|4.2|1.8|4.2|3.1|1.4|1.1|4.8|0.8|4.8|6.3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|4.4|11|1|1.2|2|2.9|5.3|1|4.6|1|3.9|2.3|4.4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7" ma:contentTypeDescription="Create a new document." ma:contentTypeScope="" ma:versionID="d1bbd0e7118b8034b1837b1a97a3e8b1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6327414cb3b5f93d160f991d0b6625f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1727757-3061-47D3-99FD-9493F136DC43}">
  <ds:schemaRefs>
    <ds:schemaRef ds:uri="http://schemas.microsoft.com/office/infopath/2007/PartnerControls"/>
    <ds:schemaRef ds:uri="http://schemas.microsoft.com/office/2006/documentManagement/types"/>
    <ds:schemaRef ds:uri="http://purl.org/dc/dcmitype/"/>
    <ds:schemaRef ds:uri="http://www.w3.org/XML/1998/namespace"/>
    <ds:schemaRef ds:uri="522d4c35-b548-4432-90ae-af4376e1c4b4"/>
    <ds:schemaRef ds:uri="http://purl.org/dc/elements/1.1/"/>
    <ds:schemaRef ds:uri="http://purl.org/dc/terms/"/>
    <ds:schemaRef ds:uri="http://schemas.openxmlformats.org/package/2006/metadata/core-properties"/>
    <ds:schemaRef ds:uri="http://schemas.microsoft.com/office/2006/metadata/properties"/>
  </ds:schemaRefs>
</ds:datastoreItem>
</file>

<file path=customXml/itemProps2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972645BB-C536-4612-8AE4-E740337A994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8143</TotalTime>
  <Words>416</Words>
  <Application>Microsoft Macintosh PowerPoint</Application>
  <PresentationFormat>On-screen Show (4:3)</PresentationFormat>
  <Paragraphs>240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15</vt:i4>
      </vt:variant>
    </vt:vector>
  </HeadingPairs>
  <TitlesOfParts>
    <vt:vector size="27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1 and 2 on the worksheet</vt:lpstr>
      <vt:lpstr>PowerPoint Presentation</vt:lpstr>
      <vt:lpstr>PowerPoint Presentation</vt:lpstr>
      <vt:lpstr>PowerPoint Presentation</vt:lpstr>
      <vt:lpstr>Have a go at question 3 on the worksheet</vt:lpstr>
      <vt:lpstr>PowerPoint Presentation</vt:lpstr>
      <vt:lpstr>PowerPoint Presentation</vt:lpstr>
      <vt:lpstr>Have a go at question 4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rachel gregson</cp:lastModifiedBy>
  <cp:revision>230</cp:revision>
  <dcterms:created xsi:type="dcterms:W3CDTF">2019-07-05T11:02:13Z</dcterms:created>
  <dcterms:modified xsi:type="dcterms:W3CDTF">2021-01-09T18:04:50Z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