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9" r:id="rId4"/>
    <p:sldId id="258"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A1F68B5-FF13-4E15-B7DC-AC39A884A3EB}"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69E5E3-BBB4-4D7F-B729-276BA261545A}" type="slidenum">
              <a:rPr lang="en-GB" smtClean="0"/>
              <a:t>‹#›</a:t>
            </a:fld>
            <a:endParaRPr lang="en-GB"/>
          </a:p>
        </p:txBody>
      </p:sp>
    </p:spTree>
    <p:extLst>
      <p:ext uri="{BB962C8B-B14F-4D97-AF65-F5344CB8AC3E}">
        <p14:creationId xmlns:p14="http://schemas.microsoft.com/office/powerpoint/2010/main" val="25356679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A1F68B5-FF13-4E15-B7DC-AC39A884A3EB}"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69E5E3-BBB4-4D7F-B729-276BA261545A}" type="slidenum">
              <a:rPr lang="en-GB" smtClean="0"/>
              <a:t>‹#›</a:t>
            </a:fld>
            <a:endParaRPr lang="en-GB"/>
          </a:p>
        </p:txBody>
      </p:sp>
    </p:spTree>
    <p:extLst>
      <p:ext uri="{BB962C8B-B14F-4D97-AF65-F5344CB8AC3E}">
        <p14:creationId xmlns:p14="http://schemas.microsoft.com/office/powerpoint/2010/main" val="26095817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A1F68B5-FF13-4E15-B7DC-AC39A884A3EB}"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69E5E3-BBB4-4D7F-B729-276BA261545A}" type="slidenum">
              <a:rPr lang="en-GB" smtClean="0"/>
              <a:t>‹#›</a:t>
            </a:fld>
            <a:endParaRPr lang="en-GB"/>
          </a:p>
        </p:txBody>
      </p:sp>
    </p:spTree>
    <p:extLst>
      <p:ext uri="{BB962C8B-B14F-4D97-AF65-F5344CB8AC3E}">
        <p14:creationId xmlns:p14="http://schemas.microsoft.com/office/powerpoint/2010/main" val="316021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A1F68B5-FF13-4E15-B7DC-AC39A884A3EB}" type="datetimeFigureOut">
              <a:rPr lang="en-GB" smtClean="0"/>
              <a:t>07/01/2021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69E5E3-BBB4-4D7F-B729-276BA261545A}" type="slidenum">
              <a:rPr lang="en-GB" smtClean="0"/>
              <a:t>‹#›</a:t>
            </a:fld>
            <a:endParaRPr lang="en-GB"/>
          </a:p>
        </p:txBody>
      </p:sp>
    </p:spTree>
    <p:extLst>
      <p:ext uri="{BB962C8B-B14F-4D97-AF65-F5344CB8AC3E}">
        <p14:creationId xmlns:p14="http://schemas.microsoft.com/office/powerpoint/2010/main" val="3438186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A1F68B5-FF13-4E15-B7DC-AC39A884A3EB}" type="datetimeFigureOut">
              <a:rPr lang="en-GB" smtClean="0"/>
              <a:t>07/01/2021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769E5E3-BBB4-4D7F-B729-276BA261545A}" type="slidenum">
              <a:rPr lang="en-GB" smtClean="0"/>
              <a:t>‹#›</a:t>
            </a:fld>
            <a:endParaRPr lang="en-GB"/>
          </a:p>
        </p:txBody>
      </p:sp>
    </p:spTree>
    <p:extLst>
      <p:ext uri="{BB962C8B-B14F-4D97-AF65-F5344CB8AC3E}">
        <p14:creationId xmlns:p14="http://schemas.microsoft.com/office/powerpoint/2010/main" val="4836790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A1F68B5-FF13-4E15-B7DC-AC39A884A3EB}" type="datetimeFigureOut">
              <a:rPr lang="en-GB" smtClean="0"/>
              <a:t>07/01/2021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769E5E3-BBB4-4D7F-B729-276BA261545A}" type="slidenum">
              <a:rPr lang="en-GB" smtClean="0"/>
              <a:t>‹#›</a:t>
            </a:fld>
            <a:endParaRPr lang="en-GB"/>
          </a:p>
        </p:txBody>
      </p:sp>
    </p:spTree>
    <p:extLst>
      <p:ext uri="{BB962C8B-B14F-4D97-AF65-F5344CB8AC3E}">
        <p14:creationId xmlns:p14="http://schemas.microsoft.com/office/powerpoint/2010/main" val="510149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1F68B5-FF13-4E15-B7DC-AC39A884A3EB}" type="datetimeFigureOut">
              <a:rPr lang="en-GB" smtClean="0"/>
              <a:t>07/01/2021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769E5E3-BBB4-4D7F-B729-276BA261545A}" type="slidenum">
              <a:rPr lang="en-GB" smtClean="0"/>
              <a:t>‹#›</a:t>
            </a:fld>
            <a:endParaRPr lang="en-GB"/>
          </a:p>
        </p:txBody>
      </p:sp>
    </p:spTree>
    <p:extLst>
      <p:ext uri="{BB962C8B-B14F-4D97-AF65-F5344CB8AC3E}">
        <p14:creationId xmlns:p14="http://schemas.microsoft.com/office/powerpoint/2010/main" val="1855598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A1F68B5-FF13-4E15-B7DC-AC39A884A3EB}" type="datetimeFigureOut">
              <a:rPr lang="en-GB" smtClean="0"/>
              <a:t>07/01/2021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69E5E3-BBB4-4D7F-B729-276BA261545A}" type="slidenum">
              <a:rPr lang="en-GB" smtClean="0"/>
              <a:t>‹#›</a:t>
            </a:fld>
            <a:endParaRPr lang="en-GB"/>
          </a:p>
        </p:txBody>
      </p:sp>
    </p:spTree>
    <p:extLst>
      <p:ext uri="{BB962C8B-B14F-4D97-AF65-F5344CB8AC3E}">
        <p14:creationId xmlns:p14="http://schemas.microsoft.com/office/powerpoint/2010/main" val="16029633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A1F68B5-FF13-4E15-B7DC-AC39A884A3EB}" type="datetimeFigureOut">
              <a:rPr lang="en-GB" smtClean="0"/>
              <a:t>07/01/2021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69E5E3-BBB4-4D7F-B729-276BA261545A}" type="slidenum">
              <a:rPr lang="en-GB" smtClean="0"/>
              <a:t>‹#›</a:t>
            </a:fld>
            <a:endParaRPr lang="en-GB"/>
          </a:p>
        </p:txBody>
      </p:sp>
    </p:spTree>
    <p:extLst>
      <p:ext uri="{BB962C8B-B14F-4D97-AF65-F5344CB8AC3E}">
        <p14:creationId xmlns:p14="http://schemas.microsoft.com/office/powerpoint/2010/main" val="4175751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A1F68B5-FF13-4E15-B7DC-AC39A884A3EB}"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69E5E3-BBB4-4D7F-B729-276BA261545A}" type="slidenum">
              <a:rPr lang="en-GB" smtClean="0"/>
              <a:t>‹#›</a:t>
            </a:fld>
            <a:endParaRPr lang="en-GB"/>
          </a:p>
        </p:txBody>
      </p:sp>
    </p:spTree>
    <p:extLst>
      <p:ext uri="{BB962C8B-B14F-4D97-AF65-F5344CB8AC3E}">
        <p14:creationId xmlns:p14="http://schemas.microsoft.com/office/powerpoint/2010/main" val="341717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A1F68B5-FF13-4E15-B7DC-AC39A884A3EB}"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69E5E3-BBB4-4D7F-B729-276BA261545A}" type="slidenum">
              <a:rPr lang="en-GB" smtClean="0"/>
              <a:t>‹#›</a:t>
            </a:fld>
            <a:endParaRPr lang="en-GB"/>
          </a:p>
        </p:txBody>
      </p:sp>
    </p:spTree>
    <p:extLst>
      <p:ext uri="{BB962C8B-B14F-4D97-AF65-F5344CB8AC3E}">
        <p14:creationId xmlns:p14="http://schemas.microsoft.com/office/powerpoint/2010/main" val="799651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1F68B5-FF13-4E15-B7DC-AC39A884A3EB}" type="datetimeFigureOut">
              <a:rPr lang="en-GB" smtClean="0"/>
              <a:t>07/01/2021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69E5E3-BBB4-4D7F-B729-276BA261545A}" type="slidenum">
              <a:rPr lang="en-GB" smtClean="0"/>
              <a:t>‹#›</a:t>
            </a:fld>
            <a:endParaRPr lang="en-GB"/>
          </a:p>
        </p:txBody>
      </p:sp>
    </p:spTree>
    <p:extLst>
      <p:ext uri="{BB962C8B-B14F-4D97-AF65-F5344CB8AC3E}">
        <p14:creationId xmlns:p14="http://schemas.microsoft.com/office/powerpoint/2010/main" val="14191320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Levison Wood: &quot;If you can cope with midges, you can cope with anything!&quot; -  The Courier">
            <a:extLst>
              <a:ext uri="{FF2B5EF4-FFF2-40B4-BE49-F238E27FC236}">
                <a16:creationId xmlns:a16="http://schemas.microsoft.com/office/drawing/2014/main" id="{D1B1E874-6EE3-493F-8D3E-1D163FE63AF1}"/>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3039" r="-1" b="13800"/>
          <a:stretch/>
        </p:blipFill>
        <p:spPr bwMode="auto">
          <a:xfrm>
            <a:off x="424928" y="419292"/>
            <a:ext cx="5522976" cy="605332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3D5EFCE-4145-443F-A56E-25B9AF974739}"/>
              </a:ext>
            </a:extLst>
          </p:cNvPr>
          <p:cNvSpPr>
            <a:spLocks noGrp="1"/>
          </p:cNvSpPr>
          <p:nvPr>
            <p:ph type="title"/>
          </p:nvPr>
        </p:nvSpPr>
        <p:spPr>
          <a:xfrm>
            <a:off x="6650828" y="761276"/>
            <a:ext cx="4602152" cy="1718225"/>
          </a:xfrm>
        </p:spPr>
        <p:txBody>
          <a:bodyPr>
            <a:normAutofit/>
          </a:bodyPr>
          <a:lstStyle/>
          <a:p>
            <a:r>
              <a:rPr lang="en-GB" sz="2800" dirty="0"/>
              <a:t>LC: Can I </a:t>
            </a:r>
            <a:r>
              <a:rPr lang="en-US" sz="2800" dirty="0"/>
              <a:t>write an information text which gives advice about how to survive in the jungle?</a:t>
            </a:r>
            <a:endParaRPr lang="en-GB" sz="2800" dirty="0"/>
          </a:p>
        </p:txBody>
      </p:sp>
      <p:sp>
        <p:nvSpPr>
          <p:cNvPr id="3" name="Content Placeholder 2">
            <a:extLst>
              <a:ext uri="{FF2B5EF4-FFF2-40B4-BE49-F238E27FC236}">
                <a16:creationId xmlns:a16="http://schemas.microsoft.com/office/drawing/2014/main" id="{156C7501-A7FD-4A83-80EF-E427B3115791}"/>
              </a:ext>
            </a:extLst>
          </p:cNvPr>
          <p:cNvSpPr>
            <a:spLocks noGrp="1"/>
          </p:cNvSpPr>
          <p:nvPr>
            <p:ph idx="1"/>
          </p:nvPr>
        </p:nvSpPr>
        <p:spPr>
          <a:xfrm>
            <a:off x="6634611" y="2479501"/>
            <a:ext cx="4602152" cy="3557805"/>
          </a:xfrm>
        </p:spPr>
        <p:txBody>
          <a:bodyPr>
            <a:normAutofit/>
          </a:bodyPr>
          <a:lstStyle/>
          <a:p>
            <a:pPr marL="0" indent="0">
              <a:buNone/>
            </a:pPr>
            <a:r>
              <a:rPr lang="en-GB" dirty="0"/>
              <a:t>Toolkit</a:t>
            </a:r>
          </a:p>
        </p:txBody>
      </p:sp>
    </p:spTree>
    <p:extLst>
      <p:ext uri="{BB962C8B-B14F-4D97-AF65-F5344CB8AC3E}">
        <p14:creationId xmlns:p14="http://schemas.microsoft.com/office/powerpoint/2010/main" val="28536821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13509"/>
            <a:ext cx="9144000" cy="3196454"/>
          </a:xfrm>
        </p:spPr>
        <p:txBody>
          <a:bodyPr>
            <a:normAutofit fontScale="90000"/>
          </a:bodyPr>
          <a:lstStyle/>
          <a:p>
            <a:pPr algn="l"/>
            <a:r>
              <a:rPr lang="en-US" dirty="0" smtClean="0"/>
              <a:t>Highlight all sentence openers, conjunctions and words / phrases which could be useful in your own writing today.</a:t>
            </a:r>
            <a:br>
              <a:rPr lang="en-US" dirty="0" smtClean="0"/>
            </a:br>
            <a:r>
              <a:rPr lang="en-US" dirty="0" smtClean="0"/>
              <a:t> How formal do you think this text is? (language and sentence structure) Why?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r>
              <a:rPr lang="en-US" dirty="0" smtClean="0"/>
              <a:t>Reread the text about the </a:t>
            </a:r>
            <a:br>
              <a:rPr lang="en-US" dirty="0" smtClean="0"/>
            </a:br>
            <a:r>
              <a:rPr lang="en-US" dirty="0"/>
              <a:t/>
            </a:r>
            <a:br>
              <a:rPr lang="en-US" dirty="0"/>
            </a:br>
            <a:r>
              <a:rPr lang="en-US" dirty="0" smtClean="0"/>
              <a:t/>
            </a:r>
            <a:br>
              <a:rPr lang="en-US" dirty="0" smtClean="0"/>
            </a:br>
            <a:r>
              <a:rPr lang="en-US" dirty="0" smtClean="0"/>
              <a:t/>
            </a:r>
            <a:br>
              <a:rPr lang="en-US" dirty="0" smtClean="0"/>
            </a:br>
            <a:r>
              <a:rPr lang="en-US" dirty="0"/>
              <a:t/>
            </a:r>
            <a:br>
              <a:rPr lang="en-US" dirty="0"/>
            </a:br>
            <a:r>
              <a:rPr lang="en-US" dirty="0" smtClean="0"/>
              <a:t/>
            </a:r>
            <a:br>
              <a:rPr lang="en-US" dirty="0" smtClean="0"/>
            </a:br>
            <a:r>
              <a:rPr lang="en-US" dirty="0" smtClean="0"/>
              <a:t/>
            </a:r>
            <a:br>
              <a:rPr lang="en-US" dirty="0" smtClean="0"/>
            </a:br>
            <a:r>
              <a:rPr lang="en-US" dirty="0"/>
              <a:t/>
            </a:r>
            <a:br>
              <a:rPr lang="en-US" dirty="0"/>
            </a:br>
            <a:r>
              <a:rPr lang="en-US" dirty="0" smtClean="0"/>
              <a:t/>
            </a:r>
            <a:br>
              <a:rPr lang="en-US" dirty="0" smtClean="0"/>
            </a:br>
            <a:r>
              <a:rPr lang="en-US" sz="3100" dirty="0" smtClean="0"/>
              <a:t>Reread the text about scuba diving. </a:t>
            </a:r>
            <a:br>
              <a:rPr lang="en-US" sz="3100" dirty="0" smtClean="0"/>
            </a:br>
            <a:r>
              <a:rPr lang="en-US" sz="3100" dirty="0" smtClean="0"/>
              <a:t>Highlight any sentence openers, conjunctions and words / phrases which could be useful in your own writing today.</a:t>
            </a:r>
            <a:br>
              <a:rPr lang="en-US" sz="3100" dirty="0" smtClean="0"/>
            </a:br>
            <a:r>
              <a:rPr lang="en-US" sz="3100" dirty="0" smtClean="0"/>
              <a:t>How formal do you think this text is? (language and sentence structure) Why? </a:t>
            </a:r>
            <a:br>
              <a:rPr lang="en-US" sz="3100" dirty="0" smtClean="0"/>
            </a:br>
            <a:r>
              <a:rPr lang="en-US" sz="3100" dirty="0" smtClean="0"/>
              <a:t>It is important that a text like this is written formally in order to give it credibility. </a:t>
            </a:r>
            <a:br>
              <a:rPr lang="en-US" sz="3100" dirty="0" smtClean="0"/>
            </a:br>
            <a:endParaRPr lang="en-GB" sz="3100" dirty="0"/>
          </a:p>
        </p:txBody>
      </p:sp>
      <p:sp>
        <p:nvSpPr>
          <p:cNvPr id="3" name="Subtitle 2"/>
          <p:cNvSpPr>
            <a:spLocks noGrp="1"/>
          </p:cNvSpPr>
          <p:nvPr>
            <p:ph type="subTitle" idx="1"/>
          </p:nvPr>
        </p:nvSpPr>
        <p:spPr>
          <a:xfrm>
            <a:off x="-1711031" y="8862859"/>
            <a:ext cx="5532811" cy="569419"/>
          </a:xfrm>
        </p:spPr>
        <p:txBody>
          <a:bodyPr/>
          <a:lstStyle/>
          <a:p>
            <a:endParaRPr lang="en-GB" dirty="0"/>
          </a:p>
        </p:txBody>
      </p:sp>
      <p:pic>
        <p:nvPicPr>
          <p:cNvPr id="3074" name="Picture 2" descr="Formal vs. Informal: Best Writing Practi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1734" y="3862179"/>
            <a:ext cx="11065622" cy="2218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4881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Modal verbs </a:t>
            </a:r>
            <a:endParaRPr lang="en-GB" dirty="0"/>
          </a:p>
        </p:txBody>
      </p:sp>
      <p:sp>
        <p:nvSpPr>
          <p:cNvPr id="3" name="Content Placeholder 2"/>
          <p:cNvSpPr>
            <a:spLocks noGrp="1"/>
          </p:cNvSpPr>
          <p:nvPr>
            <p:ph idx="1"/>
          </p:nvPr>
        </p:nvSpPr>
        <p:spPr>
          <a:xfrm>
            <a:off x="838200" y="1402080"/>
            <a:ext cx="10515600" cy="4774883"/>
          </a:xfrm>
        </p:spPr>
        <p:txBody>
          <a:bodyPr>
            <a:normAutofit fontScale="70000" lnSpcReduction="20000"/>
          </a:bodyPr>
          <a:lstStyle/>
          <a:p>
            <a:pPr marL="0" indent="0">
              <a:buNone/>
            </a:pPr>
            <a:r>
              <a:rPr lang="en-US" dirty="0"/>
              <a:t>Modal verbs change or affect other verbs in a sentence. They are used to show the level of possibility, indicate ability, show obligation or give permission. Modal verbs behave differently to ‘ordinary’ verbs.</a:t>
            </a:r>
            <a:r>
              <a:rPr lang="en-US" dirty="0" smtClean="0"/>
              <a:t/>
            </a:r>
            <a:br>
              <a:rPr lang="en-US" dirty="0" smtClean="0"/>
            </a:br>
            <a:r>
              <a:rPr lang="en-US" dirty="0" smtClean="0"/>
              <a:t>The </a:t>
            </a:r>
            <a:r>
              <a:rPr lang="en-US" dirty="0"/>
              <a:t>most common modal verbs are</a:t>
            </a:r>
            <a:r>
              <a:rPr lang="en-US" dirty="0" smtClean="0"/>
              <a:t>:</a:t>
            </a:r>
          </a:p>
          <a:p>
            <a:r>
              <a:rPr lang="en-US" dirty="0" smtClean="0"/>
              <a:t>will</a:t>
            </a:r>
            <a:endParaRPr lang="en-US" dirty="0"/>
          </a:p>
          <a:p>
            <a:r>
              <a:rPr lang="en-US" dirty="0"/>
              <a:t>would</a:t>
            </a:r>
          </a:p>
          <a:p>
            <a:r>
              <a:rPr lang="en-US" dirty="0"/>
              <a:t>should</a:t>
            </a:r>
          </a:p>
          <a:p>
            <a:r>
              <a:rPr lang="en-US" dirty="0"/>
              <a:t>could</a:t>
            </a:r>
          </a:p>
          <a:p>
            <a:r>
              <a:rPr lang="en-US" dirty="0"/>
              <a:t>may</a:t>
            </a:r>
          </a:p>
          <a:p>
            <a:r>
              <a:rPr lang="en-US" dirty="0"/>
              <a:t>can</a:t>
            </a:r>
          </a:p>
          <a:p>
            <a:r>
              <a:rPr lang="en-US" dirty="0"/>
              <a:t>shall</a:t>
            </a:r>
          </a:p>
          <a:p>
            <a:r>
              <a:rPr lang="en-US" dirty="0"/>
              <a:t>ought to</a:t>
            </a:r>
          </a:p>
          <a:p>
            <a:r>
              <a:rPr lang="en-US" dirty="0"/>
              <a:t>must</a:t>
            </a:r>
          </a:p>
          <a:p>
            <a:r>
              <a:rPr lang="en-US" dirty="0" smtClean="0"/>
              <a:t>Might</a:t>
            </a:r>
          </a:p>
          <a:p>
            <a:pPr marL="0" indent="0">
              <a:buNone/>
            </a:pPr>
            <a:r>
              <a:rPr lang="en-US" dirty="0" smtClean="0"/>
              <a:t>Why do you think that they would be good to use in this text type?</a:t>
            </a:r>
            <a:endParaRPr lang="en-US" dirty="0"/>
          </a:p>
          <a:p>
            <a:pPr marL="0" indent="0">
              <a:buNone/>
            </a:pPr>
            <a:endParaRPr lang="en-GB" dirty="0"/>
          </a:p>
        </p:txBody>
      </p:sp>
    </p:spTree>
    <p:extLst>
      <p:ext uri="{BB962C8B-B14F-4D97-AF65-F5344CB8AC3E}">
        <p14:creationId xmlns:p14="http://schemas.microsoft.com/office/powerpoint/2010/main" val="39347721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sp>
        <p:nvSpPr>
          <p:cNvPr id="3" name="Content Placeholder 2"/>
          <p:cNvSpPr>
            <a:spLocks noGrp="1"/>
          </p:cNvSpPr>
          <p:nvPr>
            <p:ph idx="1"/>
          </p:nvPr>
        </p:nvSpPr>
        <p:spPr>
          <a:xfrm>
            <a:off x="838200" y="1825625"/>
            <a:ext cx="7286897" cy="4351338"/>
          </a:xfrm>
        </p:spPr>
        <p:txBody>
          <a:bodyPr>
            <a:normAutofit lnSpcReduction="10000"/>
          </a:bodyPr>
          <a:lstStyle/>
          <a:p>
            <a:pPr marL="0" indent="0">
              <a:buNone/>
            </a:pPr>
            <a:r>
              <a:rPr lang="en-US" dirty="0" smtClean="0"/>
              <a:t>Follow your plans and use the draft introduction notes you made in the last lesson to write a safety guide to trekking in a jungle. This is important as the most recent survival guide, written by A Stillwell, is more than fifteen years old and would be considered out of date in the eyes of any would-be explorer.</a:t>
            </a:r>
          </a:p>
          <a:p>
            <a:pPr marL="0" indent="0">
              <a:buNone/>
            </a:pPr>
            <a:endParaRPr lang="en-US" dirty="0" smtClean="0"/>
          </a:p>
          <a:p>
            <a:pPr marL="0" indent="0">
              <a:buNone/>
            </a:pPr>
            <a:r>
              <a:rPr lang="en-US" dirty="0" smtClean="0"/>
              <a:t>Once you have written your guide, reread the story to identify which areas of jungle survival you have neglected.</a:t>
            </a:r>
            <a:endParaRPr lang="en-GB" dirty="0" smtClean="0"/>
          </a:p>
          <a:p>
            <a:pPr marL="0" indent="0">
              <a:buNone/>
            </a:pPr>
            <a:endParaRPr lang="en-GB" dirty="0"/>
          </a:p>
        </p:txBody>
      </p:sp>
      <p:pic>
        <p:nvPicPr>
          <p:cNvPr id="4" name="Picture 2" descr="Special Forces Survival Guide: Desert, Arctic, Mountain, Jungle, Urban:  Amazon.co.uk: Stilwell, Alexander: 9781770853188: Books">
            <a:extLst>
              <a:ext uri="{FF2B5EF4-FFF2-40B4-BE49-F238E27FC236}">
                <a16:creationId xmlns:a16="http://schemas.microsoft.com/office/drawing/2014/main" id="{36B9A2A0-0199-4C95-BF8E-8B6B5E63F9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19984" y="1423988"/>
            <a:ext cx="3543300" cy="47529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Special Forces Survival Guide: Desert, Arctic, Mountain, Jungle, Urban:  Amazon.co.uk: Stilwell, Alexander: 9781770853188: Books">
            <a:extLst>
              <a:ext uri="{FF2B5EF4-FFF2-40B4-BE49-F238E27FC236}">
                <a16:creationId xmlns:a16="http://schemas.microsoft.com/office/drawing/2014/main" id="{36B9A2A0-0199-4C95-BF8E-8B6B5E63F9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85150" y="1606695"/>
            <a:ext cx="3543300" cy="4752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3782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Possible Subheadings</a:t>
            </a:r>
            <a:endParaRPr lang="en-GB" dirty="0"/>
          </a:p>
        </p:txBody>
      </p:sp>
      <p:sp>
        <p:nvSpPr>
          <p:cNvPr id="3" name="Content Placeholder 2"/>
          <p:cNvSpPr>
            <a:spLocks noGrp="1"/>
          </p:cNvSpPr>
          <p:nvPr>
            <p:ph idx="1"/>
          </p:nvPr>
        </p:nvSpPr>
        <p:spPr/>
        <p:txBody>
          <a:bodyPr/>
          <a:lstStyle/>
          <a:p>
            <a:r>
              <a:rPr lang="en-US" dirty="0" smtClean="0"/>
              <a:t>Preparation </a:t>
            </a:r>
          </a:p>
          <a:p>
            <a:r>
              <a:rPr lang="en-US" dirty="0" smtClean="0"/>
              <a:t>Trekking </a:t>
            </a:r>
          </a:p>
          <a:p>
            <a:r>
              <a:rPr lang="en-US" dirty="0" smtClean="0"/>
              <a:t>Clothing</a:t>
            </a:r>
          </a:p>
          <a:p>
            <a:r>
              <a:rPr lang="en-US" dirty="0" smtClean="0"/>
              <a:t>Sleeping</a:t>
            </a:r>
          </a:p>
          <a:p>
            <a:r>
              <a:rPr lang="en-US" dirty="0" smtClean="0"/>
              <a:t>Animals and plants</a:t>
            </a:r>
          </a:p>
          <a:p>
            <a:r>
              <a:rPr lang="en-US" dirty="0" smtClean="0"/>
              <a:t>Food and drink</a:t>
            </a:r>
          </a:p>
          <a:p>
            <a:r>
              <a:rPr lang="en-US" dirty="0" smtClean="0"/>
              <a:t>Staying healthy </a:t>
            </a:r>
            <a:endParaRPr lang="en-GB" dirty="0"/>
          </a:p>
        </p:txBody>
      </p:sp>
    </p:spTree>
    <p:extLst>
      <p:ext uri="{BB962C8B-B14F-4D97-AF65-F5344CB8AC3E}">
        <p14:creationId xmlns:p14="http://schemas.microsoft.com/office/powerpoint/2010/main" val="41762511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Word Bank</a:t>
            </a:r>
            <a:endParaRPr lang="en-GB" dirty="0"/>
          </a:p>
        </p:txBody>
      </p:sp>
      <p:sp>
        <p:nvSpPr>
          <p:cNvPr id="3" name="Content Placeholder 2"/>
          <p:cNvSpPr>
            <a:spLocks noGrp="1"/>
          </p:cNvSpPr>
          <p:nvPr>
            <p:ph idx="1"/>
          </p:nvPr>
        </p:nvSpPr>
        <p:spPr>
          <a:xfrm>
            <a:off x="838200" y="1825625"/>
            <a:ext cx="2950029" cy="4351338"/>
          </a:xfrm>
        </p:spPr>
        <p:txBody>
          <a:bodyPr/>
          <a:lstStyle/>
          <a:p>
            <a:r>
              <a:rPr lang="en-US" dirty="0" smtClean="0"/>
              <a:t>lightweight</a:t>
            </a:r>
          </a:p>
          <a:p>
            <a:r>
              <a:rPr lang="en-US" dirty="0" smtClean="0"/>
              <a:t>rucksack</a:t>
            </a:r>
          </a:p>
          <a:p>
            <a:r>
              <a:rPr lang="en-US" dirty="0" smtClean="0"/>
              <a:t>essential</a:t>
            </a:r>
          </a:p>
          <a:p>
            <a:r>
              <a:rPr lang="en-US" dirty="0" smtClean="0"/>
              <a:t>hammock </a:t>
            </a:r>
          </a:p>
          <a:p>
            <a:r>
              <a:rPr lang="en-US" dirty="0" smtClean="0"/>
              <a:t>waterproof</a:t>
            </a:r>
          </a:p>
          <a:p>
            <a:r>
              <a:rPr lang="en-US" dirty="0" smtClean="0"/>
              <a:t>lightweight</a:t>
            </a:r>
          </a:p>
          <a:p>
            <a:r>
              <a:rPr lang="en-US" dirty="0" smtClean="0"/>
              <a:t>hammock</a:t>
            </a:r>
          </a:p>
          <a:p>
            <a:r>
              <a:rPr lang="en-US" dirty="0" smtClean="0"/>
              <a:t>environment </a:t>
            </a:r>
            <a:endParaRPr lang="en-GB" dirty="0"/>
          </a:p>
        </p:txBody>
      </p:sp>
      <p:sp>
        <p:nvSpPr>
          <p:cNvPr id="5" name="TextBox 4"/>
          <p:cNvSpPr txBox="1"/>
          <p:nvPr/>
        </p:nvSpPr>
        <p:spPr>
          <a:xfrm>
            <a:off x="5730240" y="1690688"/>
            <a:ext cx="5199017" cy="2954655"/>
          </a:xfrm>
          <a:prstGeom prst="rect">
            <a:avLst/>
          </a:prstGeom>
          <a:noFill/>
        </p:spPr>
        <p:txBody>
          <a:bodyPr wrap="square" rtlCol="0">
            <a:spAutoFit/>
          </a:bodyPr>
          <a:lstStyle/>
          <a:p>
            <a:pPr marL="342900" indent="-342900">
              <a:buFont typeface="Arial" panose="020B0604020202020204" pitchFamily="34" charset="0"/>
              <a:buChar char="•"/>
            </a:pPr>
            <a:r>
              <a:rPr lang="en-US" sz="2800" dirty="0" smtClean="0"/>
              <a:t>mosquito</a:t>
            </a:r>
          </a:p>
          <a:p>
            <a:pPr marL="342900" indent="-342900">
              <a:buFont typeface="Arial" panose="020B0604020202020204" pitchFamily="34" charset="0"/>
              <a:buChar char="•"/>
            </a:pPr>
            <a:r>
              <a:rPr lang="en-US" sz="2800" dirty="0" smtClean="0"/>
              <a:t>humid</a:t>
            </a:r>
          </a:p>
          <a:p>
            <a:pPr marL="342900" indent="-342900">
              <a:buFont typeface="Arial" panose="020B0604020202020204" pitchFamily="34" charset="0"/>
              <a:buChar char="•"/>
            </a:pPr>
            <a:r>
              <a:rPr lang="en-US" sz="2800" dirty="0" smtClean="0"/>
              <a:t>sun cream</a:t>
            </a:r>
          </a:p>
          <a:p>
            <a:pPr marL="342900" indent="-342900">
              <a:buFont typeface="Arial" panose="020B0604020202020204" pitchFamily="34" charset="0"/>
              <a:buChar char="•"/>
            </a:pPr>
            <a:r>
              <a:rPr lang="en-US" sz="2800" dirty="0" smtClean="0"/>
              <a:t>insect repellent</a:t>
            </a:r>
          </a:p>
          <a:p>
            <a:pPr marL="342900" indent="-342900">
              <a:buFont typeface="Arial" panose="020B0604020202020204" pitchFamily="34" charset="0"/>
              <a:buChar char="•"/>
            </a:pPr>
            <a:r>
              <a:rPr lang="en-US" sz="2800" dirty="0" smtClean="0"/>
              <a:t>sun protection</a:t>
            </a:r>
          </a:p>
          <a:p>
            <a:pPr marL="342900" indent="-342900">
              <a:buFont typeface="Arial" panose="020B0604020202020204" pitchFamily="34" charset="0"/>
              <a:buChar char="•"/>
            </a:pPr>
            <a:r>
              <a:rPr lang="en-US" sz="2800" dirty="0" smtClean="0"/>
              <a:t>environment </a:t>
            </a:r>
          </a:p>
          <a:p>
            <a:endParaRPr lang="en-GB" dirty="0"/>
          </a:p>
        </p:txBody>
      </p:sp>
    </p:spTree>
    <p:extLst>
      <p:ext uri="{BB962C8B-B14F-4D97-AF65-F5344CB8AC3E}">
        <p14:creationId xmlns:p14="http://schemas.microsoft.com/office/powerpoint/2010/main" val="2349992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Present your leaflet</a:t>
            </a:r>
            <a:endParaRPr lang="en-GB" dirty="0"/>
          </a:p>
        </p:txBody>
      </p:sp>
      <p:sp>
        <p:nvSpPr>
          <p:cNvPr id="3" name="Content Placeholder 2"/>
          <p:cNvSpPr>
            <a:spLocks noGrp="1"/>
          </p:cNvSpPr>
          <p:nvPr>
            <p:ph idx="1"/>
          </p:nvPr>
        </p:nvSpPr>
        <p:spPr>
          <a:xfrm>
            <a:off x="838200" y="1825625"/>
            <a:ext cx="10515600" cy="1840684"/>
          </a:xfrm>
        </p:spPr>
        <p:txBody>
          <a:bodyPr/>
          <a:lstStyle/>
          <a:p>
            <a:r>
              <a:rPr lang="en-US" dirty="0" smtClean="0"/>
              <a:t>After you have drafted your information text, present it in an information leaflet. You can write it on paper or use a computer to type up your information.</a:t>
            </a:r>
          </a:p>
          <a:p>
            <a:r>
              <a:rPr lang="en-US" dirty="0" smtClean="0"/>
              <a:t>Think about how you can make it appealing to the reader. </a:t>
            </a:r>
          </a:p>
        </p:txBody>
      </p:sp>
      <p:pic>
        <p:nvPicPr>
          <p:cNvPr id="2050" name="Picture 2" descr="Kid's Nature Magazines - Issue 37 - Peru, The Headwaters of the Amazon -  Eco Kids Pla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3801246"/>
            <a:ext cx="10900953" cy="2772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61256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235</Words>
  <Application>Microsoft Office PowerPoint</Application>
  <PresentationFormat>Widescreen</PresentationFormat>
  <Paragraphs>46</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LC: Can I write an information text which gives advice about how to survive in the jungle?</vt:lpstr>
      <vt:lpstr>Highlight all sentence openers, conjunctions and words / phrases which could be useful in your own writing today.  How formal do you think this text is? (language and sentence structure) Why?                Reread the text about the          Reread the text about scuba diving.  Highlight any sentence openers, conjunctions and words / phrases which could be useful in your own writing today. How formal do you think this text is? (language and sentence structure) Why?  It is important that a text like this is written formally in order to give it credibility.  </vt:lpstr>
      <vt:lpstr>Modal verbs </vt:lpstr>
      <vt:lpstr>Task</vt:lpstr>
      <vt:lpstr>Possible Subheadings</vt:lpstr>
      <vt:lpstr>Word Bank</vt:lpstr>
      <vt:lpstr>Present your leaflet</vt:lpstr>
    </vt:vector>
  </TitlesOfParts>
  <Company>Bramhope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 Can I write an information text which gives advice about how to survive in the jungle?</dc:title>
  <dc:creator>StaffLaws</dc:creator>
  <cp:lastModifiedBy>StaffLaws</cp:lastModifiedBy>
  <cp:revision>4</cp:revision>
  <dcterms:created xsi:type="dcterms:W3CDTF">2021-01-07T16:28:17Z</dcterms:created>
  <dcterms:modified xsi:type="dcterms:W3CDTF">2021-01-07T20:35:08Z</dcterms:modified>
</cp:coreProperties>
</file>