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78" r:id="rId2"/>
    <p:sldId id="286" r:id="rId3"/>
    <p:sldId id="289" r:id="rId4"/>
    <p:sldId id="293" r:id="rId5"/>
    <p:sldId id="282" r:id="rId6"/>
    <p:sldId id="292" r:id="rId7"/>
    <p:sldId id="284" r:id="rId8"/>
    <p:sldId id="285"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8" pos="476" userDrawn="1">
          <p15:clr>
            <a:srgbClr val="A4A3A4"/>
          </p15:clr>
        </p15:guide>
        <p15:guide id="9" orient="horz" pos="346"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9CF73C-DA1C-E852-1A7E-FEE3E4E65F81}" name="Jen Yeomans" initials="JY" userId="S::jen.yeomans@bramhopeprimaryschool.co.uk::ecacf435-beca-4c10-a132-2ac1bae6106b" providerId="AD"/>
  <p188:author id="{B4BFC677-7CBB-13B1-440B-873B61D24E0B}" name="Caroline Judd" initials="CJ" userId="S::caroline.judd@bramhopeprimaryschool.co.uk::5669e212-e7d6-4676-af60-c3be37c0b3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00649C"/>
    <a:srgbClr val="4DB1E3"/>
    <a:srgbClr val="18A0DB"/>
    <a:srgbClr val="DE1E5A"/>
    <a:srgbClr val="BC0105"/>
    <a:srgbClr val="80C1EB"/>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38D80-DF01-4233-967D-97CF20D04302}" v="1154" dt="2021-11-14T23:50:47.414"/>
    <p1510:client id="{2C39F5A7-14A5-AC73-E3A0-9EB6FBD83690}" v="449" dt="2021-11-12T15:48:15.641"/>
    <p1510:client id="{522417D8-8C2D-6317-48CA-1485B67E5829}" v="29" dt="2021-11-14T17:35:43.650"/>
    <p1510:client id="{553E2774-CEF8-FB95-4585-30EEFB8F6B72}" v="362" dt="2021-11-12T15:36:06.821"/>
    <p1510:client id="{A55A9542-46B6-728A-F2C9-F65592F10BC3}" v="723" dt="2021-11-12T15:48:43.009"/>
    <p1510:client id="{C7C7D503-FB2E-B09B-7BAD-EB3AD09B8E81}" v="1" dt="2021-11-12T15:10:57.836"/>
    <p1510:client id="{DEDB0790-B6DD-743E-2AAD-31CBA45F1016}" v="1339" dt="2021-11-14T22:36:45.242"/>
    <p1510:client id="{E92ED369-3EF0-E0A9-2A00-FAB064588DAB}" v="152" dt="2021-11-12T16:16:05.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82"/>
      </p:cViewPr>
      <p:guideLst>
        <p:guide orient="horz" pos="2160"/>
        <p:guide pos="2880"/>
        <p:guide pos="340"/>
        <p:guide orient="horz" pos="3974"/>
        <p:guide pos="5420"/>
        <p:guide pos="476"/>
        <p:guide orient="horz" pos="346"/>
        <p:guide orient="horz" pos="3838"/>
        <p:guide pos="52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Differentiate for KS1 and KS2</a:t>
            </a:r>
          </a:p>
          <a:p>
            <a:endParaRPr lang="en-US" dirty="0">
              <a:cs typeface="Calibri"/>
            </a:endParaRPr>
          </a:p>
          <a:p>
            <a:r>
              <a:rPr lang="en-US" dirty="0">
                <a:cs typeface="Calibri"/>
              </a:rPr>
              <a:t>Mention cyberbullying: </a:t>
            </a:r>
            <a:r>
              <a:rPr lang="en-US" dirty="0"/>
              <a:t>Bullying that takes place over digital devices like mobile phones, computers, and tablets. Cyberbullying can occur through text messaging, emails, through instant messaging, chat rooms, online gaming and social networking sites. Cyberbullying includes sending, posting, or sharing negative, harmful, false, or mean content about someone else. It can include sharing personal or private information about someone else causing embarrassment or humiliation.</a:t>
            </a:r>
            <a:endParaRPr lang="en-US" dirty="0">
              <a:cs typeface="Calibri"/>
            </a:endParaRPr>
          </a:p>
        </p:txBody>
      </p:sp>
      <p:sp>
        <p:nvSpPr>
          <p:cNvPr id="4" name="Slide Number Placeholder 3"/>
          <p:cNvSpPr>
            <a:spLocks noGrp="1"/>
          </p:cNvSpPr>
          <p:nvPr>
            <p:ph type="sldNum" sz="quarter" idx="5"/>
          </p:nvPr>
        </p:nvSpPr>
        <p:spPr/>
        <p:txBody>
          <a:bodyPr/>
          <a:lstStyle/>
          <a:p>
            <a:fld id="{FA521341-850D-40E1-BB3D-87946DC9B06D}" type="slidenum">
              <a:rPr lang="en-GB" smtClean="0"/>
              <a:t>4</a:t>
            </a:fld>
            <a:endParaRPr lang="en-GB"/>
          </a:p>
        </p:txBody>
      </p:sp>
    </p:spTree>
    <p:extLst>
      <p:ext uri="{BB962C8B-B14F-4D97-AF65-F5344CB8AC3E}">
        <p14:creationId xmlns:p14="http://schemas.microsoft.com/office/powerpoint/2010/main" val="2755720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65100" y="6019800"/>
            <a:ext cx="1009650" cy="65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6DFAF8D7-5FBC-405B-99B4-4F78DAFD92E6}"/>
              </a:ext>
            </a:extLst>
          </p:cNvPr>
          <p:cNvSpPr/>
          <p:nvPr userDrawn="1"/>
        </p:nvSpPr>
        <p:spPr>
          <a:xfrm>
            <a:off x="165100" y="6019800"/>
            <a:ext cx="1009650" cy="655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JQg2JyQ3mM"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F2E5860-6F56-4B41-9C2F-561B461375F1}"/>
              </a:ext>
            </a:extLst>
          </p:cNvPr>
          <p:cNvPicPr>
            <a:picLocks noChangeAspect="1"/>
          </p:cNvPicPr>
          <p:nvPr/>
        </p:nvPicPr>
        <p:blipFill>
          <a:blip r:embed="rId2"/>
          <a:stretch>
            <a:fillRect/>
          </a:stretch>
        </p:blipFill>
        <p:spPr>
          <a:xfrm>
            <a:off x="405020" y="3053611"/>
            <a:ext cx="2743200" cy="2738605"/>
          </a:xfrm>
          <a:prstGeom prst="rect">
            <a:avLst/>
          </a:prstGeom>
        </p:spPr>
      </p:pic>
    </p:spTree>
    <p:extLst>
      <p:ext uri="{BB962C8B-B14F-4D97-AF65-F5344CB8AC3E}">
        <p14:creationId xmlns:p14="http://schemas.microsoft.com/office/powerpoint/2010/main" val="34195272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solidFill>
                  <a:srgbClr val="7030A0"/>
                </a:solidFill>
                <a:latin typeface="+mn-lt"/>
              </a:rPr>
              <a:t>Odd Socks Day</a:t>
            </a:r>
            <a:endParaRPr lang="en-GB" sz="3600">
              <a:solidFill>
                <a:srgbClr val="7030A0"/>
              </a:solidFill>
              <a:latin typeface="+mn-lt"/>
            </a:endParaRPr>
          </a:p>
        </p:txBody>
      </p:sp>
      <p:sp>
        <p:nvSpPr>
          <p:cNvPr id="5" name="Rectangle 4"/>
          <p:cNvSpPr/>
          <p:nvPr/>
        </p:nvSpPr>
        <p:spPr>
          <a:xfrm>
            <a:off x="713054" y="1657785"/>
            <a:ext cx="7632700" cy="1015663"/>
          </a:xfrm>
          <a:prstGeom prst="rect">
            <a:avLst/>
          </a:prstGeom>
        </p:spPr>
        <p:txBody>
          <a:bodyPr wrap="square" lIns="0" tIns="0" rIns="0" bIns="0" anchor="t">
            <a:spAutoFit/>
          </a:bodyPr>
          <a:lstStyle/>
          <a:p>
            <a:pPr marL="0" lvl="0" indent="0" algn="ctr" rtl="0">
              <a:lnSpc>
                <a:spcPct val="100000"/>
              </a:lnSpc>
              <a:spcBef>
                <a:spcPts val="0"/>
              </a:spcBef>
              <a:spcAft>
                <a:spcPts val="0"/>
              </a:spcAft>
              <a:buClr>
                <a:schemeClr val="dk1"/>
              </a:buClr>
              <a:buFont typeface="Arial"/>
              <a:buNone/>
            </a:pPr>
            <a:r>
              <a:rPr lang="en-US" sz="2400" dirty="0">
                <a:solidFill>
                  <a:schemeClr val="dk1"/>
                </a:solidFill>
              </a:rPr>
              <a:t>Anti-Bullying Week starts with Odd Socks Day.</a:t>
            </a:r>
          </a:p>
          <a:p>
            <a:pPr marL="0" lvl="0" indent="0" algn="ctr" rtl="0">
              <a:lnSpc>
                <a:spcPct val="100000"/>
              </a:lnSpc>
              <a:spcBef>
                <a:spcPts val="0"/>
              </a:spcBef>
              <a:spcAft>
                <a:spcPts val="0"/>
              </a:spcAft>
              <a:buClr>
                <a:schemeClr val="dk1"/>
              </a:buClr>
              <a:buFont typeface="Arial"/>
              <a:buNone/>
            </a:pPr>
            <a:endParaRPr lang="en-US" sz="2400">
              <a:solidFill>
                <a:schemeClr val="dk1"/>
              </a:solidFill>
            </a:endParaRPr>
          </a:p>
          <a:p>
            <a:pPr>
              <a:buClr>
                <a:schemeClr val="dk1"/>
              </a:buClr>
              <a:buFont typeface="Arial"/>
            </a:pPr>
            <a:endParaRPr lang="en-US">
              <a:solidFill>
                <a:schemeClr val="dk1"/>
              </a:solidFill>
            </a:endParaRPr>
          </a:p>
        </p:txBody>
      </p:sp>
      <p:pic>
        <p:nvPicPr>
          <p:cNvPr id="3" name="Picture 2">
            <a:extLst>
              <a:ext uri="{FF2B5EF4-FFF2-40B4-BE49-F238E27FC236}">
                <a16:creationId xmlns:a16="http://schemas.microsoft.com/office/drawing/2014/main" id="{2D341739-526A-4BC3-B116-3BA8B4D55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32910">
            <a:off x="1517630" y="3695956"/>
            <a:ext cx="2331029" cy="2074978"/>
          </a:xfrm>
          <a:prstGeom prst="rect">
            <a:avLst/>
          </a:prstGeom>
        </p:spPr>
      </p:pic>
      <p:pic>
        <p:nvPicPr>
          <p:cNvPr id="7" name="Picture 6">
            <a:extLst>
              <a:ext uri="{FF2B5EF4-FFF2-40B4-BE49-F238E27FC236}">
                <a16:creationId xmlns:a16="http://schemas.microsoft.com/office/drawing/2014/main" id="{957580B1-4D51-4D3F-8D1F-3C61374C8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91761">
            <a:off x="5366919" y="3568018"/>
            <a:ext cx="2692400" cy="1961606"/>
          </a:xfrm>
          <a:prstGeom prst="rect">
            <a:avLst/>
          </a:prstGeom>
        </p:spPr>
      </p:pic>
      <p:pic>
        <p:nvPicPr>
          <p:cNvPr id="9" name="Picture 8">
            <a:extLst>
              <a:ext uri="{FF2B5EF4-FFF2-40B4-BE49-F238E27FC236}">
                <a16:creationId xmlns:a16="http://schemas.microsoft.com/office/drawing/2014/main" id="{4E62013D-426E-42A3-9995-C6210A61E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31945">
            <a:off x="4465253" y="4619354"/>
            <a:ext cx="1150793" cy="1534390"/>
          </a:xfrm>
          <a:prstGeom prst="rect">
            <a:avLst/>
          </a:prstGeom>
        </p:spPr>
      </p:pic>
      <p:sp>
        <p:nvSpPr>
          <p:cNvPr id="2" name="Rectangle 1">
            <a:extLst>
              <a:ext uri="{FF2B5EF4-FFF2-40B4-BE49-F238E27FC236}">
                <a16:creationId xmlns:a16="http://schemas.microsoft.com/office/drawing/2014/main" id="{F4B0F4EF-8297-498B-A4F8-E50215B64C03}"/>
              </a:ext>
            </a:extLst>
          </p:cNvPr>
          <p:cNvSpPr/>
          <p:nvPr/>
        </p:nvSpPr>
        <p:spPr>
          <a:xfrm>
            <a:off x="709267" y="2434930"/>
            <a:ext cx="7632700" cy="369332"/>
          </a:xfrm>
          <a:prstGeom prst="rect">
            <a:avLst/>
          </a:prstGeom>
        </p:spPr>
        <p:txBody>
          <a:bodyPr wrap="square" lIns="0" tIns="0" rIns="0" bIns="0" anchor="t">
            <a:spAutoFit/>
          </a:bodyPr>
          <a:lstStyle/>
          <a:p>
            <a:pPr algn="ctr">
              <a:buClr>
                <a:schemeClr val="dk1"/>
              </a:buClr>
              <a:buFont typeface="Arial"/>
            </a:pPr>
            <a:r>
              <a:rPr lang="en-US" sz="2400" dirty="0">
                <a:solidFill>
                  <a:schemeClr val="dk1"/>
                </a:solidFill>
              </a:rPr>
              <a:t>Why are we wearing odd socks on anti-bullying week?</a:t>
            </a:r>
          </a:p>
        </p:txBody>
      </p:sp>
    </p:spTree>
    <p:extLst>
      <p:ext uri="{BB962C8B-B14F-4D97-AF65-F5344CB8AC3E}">
        <p14:creationId xmlns:p14="http://schemas.microsoft.com/office/powerpoint/2010/main" val="16267011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752928"/>
          </a:xfrm>
        </p:spPr>
        <p:txBody>
          <a:bodyPr/>
          <a:lstStyle/>
          <a:p>
            <a:pPr algn="ctr"/>
            <a:r>
              <a:rPr lang="en-US" sz="3600">
                <a:solidFill>
                  <a:srgbClr val="7030A0"/>
                </a:solidFill>
                <a:latin typeface="+mn-lt"/>
              </a:rPr>
              <a:t>Bullying: True or False?</a:t>
            </a:r>
            <a:endParaRPr lang="en-GB" sz="3600">
              <a:solidFill>
                <a:srgbClr val="7030A0"/>
              </a:solidFill>
              <a:latin typeface="+mn-lt"/>
            </a:endParaRPr>
          </a:p>
        </p:txBody>
      </p:sp>
      <p:sp>
        <p:nvSpPr>
          <p:cNvPr id="5" name="Rectangle 4"/>
          <p:cNvSpPr/>
          <p:nvPr/>
        </p:nvSpPr>
        <p:spPr>
          <a:xfrm>
            <a:off x="642061" y="1231822"/>
            <a:ext cx="7596928" cy="646331"/>
          </a:xfrm>
          <a:prstGeom prst="rect">
            <a:avLst/>
          </a:prstGeom>
        </p:spPr>
        <p:txBody>
          <a:bodyPr wrap="square" lIns="0" tIns="0" rIns="0" bIns="0" anchor="t">
            <a:spAutoFit/>
          </a:bodyPr>
          <a:lstStyle/>
          <a:p>
            <a:pPr marL="342900" indent="-342900">
              <a:buFont typeface="Arial"/>
              <a:buChar char="•"/>
            </a:pPr>
            <a:r>
              <a:rPr lang="en-US" sz="2400">
                <a:solidFill>
                  <a:schemeClr val="dk1"/>
                </a:solidFill>
                <a:ea typeface="+mn-lt"/>
                <a:cs typeface="+mn-lt"/>
              </a:rPr>
              <a:t>Bullying is when an unkind thing happens only once.</a:t>
            </a:r>
            <a:endParaRPr lang="en-US"/>
          </a:p>
          <a:p>
            <a:pPr marL="0" lvl="0" indent="0" algn="l">
              <a:lnSpc>
                <a:spcPct val="100000"/>
              </a:lnSpc>
              <a:spcBef>
                <a:spcPts val="0"/>
              </a:spcBef>
              <a:spcAft>
                <a:spcPts val="0"/>
              </a:spcAft>
              <a:buFontTx/>
              <a:buNone/>
            </a:pPr>
            <a:endParaRPr lang="en-US">
              <a:solidFill>
                <a:schemeClr val="dk1"/>
              </a:solidFill>
            </a:endParaRPr>
          </a:p>
        </p:txBody>
      </p:sp>
      <p:sp>
        <p:nvSpPr>
          <p:cNvPr id="6" name="Rectangle 5">
            <a:extLst>
              <a:ext uri="{FF2B5EF4-FFF2-40B4-BE49-F238E27FC236}">
                <a16:creationId xmlns:a16="http://schemas.microsoft.com/office/drawing/2014/main" id="{1C6FC76E-4A4A-4CBE-8EB8-D70ACD51CD7B}"/>
              </a:ext>
            </a:extLst>
          </p:cNvPr>
          <p:cNvSpPr/>
          <p:nvPr/>
        </p:nvSpPr>
        <p:spPr>
          <a:xfrm>
            <a:off x="6946902" y="1473201"/>
            <a:ext cx="1441448" cy="1938992"/>
          </a:xfrm>
          <a:prstGeom prst="rect">
            <a:avLst/>
          </a:prstGeom>
        </p:spPr>
        <p:txBody>
          <a:bodyPr wrap="square" lIns="0" tIns="0" rIns="0" bIns="0" anchor="t">
            <a:spAutoFit/>
          </a:bodyPr>
          <a:lstStyle/>
          <a:p>
            <a:pPr marL="0" lvl="0" indent="0" algn="ctr" rtl="0">
              <a:lnSpc>
                <a:spcPct val="100000"/>
              </a:lnSpc>
              <a:spcBef>
                <a:spcPts val="0"/>
              </a:spcBef>
              <a:spcAft>
                <a:spcPts val="0"/>
              </a:spcAft>
              <a:buClr>
                <a:schemeClr val="dk1"/>
              </a:buClr>
              <a:buFont typeface="Arial"/>
              <a:buNone/>
            </a:pPr>
            <a:endParaRPr lang="en-US">
              <a:solidFill>
                <a:srgbClr val="00649C"/>
              </a:solidFill>
            </a:endParaRP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a:p>
            <a:pPr algn="ctr">
              <a:buClr>
                <a:schemeClr val="dk1"/>
              </a:buClr>
            </a:pPr>
            <a:endParaRPr lang="en-GB">
              <a:solidFill>
                <a:srgbClr val="00649C"/>
              </a:solidFill>
            </a:endParaRP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a:p>
            <a:pPr marL="0" lvl="0" indent="0" algn="ctr" rtl="0">
              <a:lnSpc>
                <a:spcPct val="100000"/>
              </a:lnSpc>
              <a:spcBef>
                <a:spcPts val="0"/>
              </a:spcBef>
              <a:spcAft>
                <a:spcPts val="0"/>
              </a:spcAft>
              <a:buClr>
                <a:schemeClr val="dk1"/>
              </a:buClr>
              <a:buFont typeface="Arial"/>
              <a:buNone/>
            </a:pPr>
            <a:endParaRPr lang="en-US" b="1">
              <a:solidFill>
                <a:srgbClr val="00649C"/>
              </a:solidFill>
            </a:endParaRPr>
          </a:p>
        </p:txBody>
      </p:sp>
      <p:pic>
        <p:nvPicPr>
          <p:cNvPr id="7" name="Picture 6">
            <a:extLst>
              <a:ext uri="{FF2B5EF4-FFF2-40B4-BE49-F238E27FC236}">
                <a16:creationId xmlns:a16="http://schemas.microsoft.com/office/drawing/2014/main" id="{E17352E6-D50D-422B-AE9B-B5A3626E08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652"/>
          <a:stretch/>
        </p:blipFill>
        <p:spPr>
          <a:xfrm>
            <a:off x="5651568" y="4894737"/>
            <a:ext cx="3293186" cy="1892269"/>
          </a:xfrm>
          <a:prstGeom prst="rect">
            <a:avLst/>
          </a:prstGeom>
        </p:spPr>
      </p:pic>
      <p:sp>
        <p:nvSpPr>
          <p:cNvPr id="4" name="Rectangle 3">
            <a:extLst>
              <a:ext uri="{FF2B5EF4-FFF2-40B4-BE49-F238E27FC236}">
                <a16:creationId xmlns:a16="http://schemas.microsoft.com/office/drawing/2014/main" id="{7E42C658-8C66-48F5-9E49-5A50F47988A3}"/>
              </a:ext>
            </a:extLst>
          </p:cNvPr>
          <p:cNvSpPr/>
          <p:nvPr/>
        </p:nvSpPr>
        <p:spPr>
          <a:xfrm>
            <a:off x="652474" y="1781786"/>
            <a:ext cx="7596928" cy="646331"/>
          </a:xfrm>
          <a:prstGeom prst="rect">
            <a:avLst/>
          </a:prstGeom>
        </p:spPr>
        <p:txBody>
          <a:bodyPr wrap="square" lIns="0" tIns="0" rIns="0" bIns="0" anchor="t">
            <a:spAutoFit/>
          </a:bodyPr>
          <a:lstStyle/>
          <a:p>
            <a:pPr marL="342900" indent="-342900">
              <a:buFont typeface="Arial"/>
              <a:buChar char="•"/>
            </a:pPr>
            <a:r>
              <a:rPr lang="en-US" sz="2400">
                <a:solidFill>
                  <a:schemeClr val="dk1"/>
                </a:solidFill>
                <a:ea typeface="+mn-lt"/>
                <a:cs typeface="+mn-lt"/>
              </a:rPr>
              <a:t>Bullying is always hitting or kicking another person.</a:t>
            </a:r>
            <a:endParaRPr lang="en-US">
              <a:solidFill>
                <a:schemeClr val="dk1"/>
              </a:solidFill>
            </a:endParaRPr>
          </a:p>
          <a:p>
            <a:pPr marL="0" lvl="0" indent="0" algn="l">
              <a:lnSpc>
                <a:spcPct val="100000"/>
              </a:lnSpc>
              <a:spcBef>
                <a:spcPts val="0"/>
              </a:spcBef>
              <a:spcAft>
                <a:spcPts val="0"/>
              </a:spcAft>
              <a:buFontTx/>
              <a:buNone/>
            </a:pPr>
            <a:endParaRPr lang="en-US">
              <a:solidFill>
                <a:schemeClr val="dk1"/>
              </a:solidFill>
            </a:endParaRPr>
          </a:p>
        </p:txBody>
      </p:sp>
      <p:sp>
        <p:nvSpPr>
          <p:cNvPr id="10" name="Rectangle 9">
            <a:extLst>
              <a:ext uri="{FF2B5EF4-FFF2-40B4-BE49-F238E27FC236}">
                <a16:creationId xmlns:a16="http://schemas.microsoft.com/office/drawing/2014/main" id="{3A0F9B38-325E-460F-B3F3-9EDF36052E53}"/>
              </a:ext>
            </a:extLst>
          </p:cNvPr>
          <p:cNvSpPr/>
          <p:nvPr/>
        </p:nvSpPr>
        <p:spPr>
          <a:xfrm>
            <a:off x="652474" y="3272657"/>
            <a:ext cx="7596928" cy="646331"/>
          </a:xfrm>
          <a:prstGeom prst="rect">
            <a:avLst/>
          </a:prstGeom>
        </p:spPr>
        <p:txBody>
          <a:bodyPr wrap="square" lIns="0" tIns="0" rIns="0" bIns="0" anchor="t">
            <a:spAutoFit/>
          </a:bodyPr>
          <a:lstStyle/>
          <a:p>
            <a:pPr marL="342900" indent="-342900">
              <a:buFont typeface="Arial"/>
              <a:buChar char="•"/>
            </a:pPr>
            <a:r>
              <a:rPr lang="en-US" sz="2400">
                <a:solidFill>
                  <a:schemeClr val="dk1"/>
                </a:solidFill>
                <a:ea typeface="+mn-lt"/>
                <a:cs typeface="+mn-lt"/>
              </a:rPr>
              <a:t>Bullying can be saying that somebody can't join in.</a:t>
            </a:r>
            <a:endParaRPr lang="en-US">
              <a:solidFill>
                <a:schemeClr val="dk1"/>
              </a:solidFill>
            </a:endParaRPr>
          </a:p>
          <a:p>
            <a:pPr marL="0" lvl="0" indent="0" algn="l">
              <a:lnSpc>
                <a:spcPct val="100000"/>
              </a:lnSpc>
              <a:spcBef>
                <a:spcPts val="0"/>
              </a:spcBef>
              <a:spcAft>
                <a:spcPts val="0"/>
              </a:spcAft>
              <a:buFontTx/>
              <a:buNone/>
            </a:pPr>
            <a:endParaRPr lang="en-US">
              <a:solidFill>
                <a:schemeClr val="dk1"/>
              </a:solidFill>
            </a:endParaRPr>
          </a:p>
        </p:txBody>
      </p:sp>
      <p:sp>
        <p:nvSpPr>
          <p:cNvPr id="12" name="Rectangle 11">
            <a:extLst>
              <a:ext uri="{FF2B5EF4-FFF2-40B4-BE49-F238E27FC236}">
                <a16:creationId xmlns:a16="http://schemas.microsoft.com/office/drawing/2014/main" id="{F378DBA1-6B12-485C-9B4B-82C541BC73CA}"/>
              </a:ext>
            </a:extLst>
          </p:cNvPr>
          <p:cNvSpPr/>
          <p:nvPr/>
        </p:nvSpPr>
        <p:spPr>
          <a:xfrm>
            <a:off x="638275" y="4422756"/>
            <a:ext cx="7909300" cy="1015663"/>
          </a:xfrm>
          <a:prstGeom prst="rect">
            <a:avLst/>
          </a:prstGeom>
        </p:spPr>
        <p:txBody>
          <a:bodyPr wrap="square" lIns="0" tIns="0" rIns="0" bIns="0" anchor="t">
            <a:spAutoFit/>
          </a:bodyPr>
          <a:lstStyle/>
          <a:p>
            <a:pPr marL="342900" indent="-342900">
              <a:buFont typeface="Arial"/>
              <a:buChar char="•"/>
            </a:pPr>
            <a:r>
              <a:rPr lang="en-US" sz="2400" dirty="0">
                <a:solidFill>
                  <a:schemeClr val="dk1"/>
                </a:solidFill>
                <a:ea typeface="+mn-lt"/>
                <a:cs typeface="+mn-lt"/>
              </a:rPr>
              <a:t>If you, or someone you know, is being bullied, you should keep quiet.</a:t>
            </a:r>
            <a:endParaRPr lang="en-US" dirty="0">
              <a:solidFill>
                <a:schemeClr val="dk1"/>
              </a:solidFill>
            </a:endParaRPr>
          </a:p>
          <a:p>
            <a:pPr marL="0" lvl="0" indent="0" algn="l">
              <a:lnSpc>
                <a:spcPct val="100000"/>
              </a:lnSpc>
              <a:spcBef>
                <a:spcPts val="0"/>
              </a:spcBef>
              <a:spcAft>
                <a:spcPts val="0"/>
              </a:spcAft>
              <a:buFontTx/>
              <a:buNone/>
            </a:pPr>
            <a:endParaRPr lang="en-US">
              <a:solidFill>
                <a:schemeClr val="dk1"/>
              </a:solidFill>
            </a:endParaRPr>
          </a:p>
        </p:txBody>
      </p:sp>
      <p:sp>
        <p:nvSpPr>
          <p:cNvPr id="14" name="Rectangle 13">
            <a:extLst>
              <a:ext uri="{FF2B5EF4-FFF2-40B4-BE49-F238E27FC236}">
                <a16:creationId xmlns:a16="http://schemas.microsoft.com/office/drawing/2014/main" id="{F52394FD-D6A2-457E-8FD1-B54B788CDC3A}"/>
              </a:ext>
            </a:extLst>
          </p:cNvPr>
          <p:cNvSpPr/>
          <p:nvPr/>
        </p:nvSpPr>
        <p:spPr>
          <a:xfrm>
            <a:off x="648688" y="2388546"/>
            <a:ext cx="7909300" cy="1015663"/>
          </a:xfrm>
          <a:prstGeom prst="rect">
            <a:avLst/>
          </a:prstGeom>
        </p:spPr>
        <p:txBody>
          <a:bodyPr wrap="square" lIns="0" tIns="0" rIns="0" bIns="0" anchor="t">
            <a:spAutoFit/>
          </a:bodyPr>
          <a:lstStyle/>
          <a:p>
            <a:pPr marL="342900" indent="-342900">
              <a:buFont typeface="Arial"/>
              <a:buChar char="•"/>
            </a:pPr>
            <a:r>
              <a:rPr lang="en-US" sz="2400">
                <a:solidFill>
                  <a:schemeClr val="dk1"/>
                </a:solidFill>
              </a:rPr>
              <a:t>Bullying can be shouting at or teasing another person and using unkind words. </a:t>
            </a:r>
          </a:p>
          <a:p>
            <a:pPr marL="0" lvl="0" indent="0" algn="l">
              <a:lnSpc>
                <a:spcPct val="100000"/>
              </a:lnSpc>
              <a:spcBef>
                <a:spcPts val="0"/>
              </a:spcBef>
              <a:spcAft>
                <a:spcPts val="0"/>
              </a:spcAft>
              <a:buFontTx/>
              <a:buNone/>
            </a:pPr>
            <a:endParaRPr lang="en-US">
              <a:solidFill>
                <a:schemeClr val="dk1"/>
              </a:solidFill>
            </a:endParaRPr>
          </a:p>
        </p:txBody>
      </p:sp>
      <p:sp>
        <p:nvSpPr>
          <p:cNvPr id="16" name="Rectangle 15">
            <a:extLst>
              <a:ext uri="{FF2B5EF4-FFF2-40B4-BE49-F238E27FC236}">
                <a16:creationId xmlns:a16="http://schemas.microsoft.com/office/drawing/2014/main" id="{29CFBC02-0D34-4FC3-B868-7A2A3A1C9909}"/>
              </a:ext>
            </a:extLst>
          </p:cNvPr>
          <p:cNvSpPr/>
          <p:nvPr/>
        </p:nvSpPr>
        <p:spPr>
          <a:xfrm>
            <a:off x="648688" y="3808424"/>
            <a:ext cx="7596928" cy="646331"/>
          </a:xfrm>
          <a:prstGeom prst="rect">
            <a:avLst/>
          </a:prstGeom>
        </p:spPr>
        <p:txBody>
          <a:bodyPr wrap="square" lIns="0" tIns="0" rIns="0" bIns="0" anchor="t">
            <a:spAutoFit/>
          </a:bodyPr>
          <a:lstStyle/>
          <a:p>
            <a:pPr marL="342900" indent="-342900">
              <a:buFont typeface="Arial"/>
              <a:buChar char="•"/>
            </a:pPr>
            <a:r>
              <a:rPr lang="en-US" sz="2400">
                <a:solidFill>
                  <a:schemeClr val="dk1"/>
                </a:solidFill>
              </a:rPr>
              <a:t>You can tell somebody is a bully by looking at them.</a:t>
            </a:r>
          </a:p>
          <a:p>
            <a:pPr marL="0" lvl="0" indent="0" algn="l">
              <a:lnSpc>
                <a:spcPct val="100000"/>
              </a:lnSpc>
              <a:spcBef>
                <a:spcPts val="0"/>
              </a:spcBef>
              <a:spcAft>
                <a:spcPts val="0"/>
              </a:spcAft>
              <a:buFontTx/>
              <a:buNone/>
            </a:pPr>
            <a:endParaRPr lang="en-US">
              <a:solidFill>
                <a:schemeClr val="dk1"/>
              </a:solidFill>
            </a:endParaRPr>
          </a:p>
        </p:txBody>
      </p:sp>
      <p:sp>
        <p:nvSpPr>
          <p:cNvPr id="18" name="Rectangle 17">
            <a:extLst>
              <a:ext uri="{FF2B5EF4-FFF2-40B4-BE49-F238E27FC236}">
                <a16:creationId xmlns:a16="http://schemas.microsoft.com/office/drawing/2014/main" id="{7B5F73A5-0D0F-4809-B756-07BB9C706FDF}"/>
              </a:ext>
            </a:extLst>
          </p:cNvPr>
          <p:cNvSpPr/>
          <p:nvPr/>
        </p:nvSpPr>
        <p:spPr>
          <a:xfrm>
            <a:off x="591893" y="5441281"/>
            <a:ext cx="7596928" cy="646331"/>
          </a:xfrm>
          <a:prstGeom prst="rect">
            <a:avLst/>
          </a:prstGeom>
        </p:spPr>
        <p:txBody>
          <a:bodyPr wrap="square" lIns="0" tIns="0" rIns="0" bIns="0" anchor="t">
            <a:spAutoFit/>
          </a:bodyPr>
          <a:lstStyle/>
          <a:p>
            <a:pPr marL="342900" indent="-342900">
              <a:buFont typeface="Arial"/>
              <a:buChar char="•"/>
            </a:pPr>
            <a:r>
              <a:rPr lang="en-US" sz="2400">
                <a:solidFill>
                  <a:schemeClr val="dk1"/>
                </a:solidFill>
              </a:rPr>
              <a:t>Nobody should be bullied.</a:t>
            </a:r>
          </a:p>
          <a:p>
            <a:pPr marL="0" lvl="0" indent="0" algn="l">
              <a:lnSpc>
                <a:spcPct val="100000"/>
              </a:lnSpc>
              <a:spcBef>
                <a:spcPts val="0"/>
              </a:spcBef>
              <a:spcAft>
                <a:spcPts val="0"/>
              </a:spcAft>
              <a:buFontTx/>
              <a:buNone/>
            </a:pPr>
            <a:endParaRPr lang="en-US">
              <a:solidFill>
                <a:schemeClr val="dk1"/>
              </a:solidFill>
            </a:endParaRPr>
          </a:p>
        </p:txBody>
      </p:sp>
    </p:spTree>
    <p:extLst>
      <p:ext uri="{BB962C8B-B14F-4D97-AF65-F5344CB8AC3E}">
        <p14:creationId xmlns:p14="http://schemas.microsoft.com/office/powerpoint/2010/main" val="21418992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9967236-202A-44E2-9B00-9F63618BB291}"/>
              </a:ext>
            </a:extLst>
          </p:cNvPr>
          <p:cNvPicPr>
            <a:picLocks noChangeAspect="1"/>
          </p:cNvPicPr>
          <p:nvPr/>
        </p:nvPicPr>
        <p:blipFill>
          <a:blip r:embed="rId3"/>
          <a:stretch>
            <a:fillRect/>
          </a:stretch>
        </p:blipFill>
        <p:spPr>
          <a:xfrm>
            <a:off x="744015" y="1505698"/>
            <a:ext cx="7442988" cy="4797920"/>
          </a:xfrm>
          <a:prstGeom prst="rect">
            <a:avLst/>
          </a:prstGeom>
        </p:spPr>
      </p:pic>
      <p:sp>
        <p:nvSpPr>
          <p:cNvPr id="5" name="Rectangle 4">
            <a:extLst>
              <a:ext uri="{FF2B5EF4-FFF2-40B4-BE49-F238E27FC236}">
                <a16:creationId xmlns:a16="http://schemas.microsoft.com/office/drawing/2014/main" id="{FF8CBB0E-ACA5-47E2-BDA3-9625E9A3B3DC}"/>
              </a:ext>
            </a:extLst>
          </p:cNvPr>
          <p:cNvSpPr/>
          <p:nvPr/>
        </p:nvSpPr>
        <p:spPr>
          <a:xfrm>
            <a:off x="698856" y="548467"/>
            <a:ext cx="7632699" cy="772107"/>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t>Bullying is hurting someone on purpose, and choosing to do it again, when you have been asked to stop. </a:t>
            </a:r>
          </a:p>
        </p:txBody>
      </p:sp>
    </p:spTree>
    <p:extLst>
      <p:ext uri="{BB962C8B-B14F-4D97-AF65-F5344CB8AC3E}">
        <p14:creationId xmlns:p14="http://schemas.microsoft.com/office/powerpoint/2010/main" val="29852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solidFill>
                  <a:srgbClr val="7030A0"/>
                </a:solidFill>
                <a:latin typeface="+mn-lt"/>
              </a:rPr>
              <a:t>Why Does Bullying Happen?</a:t>
            </a:r>
            <a:endParaRPr lang="en-GB" sz="3600">
              <a:solidFill>
                <a:srgbClr val="7030A0"/>
              </a:solidFill>
              <a:latin typeface="+mn-lt"/>
            </a:endParaRPr>
          </a:p>
        </p:txBody>
      </p:sp>
      <p:sp>
        <p:nvSpPr>
          <p:cNvPr id="5" name="Rectangle 4"/>
          <p:cNvSpPr/>
          <p:nvPr/>
        </p:nvSpPr>
        <p:spPr>
          <a:xfrm>
            <a:off x="755650" y="1402207"/>
            <a:ext cx="7619091" cy="3724096"/>
          </a:xfrm>
          <a:prstGeom prst="rect">
            <a:avLst/>
          </a:prstGeom>
        </p:spPr>
        <p:txBody>
          <a:bodyPr wrap="square" lIns="0" tIns="0" rIns="0" bIns="0" anchor="t">
            <a:spAutoFit/>
          </a:bodyPr>
          <a:lstStyle/>
          <a:p>
            <a:pPr marL="0" lvl="0" indent="0" rtl="0">
              <a:lnSpc>
                <a:spcPct val="100000"/>
              </a:lnSpc>
              <a:spcBef>
                <a:spcPts val="0"/>
              </a:spcBef>
              <a:spcAft>
                <a:spcPts val="0"/>
              </a:spcAft>
              <a:buClr>
                <a:schemeClr val="dk1"/>
              </a:buClr>
              <a:buFont typeface="Arial"/>
              <a:buNone/>
            </a:pPr>
            <a:r>
              <a:rPr lang="en-US" sz="2200">
                <a:solidFill>
                  <a:srgbClr val="00649C"/>
                </a:solidFill>
              </a:rPr>
              <a:t>Bullying sometimes happens because we are all </a:t>
            </a:r>
            <a:r>
              <a:rPr lang="en-US" sz="2200" b="1">
                <a:solidFill>
                  <a:srgbClr val="00649C"/>
                </a:solidFill>
              </a:rPr>
              <a:t>different</a:t>
            </a:r>
            <a:r>
              <a:rPr lang="en-US" sz="2200">
                <a:solidFill>
                  <a:srgbClr val="00649C"/>
                </a:solidFill>
              </a:rPr>
              <a:t>.</a:t>
            </a:r>
          </a:p>
          <a:p>
            <a:pPr marL="0" lvl="0" indent="0" rtl="0">
              <a:lnSpc>
                <a:spcPct val="100000"/>
              </a:lnSpc>
              <a:spcBef>
                <a:spcPts val="0"/>
              </a:spcBef>
              <a:spcAft>
                <a:spcPts val="0"/>
              </a:spcAft>
              <a:buClr>
                <a:schemeClr val="dk1"/>
              </a:buClr>
              <a:buFont typeface="Arial"/>
              <a:buNone/>
            </a:pPr>
            <a:endParaRPr lang="en-US" sz="2200" dirty="0">
              <a:solidFill>
                <a:schemeClr val="dk1"/>
              </a:solidFill>
            </a:endParaRPr>
          </a:p>
          <a:p>
            <a:pPr marL="0" lvl="0" indent="0" rtl="0">
              <a:lnSpc>
                <a:spcPct val="100000"/>
              </a:lnSpc>
              <a:spcBef>
                <a:spcPts val="0"/>
              </a:spcBef>
              <a:spcAft>
                <a:spcPts val="0"/>
              </a:spcAft>
              <a:buClr>
                <a:schemeClr val="dk1"/>
              </a:buClr>
              <a:buFont typeface="Arial"/>
              <a:buNone/>
            </a:pPr>
            <a:r>
              <a:rPr lang="en-US" sz="2200">
                <a:solidFill>
                  <a:schemeClr val="dk1"/>
                </a:solidFill>
              </a:rPr>
              <a:t>Bullies might be jealous of someone else’s talents.</a:t>
            </a:r>
            <a:endParaRPr lang="en-US" sz="2200" dirty="0">
              <a:solidFill>
                <a:schemeClr val="dk1"/>
              </a:solidFill>
            </a:endParaRPr>
          </a:p>
          <a:p>
            <a:pPr marL="0" lvl="0" indent="0" rtl="0">
              <a:lnSpc>
                <a:spcPct val="100000"/>
              </a:lnSpc>
              <a:spcBef>
                <a:spcPts val="0"/>
              </a:spcBef>
              <a:spcAft>
                <a:spcPts val="0"/>
              </a:spcAft>
              <a:buClr>
                <a:schemeClr val="dk1"/>
              </a:buClr>
              <a:buFont typeface="Arial"/>
              <a:buNone/>
            </a:pPr>
            <a:endParaRPr lang="en-US" sz="2200" dirty="0">
              <a:solidFill>
                <a:schemeClr val="dk1"/>
              </a:solidFill>
            </a:endParaRPr>
          </a:p>
          <a:p>
            <a:pPr marL="0" lvl="0" indent="0" rtl="0">
              <a:lnSpc>
                <a:spcPct val="100000"/>
              </a:lnSpc>
              <a:spcBef>
                <a:spcPts val="0"/>
              </a:spcBef>
              <a:spcAft>
                <a:spcPts val="0"/>
              </a:spcAft>
              <a:buClr>
                <a:schemeClr val="dk1"/>
              </a:buClr>
              <a:buFont typeface="Arial"/>
              <a:buNone/>
            </a:pPr>
            <a:r>
              <a:rPr lang="en-US" sz="2200">
                <a:solidFill>
                  <a:srgbClr val="00649C"/>
                </a:solidFill>
              </a:rPr>
              <a:t>Bullies might be jealous of other friendships.</a:t>
            </a:r>
          </a:p>
          <a:p>
            <a:pPr marL="0" lvl="0" indent="0" rtl="0">
              <a:lnSpc>
                <a:spcPct val="100000"/>
              </a:lnSpc>
              <a:spcBef>
                <a:spcPts val="0"/>
              </a:spcBef>
              <a:spcAft>
                <a:spcPts val="0"/>
              </a:spcAft>
              <a:buClr>
                <a:schemeClr val="dk1"/>
              </a:buClr>
              <a:buFont typeface="Arial"/>
              <a:buNone/>
            </a:pPr>
            <a:endParaRPr lang="en-US" sz="2200" dirty="0">
              <a:solidFill>
                <a:schemeClr val="dk1"/>
              </a:solidFill>
            </a:endParaRPr>
          </a:p>
          <a:p>
            <a:pPr marL="0" lvl="0" indent="0" rtl="0">
              <a:lnSpc>
                <a:spcPct val="100000"/>
              </a:lnSpc>
              <a:spcBef>
                <a:spcPts val="0"/>
              </a:spcBef>
              <a:spcAft>
                <a:spcPts val="0"/>
              </a:spcAft>
              <a:buClr>
                <a:schemeClr val="dk1"/>
              </a:buClr>
              <a:buFont typeface="Arial"/>
              <a:buNone/>
            </a:pPr>
            <a:r>
              <a:rPr lang="en-US" sz="2200">
                <a:solidFill>
                  <a:schemeClr val="dk1"/>
                </a:solidFill>
              </a:rPr>
              <a:t>Bullies might feel angry or bad about themselves.</a:t>
            </a:r>
            <a:endParaRPr lang="en-US" sz="2200" dirty="0">
              <a:solidFill>
                <a:schemeClr val="dk1"/>
              </a:solidFill>
            </a:endParaRPr>
          </a:p>
          <a:p>
            <a:pPr marL="0" lvl="0" indent="0" rtl="0">
              <a:lnSpc>
                <a:spcPct val="100000"/>
              </a:lnSpc>
              <a:spcBef>
                <a:spcPts val="0"/>
              </a:spcBef>
              <a:spcAft>
                <a:spcPts val="0"/>
              </a:spcAft>
              <a:buClr>
                <a:schemeClr val="dk1"/>
              </a:buClr>
              <a:buFont typeface="Arial"/>
              <a:buNone/>
            </a:pPr>
            <a:endParaRPr lang="en-US" sz="2200" dirty="0">
              <a:solidFill>
                <a:schemeClr val="dk1"/>
              </a:solidFill>
            </a:endParaRPr>
          </a:p>
          <a:p>
            <a:pPr>
              <a:buClr>
                <a:schemeClr val="dk1"/>
              </a:buClr>
            </a:pPr>
            <a:r>
              <a:rPr lang="en-US" sz="2200">
                <a:solidFill>
                  <a:srgbClr val="00649C"/>
                </a:solidFill>
              </a:rPr>
              <a:t>Bullies might have been bullied or </a:t>
            </a:r>
            <a:br>
              <a:rPr lang="en-US" sz="2200" dirty="0"/>
            </a:br>
            <a:r>
              <a:rPr lang="en-US" sz="2200">
                <a:solidFill>
                  <a:srgbClr val="00649C"/>
                </a:solidFill>
              </a:rPr>
              <a:t>might not understand what </a:t>
            </a:r>
          </a:p>
          <a:p>
            <a:pPr marL="0" lvl="0" indent="0">
              <a:lnSpc>
                <a:spcPct val="100000"/>
              </a:lnSpc>
              <a:spcBef>
                <a:spcPts val="0"/>
              </a:spcBef>
              <a:spcAft>
                <a:spcPts val="0"/>
              </a:spcAft>
              <a:buFont typeface="Arial"/>
              <a:buNone/>
            </a:pPr>
            <a:r>
              <a:rPr lang="en-US" sz="2200">
                <a:solidFill>
                  <a:srgbClr val="00649C"/>
                </a:solidFill>
              </a:rPr>
              <a:t>bullying is.</a:t>
            </a:r>
            <a:endParaRPr lang="en-US"/>
          </a:p>
        </p:txBody>
      </p:sp>
      <p:pic>
        <p:nvPicPr>
          <p:cNvPr id="2" name="Picture 1">
            <a:extLst>
              <a:ext uri="{FF2B5EF4-FFF2-40B4-BE49-F238E27FC236}">
                <a16:creationId xmlns:a16="http://schemas.microsoft.com/office/drawing/2014/main" id="{767AB57A-F665-4257-9963-3C501A28C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2051" y="4034234"/>
            <a:ext cx="3587750" cy="2666732"/>
          </a:xfrm>
          <a:prstGeom prst="rect">
            <a:avLst/>
          </a:prstGeom>
        </p:spPr>
      </p:pic>
    </p:spTree>
    <p:extLst>
      <p:ext uri="{BB962C8B-B14F-4D97-AF65-F5344CB8AC3E}">
        <p14:creationId xmlns:p14="http://schemas.microsoft.com/office/powerpoint/2010/main" val="20328545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1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1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8811950-CBF0-4D95-9252-5EBA8AD58B68}"/>
              </a:ext>
            </a:extLst>
          </p:cNvPr>
          <p:cNvSpPr/>
          <p:nvPr/>
        </p:nvSpPr>
        <p:spPr>
          <a:xfrm>
            <a:off x="863285" y="2900805"/>
            <a:ext cx="3967133" cy="338498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a:xfrm>
            <a:off x="457198" y="564715"/>
            <a:ext cx="8220075" cy="994306"/>
          </a:xfrm>
        </p:spPr>
        <p:txBody>
          <a:bodyPr/>
          <a:lstStyle/>
          <a:p>
            <a:pPr algn="ctr"/>
            <a:r>
              <a:rPr lang="en-US" sz="3000" dirty="0">
                <a:solidFill>
                  <a:srgbClr val="7030A0"/>
                </a:solidFill>
                <a:latin typeface="+mn-lt"/>
              </a:rPr>
              <a:t>What should you do if you  </a:t>
            </a:r>
            <a:br>
              <a:rPr lang="en-US" sz="3000" dirty="0">
                <a:latin typeface="+mn-lt"/>
              </a:rPr>
            </a:br>
            <a:r>
              <a:rPr lang="en-US" sz="3000" dirty="0">
                <a:solidFill>
                  <a:srgbClr val="7030A0"/>
                </a:solidFill>
                <a:latin typeface="+mn-lt"/>
              </a:rPr>
              <a:t>think you, or someone else, is being bullied?</a:t>
            </a:r>
            <a:endParaRPr lang="en-GB" sz="3000">
              <a:solidFill>
                <a:srgbClr val="7030A0"/>
              </a:solidFill>
              <a:latin typeface="+mn-lt"/>
            </a:endParaRPr>
          </a:p>
        </p:txBody>
      </p:sp>
      <p:sp>
        <p:nvSpPr>
          <p:cNvPr id="5" name="Rectangle 4"/>
          <p:cNvSpPr/>
          <p:nvPr/>
        </p:nvSpPr>
        <p:spPr>
          <a:xfrm>
            <a:off x="1109008" y="1772419"/>
            <a:ext cx="7424839" cy="923330"/>
          </a:xfrm>
          <a:prstGeom prst="rect">
            <a:avLst/>
          </a:prstGeom>
        </p:spPr>
        <p:txBody>
          <a:bodyPr wrap="square" lIns="0" tIns="0" rIns="0" bIns="0" anchor="t">
            <a:spAutoFit/>
          </a:bodyPr>
          <a:lstStyle/>
          <a:p>
            <a:pPr>
              <a:buClr>
                <a:schemeClr val="dk1"/>
              </a:buClr>
            </a:pPr>
            <a:r>
              <a:rPr lang="en-US" sz="2400" dirty="0"/>
              <a:t>At </a:t>
            </a:r>
            <a:r>
              <a:rPr lang="en-US" sz="2400" dirty="0" err="1"/>
              <a:t>Bramhope</a:t>
            </a:r>
            <a:r>
              <a:rPr lang="en-US" sz="2400" dirty="0"/>
              <a:t>, we take bullying very seriously.</a:t>
            </a:r>
          </a:p>
          <a:p>
            <a:r>
              <a:rPr lang="en-US" sz="3600" b="1" dirty="0"/>
              <a:t>Tell someone!</a:t>
            </a:r>
            <a:endParaRPr lang="en-US" dirty="0"/>
          </a:p>
        </p:txBody>
      </p:sp>
      <p:pic>
        <p:nvPicPr>
          <p:cNvPr id="2" name="Picture 3">
            <a:extLst>
              <a:ext uri="{FF2B5EF4-FFF2-40B4-BE49-F238E27FC236}">
                <a16:creationId xmlns:a16="http://schemas.microsoft.com/office/drawing/2014/main" id="{095568B6-B464-470D-82F9-352CB18CEE3D}"/>
              </a:ext>
            </a:extLst>
          </p:cNvPr>
          <p:cNvPicPr>
            <a:picLocks noChangeAspect="1"/>
          </p:cNvPicPr>
          <p:nvPr/>
        </p:nvPicPr>
        <p:blipFill>
          <a:blip r:embed="rId2"/>
          <a:stretch>
            <a:fillRect/>
          </a:stretch>
        </p:blipFill>
        <p:spPr>
          <a:xfrm>
            <a:off x="4760488" y="2127607"/>
            <a:ext cx="4035287" cy="4097205"/>
          </a:xfrm>
          <a:prstGeom prst="rect">
            <a:avLst/>
          </a:prstGeom>
        </p:spPr>
      </p:pic>
      <p:sp>
        <p:nvSpPr>
          <p:cNvPr id="4" name="TextBox 3">
            <a:extLst>
              <a:ext uri="{FF2B5EF4-FFF2-40B4-BE49-F238E27FC236}">
                <a16:creationId xmlns:a16="http://schemas.microsoft.com/office/drawing/2014/main" id="{C430074E-0930-464E-AD5C-86FDFDBB6BC4}"/>
              </a:ext>
            </a:extLst>
          </p:cNvPr>
          <p:cNvSpPr txBox="1"/>
          <p:nvPr/>
        </p:nvSpPr>
        <p:spPr>
          <a:xfrm>
            <a:off x="1212574" y="3044213"/>
            <a:ext cx="314076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t>Can you name 5 grown ups you trust?</a:t>
            </a:r>
            <a:endParaRPr lang="en-US"/>
          </a:p>
        </p:txBody>
      </p:sp>
      <p:sp>
        <p:nvSpPr>
          <p:cNvPr id="6" name="TextBox 5">
            <a:extLst>
              <a:ext uri="{FF2B5EF4-FFF2-40B4-BE49-F238E27FC236}">
                <a16:creationId xmlns:a16="http://schemas.microsoft.com/office/drawing/2014/main" id="{0628703C-436A-47DE-AF2B-B94000434BC4}"/>
              </a:ext>
            </a:extLst>
          </p:cNvPr>
          <p:cNvSpPr txBox="1"/>
          <p:nvPr/>
        </p:nvSpPr>
        <p:spPr>
          <a:xfrm>
            <a:off x="1014679" y="3982219"/>
            <a:ext cx="333954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US" sz="2200" dirty="0"/>
              <a:t>Your parents</a:t>
            </a:r>
            <a:endParaRPr lang="en-US"/>
          </a:p>
          <a:p>
            <a:pPr marL="342900" indent="-342900">
              <a:buFont typeface="Wingdings"/>
              <a:buChar char="ü"/>
            </a:pPr>
            <a:r>
              <a:rPr lang="en-US" sz="2200" dirty="0"/>
              <a:t>Any adult at school</a:t>
            </a:r>
          </a:p>
          <a:p>
            <a:pPr marL="342900" indent="-342900">
              <a:buFont typeface="Wingdings"/>
              <a:buChar char="ü"/>
            </a:pPr>
            <a:r>
              <a:rPr lang="en-US" sz="2200" dirty="0"/>
              <a:t>Other family</a:t>
            </a:r>
          </a:p>
          <a:p>
            <a:pPr marL="342900" indent="-342900">
              <a:buFont typeface="Wingdings"/>
              <a:buChar char="ü"/>
            </a:pPr>
            <a:r>
              <a:rPr lang="en-US" sz="2200" dirty="0"/>
              <a:t>Friends</a:t>
            </a:r>
          </a:p>
          <a:p>
            <a:pPr marL="342900" indent="-342900">
              <a:buFont typeface="Wingdings"/>
              <a:buChar char="ü"/>
            </a:pPr>
            <a:r>
              <a:rPr lang="en-US" sz="2200" dirty="0"/>
              <a:t>Sport club leaders</a:t>
            </a:r>
          </a:p>
          <a:p>
            <a:pPr marL="342900" indent="-342900">
              <a:buFont typeface="Wingdings"/>
              <a:buChar char="ü"/>
            </a:pPr>
            <a:r>
              <a:rPr lang="en-US" sz="2200" dirty="0"/>
              <a:t>Brownie or cub leader</a:t>
            </a:r>
          </a:p>
        </p:txBody>
      </p:sp>
    </p:spTree>
    <p:extLst>
      <p:ext uri="{BB962C8B-B14F-4D97-AF65-F5344CB8AC3E}">
        <p14:creationId xmlns:p14="http://schemas.microsoft.com/office/powerpoint/2010/main" val="3412789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a:solidFill>
                  <a:srgbClr val="7030A0"/>
                </a:solidFill>
                <a:latin typeface="+mn-lt"/>
              </a:rPr>
              <a:t>Anti-Bullying Week 2021</a:t>
            </a:r>
            <a:endParaRPr lang="en-GB" sz="3600">
              <a:solidFill>
                <a:srgbClr val="7030A0"/>
              </a:solidFill>
              <a:latin typeface="+mn-lt"/>
            </a:endParaRPr>
          </a:p>
        </p:txBody>
      </p:sp>
      <p:pic>
        <p:nvPicPr>
          <p:cNvPr id="2" name="Picture 2">
            <a:extLst>
              <a:ext uri="{FF2B5EF4-FFF2-40B4-BE49-F238E27FC236}">
                <a16:creationId xmlns:a16="http://schemas.microsoft.com/office/drawing/2014/main" id="{78482F8E-5319-410E-AA7A-0981DA56A1B8}"/>
              </a:ext>
            </a:extLst>
          </p:cNvPr>
          <p:cNvPicPr>
            <a:picLocks noChangeAspect="1"/>
          </p:cNvPicPr>
          <p:nvPr/>
        </p:nvPicPr>
        <p:blipFill>
          <a:blip r:embed="rId2"/>
          <a:stretch>
            <a:fillRect/>
          </a:stretch>
        </p:blipFill>
        <p:spPr>
          <a:xfrm>
            <a:off x="3470175" y="3261454"/>
            <a:ext cx="2203648" cy="2947663"/>
          </a:xfrm>
          <a:prstGeom prst="rect">
            <a:avLst/>
          </a:prstGeom>
        </p:spPr>
      </p:pic>
      <p:sp>
        <p:nvSpPr>
          <p:cNvPr id="7" name="TextBox 6">
            <a:extLst>
              <a:ext uri="{FF2B5EF4-FFF2-40B4-BE49-F238E27FC236}">
                <a16:creationId xmlns:a16="http://schemas.microsoft.com/office/drawing/2014/main" id="{C95F53ED-A6A5-4F04-BE27-A3C34284E2AF}"/>
              </a:ext>
            </a:extLst>
          </p:cNvPr>
          <p:cNvSpPr txBox="1"/>
          <p:nvPr/>
        </p:nvSpPr>
        <p:spPr>
          <a:xfrm>
            <a:off x="1723728" y="1482351"/>
            <a:ext cx="60373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dk1"/>
                </a:solidFill>
                <a:ea typeface="+mn-lt"/>
                <a:cs typeface="+mn-lt"/>
              </a:rPr>
              <a:t>The theme this year is </a:t>
            </a:r>
            <a:r>
              <a:rPr lang="en-US" sz="2400" b="1" dirty="0">
                <a:solidFill>
                  <a:schemeClr val="accent1"/>
                </a:solidFill>
                <a:ea typeface="+mn-lt"/>
                <a:cs typeface="+mn-lt"/>
              </a:rPr>
              <a:t>One Kind Word </a:t>
            </a:r>
            <a:endParaRPr lang="en-US" sz="2400" dirty="0">
              <a:solidFill>
                <a:schemeClr val="accent1"/>
              </a:solidFill>
            </a:endParaRPr>
          </a:p>
          <a:p>
            <a:endParaRPr lang="en-US"/>
          </a:p>
        </p:txBody>
      </p:sp>
      <p:sp>
        <p:nvSpPr>
          <p:cNvPr id="8" name="TextBox 7">
            <a:extLst>
              <a:ext uri="{FF2B5EF4-FFF2-40B4-BE49-F238E27FC236}">
                <a16:creationId xmlns:a16="http://schemas.microsoft.com/office/drawing/2014/main" id="{66EFD1A1-34A9-4337-BF39-016224A90B7D}"/>
              </a:ext>
            </a:extLst>
          </p:cNvPr>
          <p:cNvSpPr txBox="1"/>
          <p:nvPr/>
        </p:nvSpPr>
        <p:spPr>
          <a:xfrm>
            <a:off x="569843" y="2216899"/>
            <a:ext cx="60373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dk1"/>
                </a:solidFill>
                <a:ea typeface="+mn-lt"/>
                <a:cs typeface="+mn-lt"/>
              </a:rPr>
              <a:t>Kindness feels good! </a:t>
            </a:r>
            <a:endParaRPr lang="en-US" sz="2400" b="1" dirty="0">
              <a:solidFill>
                <a:schemeClr val="dk1"/>
              </a:solidFill>
            </a:endParaRPr>
          </a:p>
          <a:p>
            <a:endParaRPr lang="en-US"/>
          </a:p>
        </p:txBody>
      </p:sp>
      <p:sp>
        <p:nvSpPr>
          <p:cNvPr id="10" name="TextBox 9">
            <a:extLst>
              <a:ext uri="{FF2B5EF4-FFF2-40B4-BE49-F238E27FC236}">
                <a16:creationId xmlns:a16="http://schemas.microsoft.com/office/drawing/2014/main" id="{F5C0021E-5A19-4632-9612-DCEDB82A06E2}"/>
              </a:ext>
            </a:extLst>
          </p:cNvPr>
          <p:cNvSpPr txBox="1"/>
          <p:nvPr/>
        </p:nvSpPr>
        <p:spPr>
          <a:xfrm>
            <a:off x="3281805" y="2898439"/>
            <a:ext cx="60373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dk1"/>
                </a:solidFill>
              </a:rPr>
              <a:t>Kindness spreads!</a:t>
            </a:r>
          </a:p>
          <a:p>
            <a:endParaRPr lang="en-US"/>
          </a:p>
        </p:txBody>
      </p:sp>
      <p:sp>
        <p:nvSpPr>
          <p:cNvPr id="12" name="TextBox 11">
            <a:extLst>
              <a:ext uri="{FF2B5EF4-FFF2-40B4-BE49-F238E27FC236}">
                <a16:creationId xmlns:a16="http://schemas.microsoft.com/office/drawing/2014/main" id="{4093F5F6-BE12-4E7B-AAD6-9DD1640BAD70}"/>
              </a:ext>
            </a:extLst>
          </p:cNvPr>
          <p:cNvSpPr txBox="1"/>
          <p:nvPr/>
        </p:nvSpPr>
        <p:spPr>
          <a:xfrm>
            <a:off x="5596204" y="2231098"/>
            <a:ext cx="603731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dk1"/>
                </a:solidFill>
              </a:rPr>
              <a:t>Choose to be kind!</a:t>
            </a:r>
          </a:p>
          <a:p>
            <a:endParaRPr lang="en-US"/>
          </a:p>
        </p:txBody>
      </p:sp>
      <p:sp>
        <p:nvSpPr>
          <p:cNvPr id="14" name="TextBox 13">
            <a:extLst>
              <a:ext uri="{FF2B5EF4-FFF2-40B4-BE49-F238E27FC236}">
                <a16:creationId xmlns:a16="http://schemas.microsoft.com/office/drawing/2014/main" id="{FA162037-E38B-4977-B0FA-C4C938E59C1E}"/>
              </a:ext>
            </a:extLst>
          </p:cNvPr>
          <p:cNvSpPr txBox="1"/>
          <p:nvPr/>
        </p:nvSpPr>
        <p:spPr>
          <a:xfrm>
            <a:off x="612440" y="5908577"/>
            <a:ext cx="793994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a typeface="+mn-lt"/>
                <a:cs typeface="+mn-lt"/>
                <a:hlinkClick r:id="rId3"/>
              </a:rPr>
              <a:t>https://www.youtube.com/watch?v=oJQg2JyQ3mM</a:t>
            </a:r>
            <a:endParaRPr lang="en-US" sz="2400">
              <a:ea typeface="+mn-lt"/>
              <a:cs typeface="+mn-lt"/>
            </a:endParaRPr>
          </a:p>
          <a:p>
            <a:endParaRPr lang="en-US" sz="2400" b="1" dirty="0">
              <a:solidFill>
                <a:schemeClr val="accent1"/>
              </a:solidFill>
            </a:endParaRPr>
          </a:p>
          <a:p>
            <a:endParaRPr lang="en-US"/>
          </a:p>
        </p:txBody>
      </p:sp>
    </p:spTree>
    <p:extLst>
      <p:ext uri="{BB962C8B-B14F-4D97-AF65-F5344CB8AC3E}">
        <p14:creationId xmlns:p14="http://schemas.microsoft.com/office/powerpoint/2010/main" val="20514432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rgbClr val="7030A0"/>
                </a:solidFill>
                <a:latin typeface="+mn-lt"/>
              </a:rPr>
              <a:t>One Kind Word</a:t>
            </a:r>
            <a:endParaRPr lang="en-GB" sz="3600" dirty="0">
              <a:solidFill>
                <a:srgbClr val="7030A0"/>
              </a:solidFill>
              <a:latin typeface="+mn-lt"/>
            </a:endParaRPr>
          </a:p>
        </p:txBody>
      </p:sp>
      <p:sp>
        <p:nvSpPr>
          <p:cNvPr id="3" name="TextBox 2">
            <a:extLst>
              <a:ext uri="{FF2B5EF4-FFF2-40B4-BE49-F238E27FC236}">
                <a16:creationId xmlns:a16="http://schemas.microsoft.com/office/drawing/2014/main" id="{AF7C351E-6D24-4A68-9252-B6981779F5D7}"/>
              </a:ext>
            </a:extLst>
          </p:cNvPr>
          <p:cNvSpPr txBox="1"/>
          <p:nvPr/>
        </p:nvSpPr>
        <p:spPr>
          <a:xfrm>
            <a:off x="564757" y="1113182"/>
            <a:ext cx="761337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cs typeface="Segoe UI"/>
            </a:endParaRPr>
          </a:p>
          <a:p>
            <a:r>
              <a:rPr lang="en-US" sz="2400" b="1" dirty="0">
                <a:cs typeface="Segoe UI"/>
              </a:rPr>
              <a:t>Remember: Small actions can make a huge impact... </a:t>
            </a:r>
            <a:r>
              <a:rPr lang="en-US" sz="2400" dirty="0">
                <a:cs typeface="Segoe UI"/>
              </a:rPr>
              <a:t>​</a:t>
            </a:r>
            <a:endParaRPr lang="en-US" dirty="0">
              <a:cs typeface="Segoe UI"/>
            </a:endParaRPr>
          </a:p>
          <a:p>
            <a:br>
              <a:rPr lang="en-US" sz="2400" dirty="0">
                <a:cs typeface="Segoe UI"/>
              </a:rPr>
            </a:br>
            <a:r>
              <a:rPr lang="en-US" sz="2400" dirty="0">
                <a:cs typeface="Segoe UI"/>
              </a:rPr>
              <a:t>- Ask someone if they’re OK. ​</a:t>
            </a:r>
            <a:br>
              <a:rPr lang="en-US" sz="2400" dirty="0">
                <a:cs typeface="Segoe UI"/>
              </a:rPr>
            </a:br>
            <a:r>
              <a:rPr lang="en-US" sz="2400" dirty="0">
                <a:cs typeface="Segoe UI"/>
              </a:rPr>
              <a:t>- Say you’re sorry.</a:t>
            </a:r>
            <a:endParaRPr lang="en-US" dirty="0">
              <a:cs typeface="Segoe UI"/>
            </a:endParaRPr>
          </a:p>
          <a:p>
            <a:r>
              <a:rPr lang="en-US" sz="2400" dirty="0">
                <a:cs typeface="Segoe UI"/>
              </a:rPr>
              <a:t>- Hold the door. ​</a:t>
            </a:r>
            <a:endParaRPr lang="en-US" dirty="0">
              <a:cs typeface="Segoe UI"/>
            </a:endParaRPr>
          </a:p>
          <a:p>
            <a:r>
              <a:rPr lang="en-US" sz="2400" dirty="0">
                <a:cs typeface="Segoe UI"/>
              </a:rPr>
              <a:t>- Give a compliment.</a:t>
            </a:r>
            <a:br>
              <a:rPr lang="en-US" sz="2400" dirty="0">
                <a:cs typeface="Segoe UI"/>
              </a:rPr>
            </a:br>
            <a:r>
              <a:rPr lang="en-US" sz="2400" dirty="0">
                <a:cs typeface="Segoe UI"/>
              </a:rPr>
              <a:t>- Smile!​</a:t>
            </a:r>
            <a:endParaRPr lang="en-US" dirty="0"/>
          </a:p>
        </p:txBody>
      </p:sp>
      <p:pic>
        <p:nvPicPr>
          <p:cNvPr id="2" name="Picture 4" descr="Diagram&#10;&#10;Description automatically generated">
            <a:extLst>
              <a:ext uri="{FF2B5EF4-FFF2-40B4-BE49-F238E27FC236}">
                <a16:creationId xmlns:a16="http://schemas.microsoft.com/office/drawing/2014/main" id="{1A486DBD-AFCB-449D-BB70-8ECF99CF73C2}"/>
              </a:ext>
            </a:extLst>
          </p:cNvPr>
          <p:cNvPicPr>
            <a:picLocks noChangeAspect="1"/>
          </p:cNvPicPr>
          <p:nvPr/>
        </p:nvPicPr>
        <p:blipFill>
          <a:blip r:embed="rId2"/>
          <a:stretch>
            <a:fillRect/>
          </a:stretch>
        </p:blipFill>
        <p:spPr>
          <a:xfrm>
            <a:off x="4535083" y="2085797"/>
            <a:ext cx="4035287" cy="4021088"/>
          </a:xfrm>
          <a:prstGeom prst="rect">
            <a:avLst/>
          </a:prstGeom>
        </p:spPr>
      </p:pic>
      <p:sp>
        <p:nvSpPr>
          <p:cNvPr id="5" name="TextBox 4">
            <a:extLst>
              <a:ext uri="{FF2B5EF4-FFF2-40B4-BE49-F238E27FC236}">
                <a16:creationId xmlns:a16="http://schemas.microsoft.com/office/drawing/2014/main" id="{DC2A2A67-1999-433A-B735-7F4E00C7C64C}"/>
              </a:ext>
            </a:extLst>
          </p:cNvPr>
          <p:cNvSpPr txBox="1"/>
          <p:nvPr/>
        </p:nvSpPr>
        <p:spPr>
          <a:xfrm>
            <a:off x="564756" y="3736379"/>
            <a:ext cx="76133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dirty="0">
              <a:solidFill>
                <a:srgbClr val="FF0000"/>
              </a:solidFill>
              <a:cs typeface="Segoe UI"/>
            </a:endParaRPr>
          </a:p>
          <a:p>
            <a:endParaRPr lang="en-US" sz="2400" b="1" dirty="0">
              <a:solidFill>
                <a:srgbClr val="FF0000"/>
              </a:solidFill>
              <a:cs typeface="Segoe UI"/>
            </a:endParaRPr>
          </a:p>
          <a:p>
            <a:r>
              <a:rPr lang="en-US" sz="2400" b="1" dirty="0">
                <a:solidFill>
                  <a:srgbClr val="FF0000"/>
                </a:solidFill>
                <a:cs typeface="Segoe UI"/>
              </a:rPr>
              <a:t>One kind word leads to </a:t>
            </a:r>
            <a:endParaRPr lang="en-US" sz="2400" dirty="0">
              <a:solidFill>
                <a:srgbClr val="1C1C1C"/>
              </a:solidFill>
              <a:cs typeface="Segoe UI"/>
            </a:endParaRPr>
          </a:p>
          <a:p>
            <a:r>
              <a:rPr lang="en-US" sz="2400" b="1" dirty="0">
                <a:solidFill>
                  <a:srgbClr val="FF0000"/>
                </a:solidFill>
                <a:cs typeface="Segoe UI"/>
              </a:rPr>
              <a:t>another. What kind word </a:t>
            </a:r>
            <a:endParaRPr lang="en-US" sz="2400" dirty="0">
              <a:solidFill>
                <a:srgbClr val="1C1C1C"/>
              </a:solidFill>
              <a:cs typeface="Segoe UI"/>
            </a:endParaRPr>
          </a:p>
          <a:p>
            <a:r>
              <a:rPr lang="en-US" sz="2400" b="1" dirty="0">
                <a:solidFill>
                  <a:srgbClr val="FF0000"/>
                </a:solidFill>
                <a:cs typeface="Segoe UI"/>
              </a:rPr>
              <a:t>or action could you pass </a:t>
            </a:r>
            <a:endParaRPr lang="en-US" dirty="0">
              <a:solidFill>
                <a:srgbClr val="FF0000"/>
              </a:solidFill>
              <a:cs typeface="Segoe UI"/>
            </a:endParaRPr>
          </a:p>
          <a:p>
            <a:r>
              <a:rPr lang="en-US" sz="2400" b="1" dirty="0">
                <a:solidFill>
                  <a:srgbClr val="FF0000"/>
                </a:solidFill>
                <a:cs typeface="Segoe UI"/>
              </a:rPr>
              <a:t>on today?</a:t>
            </a:r>
            <a:endParaRPr lang="en-US" dirty="0">
              <a:solidFill>
                <a:srgbClr val="FF0000"/>
              </a:solidFill>
            </a:endParaRPr>
          </a:p>
        </p:txBody>
      </p:sp>
    </p:spTree>
    <p:extLst>
      <p:ext uri="{BB962C8B-B14F-4D97-AF65-F5344CB8AC3E}">
        <p14:creationId xmlns:p14="http://schemas.microsoft.com/office/powerpoint/2010/main" val="788742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0</TotalTime>
  <Words>419</Words>
  <Application>Microsoft Office PowerPoint</Application>
  <PresentationFormat>On-screen Show (4:3)</PresentationFormat>
  <Paragraphs>60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Wingdings</vt:lpstr>
      <vt:lpstr>Calibri</vt:lpstr>
      <vt:lpstr>Twinkl</vt:lpstr>
      <vt:lpstr>Office Theme</vt:lpstr>
      <vt:lpstr>PowerPoint Presentation</vt:lpstr>
      <vt:lpstr>Odd Socks Day</vt:lpstr>
      <vt:lpstr>Bullying: True or False?</vt:lpstr>
      <vt:lpstr>PowerPoint Presentation</vt:lpstr>
      <vt:lpstr>Why Does Bullying Happen?</vt:lpstr>
      <vt:lpstr>What should you do if you   think you, or someone else, is being bullied?</vt:lpstr>
      <vt:lpstr>Anti-Bullying Week 2021</vt:lpstr>
      <vt:lpstr>One Kind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Francisco Pinto</dc:creator>
  <cp:lastModifiedBy>Caroline Judd</cp:lastModifiedBy>
  <cp:revision>300</cp:revision>
  <dcterms:created xsi:type="dcterms:W3CDTF">2021-08-11T15:07:57Z</dcterms:created>
  <dcterms:modified xsi:type="dcterms:W3CDTF">2021-11-17T22:31:26Z</dcterms:modified>
</cp:coreProperties>
</file>