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69" r:id="rId5"/>
    <p:sldId id="373" r:id="rId6"/>
    <p:sldId id="286" r:id="rId7"/>
    <p:sldId id="374" r:id="rId8"/>
    <p:sldId id="289" r:id="rId9"/>
    <p:sldId id="314" r:id="rId10"/>
    <p:sldId id="349" r:id="rId11"/>
    <p:sldId id="375" r:id="rId12"/>
    <p:sldId id="347" r:id="rId13"/>
    <p:sldId id="304"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57" roundtripDataSignature="AMtx7mgkxDKl8fpZue49G6HrDfd3UaG6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FD351-03C4-FFDC-7313-C088FA8B5FE4}" v="674" dt="2021-06-21T21:46:51.525"/>
    <p1510:client id="{02CD1D39-C881-9826-E539-35EA1DBD6750}" v="7" dt="2021-06-22T15:46:04.222"/>
    <p1510:client id="{2AFB901E-C86D-E2BC-89EF-787A3F8DA89D}" v="5" dt="2022-06-22T13:43:08.684"/>
    <p1510:client id="{69DABCB3-F8E2-5505-8B6E-0BEDD72760D3}" v="23" dt="2021-06-22T13:11:29.219"/>
    <p1510:client id="{83B9C4B9-D5A1-B4AE-A0B2-CFBBDE7B09D0}" v="1103" dt="2021-06-17T13:43:05.251"/>
    <p1510:client id="{86986076-A24F-CEB6-1848-20EFF73518A8}" v="65" dt="2021-06-21T21:59:05.353"/>
    <p1510:client id="{D287850B-649D-34CF-E767-4A9312CC4C66}" v="6" dt="2021-06-22T15:42:20.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9" autoAdjust="0"/>
  </p:normalViewPr>
  <p:slideViewPr>
    <p:cSldViewPr snapToGrid="0">
      <p:cViewPr varScale="1">
        <p:scale>
          <a:sx n="62" d="100"/>
          <a:sy n="62" d="100"/>
        </p:scale>
        <p:origin x="20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59" Type="http://schemas.openxmlformats.org/officeDocument/2006/relationships/viewProps" Target="viewProps.xml"/><Relationship Id="rId2" Type="http://schemas.openxmlformats.org/officeDocument/2006/relationships/customXml" Target="../customXml/item2.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Hahnel" userId="S::charlotte.hahnel@bramhopeprimaryschool.co.uk::5553d58c-1441-4c26-8972-d72f9fb9f62b" providerId="AD" clId="Web-{2AFB901E-C86D-E2BC-89EF-787A3F8DA89D}"/>
    <pc:docChg chg="modSld">
      <pc:chgData name="Charlotte Hahnel" userId="S::charlotte.hahnel@bramhopeprimaryschool.co.uk::5553d58c-1441-4c26-8972-d72f9fb9f62b" providerId="AD" clId="Web-{2AFB901E-C86D-E2BC-89EF-787A3F8DA89D}" dt="2022-06-22T13:43:05.746" v="3" actId="20577"/>
      <pc:docMkLst>
        <pc:docMk/>
      </pc:docMkLst>
      <pc:sldChg chg="modSp">
        <pc:chgData name="Charlotte Hahnel" userId="S::charlotte.hahnel@bramhopeprimaryschool.co.uk::5553d58c-1441-4c26-8972-d72f9fb9f62b" providerId="AD" clId="Web-{2AFB901E-C86D-E2BC-89EF-787A3F8DA89D}" dt="2022-06-22T13:43:05.746" v="3" actId="20577"/>
        <pc:sldMkLst>
          <pc:docMk/>
          <pc:sldMk cId="0" sldId="304"/>
        </pc:sldMkLst>
        <pc:spChg chg="mod">
          <ac:chgData name="Charlotte Hahnel" userId="S::charlotte.hahnel@bramhopeprimaryschool.co.uk::5553d58c-1441-4c26-8972-d72f9fb9f62b" providerId="AD" clId="Web-{2AFB901E-C86D-E2BC-89EF-787A3F8DA89D}" dt="2022-06-22T13:43:05.746" v="3" actId="20577"/>
          <ac:spMkLst>
            <pc:docMk/>
            <pc:sldMk cId="0" sldId="30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But</a:t>
            </a:r>
            <a:r>
              <a:rPr lang="en-GB" baseline="0"/>
              <a:t> it need not be a source of worry. </a:t>
            </a:r>
          </a:p>
          <a:p>
            <a:pPr marL="0" lvl="0" indent="0" algn="l" rtl="0">
              <a:lnSpc>
                <a:spcPct val="100000"/>
              </a:lnSpc>
              <a:spcBef>
                <a:spcPts val="0"/>
              </a:spcBef>
              <a:spcAft>
                <a:spcPts val="0"/>
              </a:spcAft>
              <a:buSzPts val="1100"/>
              <a:buNone/>
            </a:pPr>
            <a:r>
              <a:rPr lang="en-GB" baseline="0"/>
              <a:t>Our job as</a:t>
            </a:r>
            <a:r>
              <a:rPr lang="en-GB"/>
              <a:t> teachers</a:t>
            </a:r>
            <a:r>
              <a:rPr lang="en-GB" baseline="0"/>
              <a:t> and as parents is to help them to develop positive online behaviours. We are looking for them to thrive and be happy.</a:t>
            </a: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a:t>2021-2022 move to Year 5 and Year 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904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Our digital leaders have been working really hard to understand some of the positives</a:t>
            </a:r>
            <a:r>
              <a:rPr lang="en-GB" baseline="0" dirty="0"/>
              <a:t> and some of the concerns around use of online technology at home.</a:t>
            </a:r>
            <a:endParaRPr lang="en-GB" dirty="0"/>
          </a:p>
          <a:p>
            <a:pPr marL="0" lvl="0" indent="0" algn="l" rtl="0">
              <a:lnSpc>
                <a:spcPct val="100000"/>
              </a:lnSpc>
              <a:spcBef>
                <a:spcPts val="0"/>
              </a:spcBef>
              <a:spcAft>
                <a:spcPts val="0"/>
              </a:spcAft>
              <a:buSzPts val="1100"/>
              <a:buNone/>
            </a:pPr>
            <a:r>
              <a:rPr lang="en-GB" dirty="0"/>
              <a:t>Our school context. After</a:t>
            </a:r>
            <a:r>
              <a:rPr lang="en-GB" baseline="0" dirty="0"/>
              <a:t> talking to children, what we know they are accessing and some of their concerns.</a:t>
            </a:r>
          </a:p>
          <a:p>
            <a:pPr marL="342900" lvl="0" indent="-139700" algn="l" rtl="0">
              <a:lnSpc>
                <a:spcPct val="90000"/>
              </a:lnSpc>
              <a:spcBef>
                <a:spcPts val="640"/>
              </a:spcBef>
              <a:spcAft>
                <a:spcPts val="0"/>
              </a:spcAft>
              <a:buClr>
                <a:schemeClr val="dk1"/>
              </a:buClr>
              <a:buSzPts val="3200"/>
              <a:buNone/>
            </a:pPr>
            <a:r>
              <a:rPr lang="en-GB" dirty="0"/>
              <a:t>“ I use web sites to help me with my homework”.</a:t>
            </a:r>
          </a:p>
          <a:p>
            <a:pPr marL="342900" lvl="0" indent="-139700" algn="l" rtl="0">
              <a:lnSpc>
                <a:spcPct val="90000"/>
              </a:lnSpc>
              <a:spcBef>
                <a:spcPts val="640"/>
              </a:spcBef>
              <a:spcAft>
                <a:spcPts val="0"/>
              </a:spcAft>
              <a:buClr>
                <a:schemeClr val="dk1"/>
              </a:buClr>
              <a:buSzPts val="3200"/>
              <a:buNone/>
            </a:pPr>
            <a:r>
              <a:rPr lang="en-GB" dirty="0"/>
              <a:t>“ I know what to do if I see something I’m uncomfortable with”.</a:t>
            </a:r>
          </a:p>
          <a:p>
            <a:pPr marL="342900" lvl="0" indent="-139700" algn="l" rtl="0">
              <a:lnSpc>
                <a:spcPct val="90000"/>
              </a:lnSpc>
              <a:spcBef>
                <a:spcPts val="640"/>
              </a:spcBef>
              <a:spcAft>
                <a:spcPts val="0"/>
              </a:spcAft>
              <a:buClr>
                <a:schemeClr val="dk1"/>
              </a:buClr>
              <a:buSzPts val="3200"/>
              <a:buNone/>
            </a:pPr>
            <a:r>
              <a:rPr lang="en-GB" dirty="0"/>
              <a:t>“I like to listen to my favourite videos on you tube.”</a:t>
            </a:r>
          </a:p>
          <a:p>
            <a:pPr marL="342900" lvl="0" indent="-139700" algn="l" rtl="0">
              <a:lnSpc>
                <a:spcPct val="90000"/>
              </a:lnSpc>
              <a:spcBef>
                <a:spcPts val="640"/>
              </a:spcBef>
              <a:spcAft>
                <a:spcPts val="0"/>
              </a:spcAft>
              <a:buClr>
                <a:schemeClr val="dk1"/>
              </a:buClr>
              <a:buSzPts val="3200"/>
              <a:buNone/>
            </a:pPr>
            <a:r>
              <a:rPr lang="en-GB" dirty="0"/>
              <a:t>“It is fun to play games with my friends online”</a:t>
            </a:r>
          </a:p>
          <a:p>
            <a:pPr marL="0" lvl="0" indent="0" algn="l" rtl="0">
              <a:lnSpc>
                <a:spcPct val="100000"/>
              </a:lnSpc>
              <a:spcBef>
                <a:spcPts val="0"/>
              </a:spcBef>
              <a:spcAft>
                <a:spcPts val="0"/>
              </a:spcAft>
              <a:buSzPts val="1100"/>
              <a:buNone/>
            </a:pPr>
            <a:endParaRPr dirty="0"/>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38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808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773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3620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24" name="Google Shape;24;p18"/>
          <p:cNvPicPr preferRelativeResize="0"/>
          <p:nvPr/>
        </p:nvPicPr>
        <p:blipFill rotWithShape="1">
          <a:blip r:embed="rId2">
            <a:alphaModFix/>
          </a:blip>
          <a:srcRect/>
          <a:stretch/>
        </p:blipFill>
        <p:spPr>
          <a:xfrm>
            <a:off x="0" y="0"/>
            <a:ext cx="1702899" cy="1564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31" name="Google Shape;31;p19" descr="BPSLogo"/>
          <p:cNvPicPr preferRelativeResize="0"/>
          <p:nvPr/>
        </p:nvPicPr>
        <p:blipFill rotWithShape="1">
          <a:blip r:embed="rId2">
            <a:alphaModFix/>
          </a:blip>
          <a:srcRect/>
          <a:stretch/>
        </p:blipFill>
        <p:spPr>
          <a:xfrm>
            <a:off x="323528" y="404664"/>
            <a:ext cx="1993900" cy="746125"/>
          </a:xfrm>
          <a:prstGeom prst="rect">
            <a:avLst/>
          </a:prstGeom>
          <a:solidFill>
            <a:srgbClr val="7F7F7F"/>
          </a:solidFill>
          <a:ln w="12700" cap="flat" cmpd="sng">
            <a:solidFill>
              <a:srgbClr val="0C0C0C"/>
            </a:solidFill>
            <a:prstDash val="solid"/>
            <a:miter lim="800000"/>
            <a:headEnd type="none" w="sm" len="sm"/>
            <a:tailEnd type="none" w="sm" len="sm"/>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0" name="Google Shape;60;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a:spLocks noGrp="1"/>
          </p:cNvSpPr>
          <p:nvPr>
            <p:ph type="title"/>
          </p:nvPr>
        </p:nvSpPr>
        <p:spPr>
          <a:xfrm>
            <a:off x="514350" y="523240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GB" sz="2800" dirty="0"/>
              <a:t>Our job at school is to give you the skills to keep you safe online.</a:t>
            </a:r>
            <a:endParaRPr sz="2800" dirty="0"/>
          </a:p>
        </p:txBody>
      </p:sp>
      <p:sp>
        <p:nvSpPr>
          <p:cNvPr id="8195" name="AutoShape 3" descr="Image result for happy children on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7" name="Picture 5" descr="happy-kids-s"/>
          <p:cNvPicPr>
            <a:picLocks noChangeAspect="1" noChangeArrowheads="1"/>
          </p:cNvPicPr>
          <p:nvPr/>
        </p:nvPicPr>
        <p:blipFill>
          <a:blip r:embed="rId3"/>
          <a:srcRect/>
          <a:stretch>
            <a:fillRect/>
          </a:stretch>
        </p:blipFill>
        <p:spPr bwMode="auto">
          <a:xfrm>
            <a:off x="1057274" y="1445078"/>
            <a:ext cx="6580187" cy="355758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923" y="1094431"/>
            <a:ext cx="6986587" cy="1417638"/>
          </a:xfrm>
        </p:spPr>
        <p:txBody>
          <a:bodyPr>
            <a:normAutofit fontScale="90000"/>
          </a:bodyPr>
          <a:lstStyle/>
          <a:p>
            <a:pPr algn="l"/>
            <a:r>
              <a:rPr lang="en-GB" sz="2700" dirty="0"/>
              <a:t>Year 5  Digital Leaders.</a:t>
            </a:r>
            <a:br>
              <a:rPr lang="en-GB" sz="2700" dirty="0"/>
            </a:br>
            <a:r>
              <a:rPr lang="en-GB" sz="2700" dirty="0"/>
              <a:t>Over the next few weeks, I’ll be looking to advertise for Year 5  digital leaders.</a:t>
            </a:r>
            <a:br>
              <a:rPr lang="en-GB" sz="2700" dirty="0"/>
            </a:br>
            <a:r>
              <a:rPr lang="en-GB" sz="2700" dirty="0"/>
              <a:t>If you wish to apply, tell your class teacher and I will arrange for you to fill out an application.</a:t>
            </a:r>
            <a:br>
              <a:rPr lang="en-GB" dirty="0"/>
            </a:br>
            <a:br>
              <a:rPr lang="en-GB" dirty="0"/>
            </a:br>
            <a:endParaRPr lang="en-GB" dirty="0"/>
          </a:p>
        </p:txBody>
      </p:sp>
      <p:sp>
        <p:nvSpPr>
          <p:cNvPr id="63490" name="AutoShape 2" descr="Image result for malw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3492" name="AutoShape 4" descr="Image result for malw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3495" name="AutoShape 7" descr="Image result for phish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3499" name="AutoShape 11" descr="Image result for lik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2" name="AutoShape 2" descr="Image result for drop 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5" name="AutoShape 5" descr="Image result for adv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7046" name="Picture 6"/>
          <p:cNvPicPr>
            <a:picLocks noChangeAspect="1" noChangeArrowheads="1"/>
          </p:cNvPicPr>
          <p:nvPr/>
        </p:nvPicPr>
        <p:blipFill>
          <a:blip r:embed="rId3"/>
          <a:srcRect/>
          <a:stretch>
            <a:fillRect/>
          </a:stretch>
        </p:blipFill>
        <p:spPr bwMode="auto">
          <a:xfrm>
            <a:off x="2665757" y="2655879"/>
            <a:ext cx="4637088" cy="380479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a:spLocks noGrp="1"/>
          </p:cNvSpPr>
          <p:nvPr>
            <p:ph type="title"/>
          </p:nvPr>
        </p:nvSpPr>
        <p:spPr>
          <a:xfrm>
            <a:off x="514350" y="523240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GB" sz="2800" dirty="0"/>
              <a:t>Each year, we ask you in class what some of the things that you do online and any rules you have. That helps us make sure we are giving you all the information you need to stay safe online.</a:t>
            </a:r>
            <a:endParaRPr sz="2800" dirty="0"/>
          </a:p>
        </p:txBody>
      </p:sp>
      <p:sp>
        <p:nvSpPr>
          <p:cNvPr id="8195" name="AutoShape 3" descr="Image result for happy children on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7" name="Picture 5" descr="happy-kids-s"/>
          <p:cNvPicPr>
            <a:picLocks noChangeAspect="1" noChangeArrowheads="1"/>
          </p:cNvPicPr>
          <p:nvPr/>
        </p:nvPicPr>
        <p:blipFill>
          <a:blip r:embed="rId3"/>
          <a:srcRect/>
          <a:stretch>
            <a:fillRect/>
          </a:stretch>
        </p:blipFill>
        <p:spPr bwMode="auto">
          <a:xfrm>
            <a:off x="1057274" y="1445078"/>
            <a:ext cx="6580187" cy="3557587"/>
          </a:xfrm>
          <a:prstGeom prst="rect">
            <a:avLst/>
          </a:prstGeom>
          <a:noFill/>
        </p:spPr>
      </p:pic>
    </p:spTree>
    <p:extLst>
      <p:ext uri="{BB962C8B-B14F-4D97-AF65-F5344CB8AC3E}">
        <p14:creationId xmlns:p14="http://schemas.microsoft.com/office/powerpoint/2010/main" val="278585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2053184" y="891948"/>
            <a:ext cx="6192745" cy="3747405"/>
          </a:xfrm>
          <a:prstGeom prst="rect">
            <a:avLst/>
          </a:prstGeom>
          <a:noFill/>
          <a:ln w="9525">
            <a:noFill/>
            <a:miter lim="800000"/>
            <a:headEnd/>
            <a:tailEnd/>
          </a:ln>
        </p:spPr>
      </p:pic>
      <p:sp>
        <p:nvSpPr>
          <p:cNvPr id="94" name="Google Shape;94;p2"/>
          <p:cNvSpPr txBox="1">
            <a:spLocks noGrp="1"/>
          </p:cNvSpPr>
          <p:nvPr>
            <p:ph type="body" idx="1"/>
          </p:nvPr>
        </p:nvSpPr>
        <p:spPr>
          <a:xfrm>
            <a:off x="1143000" y="4266973"/>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640"/>
              </a:spcBef>
              <a:spcAft>
                <a:spcPts val="0"/>
              </a:spcAft>
              <a:buClr>
                <a:schemeClr val="dk1"/>
              </a:buClr>
              <a:buSzPts val="3200"/>
              <a:buNone/>
            </a:pPr>
            <a:endParaRPr sz="2000" b="1" u="sng" dirty="0"/>
          </a:p>
          <a:p>
            <a:pPr marL="342900" lvl="0" indent="-139700" algn="l" rtl="0">
              <a:lnSpc>
                <a:spcPct val="90000"/>
              </a:lnSpc>
              <a:spcBef>
                <a:spcPts val="640"/>
              </a:spcBef>
              <a:spcAft>
                <a:spcPts val="0"/>
              </a:spcAft>
              <a:buClr>
                <a:schemeClr val="dk1"/>
              </a:buClr>
              <a:buSzPts val="3200"/>
              <a:buNone/>
            </a:pPr>
            <a:r>
              <a:rPr lang="en-GB" sz="2000" b="1" u="sng" dirty="0"/>
              <a:t>Our Children at BPS – Positives</a:t>
            </a:r>
          </a:p>
          <a:p>
            <a:pPr marL="342900" lvl="0" indent="-139700" algn="l" rtl="0">
              <a:lnSpc>
                <a:spcPct val="90000"/>
              </a:lnSpc>
              <a:spcBef>
                <a:spcPts val="640"/>
              </a:spcBef>
              <a:spcAft>
                <a:spcPts val="0"/>
              </a:spcAft>
              <a:buClr>
                <a:schemeClr val="dk1"/>
              </a:buClr>
              <a:buSzPts val="3200"/>
              <a:buNone/>
            </a:pPr>
            <a:r>
              <a:rPr lang="en-GB" sz="2000" dirty="0"/>
              <a:t>“ I use web sites to help me with my homework”.</a:t>
            </a:r>
          </a:p>
          <a:p>
            <a:pPr marL="342900" lvl="0" indent="-139700" algn="l" rtl="0">
              <a:lnSpc>
                <a:spcPct val="90000"/>
              </a:lnSpc>
              <a:spcBef>
                <a:spcPts val="640"/>
              </a:spcBef>
              <a:spcAft>
                <a:spcPts val="0"/>
              </a:spcAft>
              <a:buClr>
                <a:schemeClr val="dk1"/>
              </a:buClr>
              <a:buSzPts val="3200"/>
              <a:buNone/>
            </a:pPr>
            <a:r>
              <a:rPr lang="en-GB" sz="2000" dirty="0"/>
              <a:t>“ I know what to do if I see something I’m uncomfortable with”.</a:t>
            </a:r>
          </a:p>
          <a:p>
            <a:pPr marL="342900" lvl="0" indent="-139700" algn="l" rtl="0">
              <a:lnSpc>
                <a:spcPct val="90000"/>
              </a:lnSpc>
              <a:spcBef>
                <a:spcPts val="640"/>
              </a:spcBef>
              <a:spcAft>
                <a:spcPts val="0"/>
              </a:spcAft>
              <a:buClr>
                <a:schemeClr val="dk1"/>
              </a:buClr>
              <a:buSzPts val="3200"/>
              <a:buNone/>
            </a:pPr>
            <a:r>
              <a:rPr lang="en-GB" sz="2000" dirty="0"/>
              <a:t>“I like to listen to my favourite videos on you tube.”</a:t>
            </a:r>
          </a:p>
          <a:p>
            <a:pPr marL="342900" lvl="0" indent="-139700" algn="l" rtl="0">
              <a:lnSpc>
                <a:spcPct val="90000"/>
              </a:lnSpc>
              <a:spcBef>
                <a:spcPts val="640"/>
              </a:spcBef>
              <a:spcAft>
                <a:spcPts val="0"/>
              </a:spcAft>
              <a:buClr>
                <a:schemeClr val="dk1"/>
              </a:buClr>
              <a:buSzPts val="3200"/>
              <a:buNone/>
            </a:pPr>
            <a:r>
              <a:rPr lang="en-GB" sz="2000" dirty="0"/>
              <a:t>“It is fun to play games with my friends online”</a:t>
            </a:r>
          </a:p>
          <a:p>
            <a:pPr marL="342900" lvl="0" indent="-139700" algn="l" rtl="0">
              <a:lnSpc>
                <a:spcPct val="90000"/>
              </a:lnSpc>
              <a:spcBef>
                <a:spcPts val="640"/>
              </a:spcBef>
              <a:spcAft>
                <a:spcPts val="0"/>
              </a:spcAft>
              <a:buClr>
                <a:schemeClr val="dk1"/>
              </a:buClr>
              <a:buSzPts val="3200"/>
              <a:buNone/>
            </a:pPr>
            <a:endParaRPr lang="en-GB" sz="2000" b="1" u="sng" dirty="0"/>
          </a:p>
          <a:p>
            <a:pPr marL="342900" lvl="0" indent="-139700" algn="l" rtl="0">
              <a:lnSpc>
                <a:spcPct val="90000"/>
              </a:lnSpc>
              <a:spcBef>
                <a:spcPts val="640"/>
              </a:spcBef>
              <a:spcAft>
                <a:spcPts val="0"/>
              </a:spcAft>
              <a:buClr>
                <a:schemeClr val="dk1"/>
              </a:buClr>
              <a:buSzPts val="3200"/>
              <a:buNone/>
            </a:pPr>
            <a:endParaRPr lang="en-GB" sz="2000" u="sng" dirty="0"/>
          </a:p>
          <a:p>
            <a:pPr marL="342900" lvl="0" indent="-139700" algn="l" rtl="0">
              <a:lnSpc>
                <a:spcPct val="90000"/>
              </a:lnSpc>
              <a:spcBef>
                <a:spcPts val="640"/>
              </a:spcBef>
              <a:spcAft>
                <a:spcPts val="0"/>
              </a:spcAft>
              <a:buClr>
                <a:schemeClr val="dk1"/>
              </a:buClr>
              <a:buSzPts val="3200"/>
              <a:buNone/>
            </a:pPr>
            <a:endParaRPr sz="2000" dirty="0"/>
          </a:p>
        </p:txBody>
      </p:sp>
      <p:pic>
        <p:nvPicPr>
          <p:cNvPr id="5" name="Picture 6" descr="Image result for mr happy"/>
          <p:cNvPicPr>
            <a:picLocks noChangeAspect="1" noChangeArrowheads="1"/>
          </p:cNvPicPr>
          <p:nvPr/>
        </p:nvPicPr>
        <p:blipFill>
          <a:blip r:embed="rId4"/>
          <a:srcRect/>
          <a:stretch>
            <a:fillRect/>
          </a:stretch>
        </p:blipFill>
        <p:spPr bwMode="auto">
          <a:xfrm>
            <a:off x="65357" y="3298825"/>
            <a:ext cx="1722311" cy="9681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a:spLocks noGrp="1"/>
          </p:cNvSpPr>
          <p:nvPr>
            <p:ph type="title"/>
          </p:nvPr>
        </p:nvSpPr>
        <p:spPr>
          <a:xfrm>
            <a:off x="514350" y="523240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GB" sz="2800" dirty="0"/>
              <a:t>Here are some of the things we like to think about, when we are thinking about how you stay safe and happy online.</a:t>
            </a:r>
            <a:endParaRPr sz="2800" dirty="0"/>
          </a:p>
        </p:txBody>
      </p:sp>
      <p:sp>
        <p:nvSpPr>
          <p:cNvPr id="8195" name="AutoShape 3" descr="Image result for happy children on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7" name="Picture 5" descr="happy-kids-s"/>
          <p:cNvPicPr>
            <a:picLocks noChangeAspect="1" noChangeArrowheads="1"/>
          </p:cNvPicPr>
          <p:nvPr/>
        </p:nvPicPr>
        <p:blipFill>
          <a:blip r:embed="rId3"/>
          <a:srcRect/>
          <a:stretch>
            <a:fillRect/>
          </a:stretch>
        </p:blipFill>
        <p:spPr bwMode="auto">
          <a:xfrm>
            <a:off x="1057274" y="1445078"/>
            <a:ext cx="6580187" cy="3557587"/>
          </a:xfrm>
          <a:prstGeom prst="rect">
            <a:avLst/>
          </a:prstGeom>
          <a:noFill/>
        </p:spPr>
      </p:pic>
    </p:spTree>
    <p:extLst>
      <p:ext uri="{BB962C8B-B14F-4D97-AF65-F5344CB8AC3E}">
        <p14:creationId xmlns:p14="http://schemas.microsoft.com/office/powerpoint/2010/main" val="90154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 Being</a:t>
            </a:r>
          </a:p>
        </p:txBody>
      </p:sp>
      <p:pic>
        <p:nvPicPr>
          <p:cNvPr id="5" name="Picture 4" descr="Image result for children can't come off computers"/>
          <p:cNvPicPr>
            <a:picLocks noChangeAspect="1" noChangeArrowheads="1"/>
          </p:cNvPicPr>
          <p:nvPr/>
        </p:nvPicPr>
        <p:blipFill>
          <a:blip r:embed="rId3" cstate="print"/>
          <a:srcRect/>
          <a:stretch>
            <a:fillRect/>
          </a:stretch>
        </p:blipFill>
        <p:spPr bwMode="auto">
          <a:xfrm>
            <a:off x="2959444" y="3429000"/>
            <a:ext cx="5727356" cy="3230413"/>
          </a:xfrm>
          <a:prstGeom prst="rect">
            <a:avLst/>
          </a:prstGeom>
          <a:noFill/>
        </p:spPr>
      </p:pic>
      <p:pic>
        <p:nvPicPr>
          <p:cNvPr id="4" name="Picture 2" descr="Image result for bedtime children">
            <a:extLst>
              <a:ext uri="{FF2B5EF4-FFF2-40B4-BE49-F238E27FC236}">
                <a16:creationId xmlns:a16="http://schemas.microsoft.com/office/drawing/2014/main" id="{2DF47C3A-E5E7-4C2C-917F-4BD642B1C14A}"/>
              </a:ext>
            </a:extLst>
          </p:cNvPr>
          <p:cNvPicPr>
            <a:picLocks noChangeAspect="1" noChangeArrowheads="1"/>
          </p:cNvPicPr>
          <p:nvPr/>
        </p:nvPicPr>
        <p:blipFill>
          <a:blip r:embed="rId4"/>
          <a:srcRect/>
          <a:stretch>
            <a:fillRect/>
          </a:stretch>
        </p:blipFill>
        <p:spPr bwMode="auto">
          <a:xfrm>
            <a:off x="308478" y="1417638"/>
            <a:ext cx="3522117" cy="2348079"/>
          </a:xfrm>
          <a:prstGeom prst="rect">
            <a:avLst/>
          </a:prstGeom>
          <a:noFill/>
        </p:spPr>
      </p:pic>
      <p:pic>
        <p:nvPicPr>
          <p:cNvPr id="6" name="Picture 2" descr="Image result for anger tantrum">
            <a:extLst>
              <a:ext uri="{FF2B5EF4-FFF2-40B4-BE49-F238E27FC236}">
                <a16:creationId xmlns:a16="http://schemas.microsoft.com/office/drawing/2014/main" id="{222123D1-F9B9-4FC8-8AC5-9875F1CC4909}"/>
              </a:ext>
            </a:extLst>
          </p:cNvPr>
          <p:cNvPicPr>
            <a:picLocks noChangeAspect="1" noChangeArrowheads="1"/>
          </p:cNvPicPr>
          <p:nvPr/>
        </p:nvPicPr>
        <p:blipFill>
          <a:blip r:embed="rId5"/>
          <a:srcRect/>
          <a:stretch>
            <a:fillRect/>
          </a:stretch>
        </p:blipFill>
        <p:spPr bwMode="auto">
          <a:xfrm>
            <a:off x="5313407" y="1535380"/>
            <a:ext cx="3158401" cy="1775878"/>
          </a:xfrm>
          <a:prstGeom prst="rect">
            <a:avLst/>
          </a:prstGeom>
          <a:noFill/>
        </p:spPr>
      </p:pic>
      <p:pic>
        <p:nvPicPr>
          <p:cNvPr id="7" name="Picture 5" descr="A picture containing text, clothing, posing, group&#10;&#10;Description automatically generated">
            <a:extLst>
              <a:ext uri="{FF2B5EF4-FFF2-40B4-BE49-F238E27FC236}">
                <a16:creationId xmlns:a16="http://schemas.microsoft.com/office/drawing/2014/main" id="{7A7FB98A-9C6B-4495-90E5-D87A78EB666F}"/>
              </a:ext>
            </a:extLst>
          </p:cNvPr>
          <p:cNvPicPr>
            <a:picLocks noChangeAspect="1"/>
          </p:cNvPicPr>
          <p:nvPr/>
        </p:nvPicPr>
        <p:blipFill>
          <a:blip r:embed="rId6"/>
          <a:stretch>
            <a:fillRect/>
          </a:stretch>
        </p:blipFill>
        <p:spPr>
          <a:xfrm>
            <a:off x="207555" y="4241141"/>
            <a:ext cx="3227623" cy="19428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342900"/>
            <a:ext cx="6800850" cy="1074738"/>
          </a:xfrm>
        </p:spPr>
        <p:txBody>
          <a:bodyPr>
            <a:normAutofit/>
          </a:bodyPr>
          <a:lstStyle/>
          <a:p>
            <a:r>
              <a:rPr lang="en-GB" dirty="0"/>
              <a:t>Making sure you are safe.</a:t>
            </a:r>
          </a:p>
        </p:txBody>
      </p:sp>
      <p:sp>
        <p:nvSpPr>
          <p:cNvPr id="75778" name="AutoShape 2" descr="Image result for call of du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5780" name="AutoShape 4" descr="Image result for call of du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2"/>
          <p:cNvPicPr>
            <a:picLocks noChangeAspect="1" noChangeArrowheads="1"/>
          </p:cNvPicPr>
          <p:nvPr/>
        </p:nvPicPr>
        <p:blipFill>
          <a:blip r:embed="rId3"/>
          <a:srcRect/>
          <a:stretch>
            <a:fillRect/>
          </a:stretch>
        </p:blipFill>
        <p:spPr bwMode="auto">
          <a:xfrm>
            <a:off x="3742144" y="4276293"/>
            <a:ext cx="5142363" cy="2262135"/>
          </a:xfrm>
          <a:prstGeom prst="rect">
            <a:avLst/>
          </a:prstGeom>
          <a:noFill/>
          <a:ln w="9525">
            <a:noFill/>
            <a:miter lim="800000"/>
            <a:headEnd/>
            <a:tailEnd/>
          </a:ln>
        </p:spPr>
      </p:pic>
      <p:sp>
        <p:nvSpPr>
          <p:cNvPr id="43010" name="AutoShape 2" descr="Image result for roblo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1" name="Picture 3"/>
          <p:cNvPicPr>
            <a:picLocks noChangeAspect="1" noChangeArrowheads="1"/>
          </p:cNvPicPr>
          <p:nvPr/>
        </p:nvPicPr>
        <p:blipFill>
          <a:blip r:embed="rId4"/>
          <a:srcRect/>
          <a:stretch>
            <a:fillRect/>
          </a:stretch>
        </p:blipFill>
        <p:spPr bwMode="auto">
          <a:xfrm>
            <a:off x="334091" y="2304800"/>
            <a:ext cx="2571750" cy="1285875"/>
          </a:xfrm>
          <a:prstGeom prst="rect">
            <a:avLst/>
          </a:prstGeom>
          <a:noFill/>
          <a:ln w="9525">
            <a:noFill/>
            <a:miter lim="800000"/>
            <a:headEnd/>
            <a:tailEnd/>
          </a:ln>
        </p:spPr>
      </p:pic>
      <p:pic>
        <p:nvPicPr>
          <p:cNvPr id="3" name="Picture 3" descr="A picture containing logo&#10;&#10;Description automatically generated">
            <a:extLst>
              <a:ext uri="{FF2B5EF4-FFF2-40B4-BE49-F238E27FC236}">
                <a16:creationId xmlns:a16="http://schemas.microsoft.com/office/drawing/2014/main" id="{A43BE3B2-73E3-4208-BBBD-263CB379401B}"/>
              </a:ext>
            </a:extLst>
          </p:cNvPr>
          <p:cNvPicPr>
            <a:picLocks noChangeAspect="1"/>
          </p:cNvPicPr>
          <p:nvPr/>
        </p:nvPicPr>
        <p:blipFill>
          <a:blip r:embed="rId5"/>
          <a:stretch>
            <a:fillRect/>
          </a:stretch>
        </p:blipFill>
        <p:spPr>
          <a:xfrm>
            <a:off x="3054302" y="1677761"/>
            <a:ext cx="2743200" cy="1543050"/>
          </a:xfrm>
          <a:prstGeom prst="rect">
            <a:avLst/>
          </a:prstGeom>
        </p:spPr>
      </p:pic>
      <p:pic>
        <p:nvPicPr>
          <p:cNvPr id="12" name="Picture 2" descr="Image result for you tube">
            <a:extLst>
              <a:ext uri="{FF2B5EF4-FFF2-40B4-BE49-F238E27FC236}">
                <a16:creationId xmlns:a16="http://schemas.microsoft.com/office/drawing/2014/main" id="{1F112891-4E6A-43BD-868F-FE2081463041}"/>
              </a:ext>
            </a:extLst>
          </p:cNvPr>
          <p:cNvPicPr>
            <a:picLocks noChangeAspect="1" noChangeArrowheads="1"/>
          </p:cNvPicPr>
          <p:nvPr/>
        </p:nvPicPr>
        <p:blipFill>
          <a:blip r:embed="rId6"/>
          <a:srcRect/>
          <a:stretch>
            <a:fillRect/>
          </a:stretch>
        </p:blipFill>
        <p:spPr bwMode="auto">
          <a:xfrm>
            <a:off x="945032" y="3809537"/>
            <a:ext cx="3740711" cy="2104150"/>
          </a:xfrm>
          <a:prstGeom prst="rect">
            <a:avLst/>
          </a:prstGeom>
          <a:noFill/>
        </p:spPr>
      </p:pic>
      <p:pic>
        <p:nvPicPr>
          <p:cNvPr id="13" name="Picture 3">
            <a:extLst>
              <a:ext uri="{FF2B5EF4-FFF2-40B4-BE49-F238E27FC236}">
                <a16:creationId xmlns:a16="http://schemas.microsoft.com/office/drawing/2014/main" id="{A9E23964-2BF7-4E5C-875F-CBF96585F067}"/>
              </a:ext>
            </a:extLst>
          </p:cNvPr>
          <p:cNvPicPr>
            <a:picLocks noChangeAspect="1"/>
          </p:cNvPicPr>
          <p:nvPr/>
        </p:nvPicPr>
        <p:blipFill>
          <a:blip r:embed="rId7"/>
          <a:stretch>
            <a:fillRect/>
          </a:stretch>
        </p:blipFill>
        <p:spPr>
          <a:xfrm>
            <a:off x="5662681" y="2255303"/>
            <a:ext cx="3481319" cy="18021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DFC3-B5F3-4B4F-99E1-4E563D18A6A3}"/>
              </a:ext>
            </a:extLst>
          </p:cNvPr>
          <p:cNvSpPr>
            <a:spLocks noGrp="1"/>
          </p:cNvSpPr>
          <p:nvPr>
            <p:ph type="title"/>
          </p:nvPr>
        </p:nvSpPr>
        <p:spPr>
          <a:xfrm>
            <a:off x="1952368" y="1072526"/>
            <a:ext cx="7019588" cy="1143000"/>
          </a:xfrm>
        </p:spPr>
        <p:txBody>
          <a:bodyPr>
            <a:normAutofit fontScale="90000"/>
          </a:bodyPr>
          <a:lstStyle/>
          <a:p>
            <a:r>
              <a:rPr lang="en-GB" dirty="0"/>
              <a:t>This week, your class teacher will talk about the time you spend online and completing a survey.</a:t>
            </a:r>
          </a:p>
        </p:txBody>
      </p:sp>
      <p:sp>
        <p:nvSpPr>
          <p:cNvPr id="3" name="Text Placeholder 2">
            <a:extLst>
              <a:ext uri="{FF2B5EF4-FFF2-40B4-BE49-F238E27FC236}">
                <a16:creationId xmlns:a16="http://schemas.microsoft.com/office/drawing/2014/main" id="{95F85388-F64D-44BB-B7DC-A6DE6D00CBDB}"/>
              </a:ext>
            </a:extLst>
          </p:cNvPr>
          <p:cNvSpPr>
            <a:spLocks noGrp="1"/>
          </p:cNvSpPr>
          <p:nvPr>
            <p:ph type="body" idx="1"/>
          </p:nvPr>
        </p:nvSpPr>
        <p:spPr>
          <a:xfrm>
            <a:off x="457200" y="2837444"/>
            <a:ext cx="8229600" cy="3523498"/>
          </a:xfrm>
        </p:spPr>
        <p:txBody>
          <a:bodyPr/>
          <a:lstStyle/>
          <a:p>
            <a:pPr marL="114300" indent="0">
              <a:buNone/>
            </a:pPr>
            <a:endParaRPr lang="en-GB" sz="3200" dirty="0"/>
          </a:p>
          <a:p>
            <a:pPr marL="114300" indent="0">
              <a:buNone/>
            </a:pPr>
            <a:r>
              <a:rPr lang="en-GB" sz="3200" dirty="0"/>
              <a:t>.</a:t>
            </a:r>
            <a:endParaRPr lang="en-GB" dirty="0"/>
          </a:p>
        </p:txBody>
      </p:sp>
      <p:pic>
        <p:nvPicPr>
          <p:cNvPr id="5" name="Picture 5" descr="happy-kids-s">
            <a:extLst>
              <a:ext uri="{FF2B5EF4-FFF2-40B4-BE49-F238E27FC236}">
                <a16:creationId xmlns:a16="http://schemas.microsoft.com/office/drawing/2014/main" id="{CF1D10B8-511C-42DD-824A-B2110376D556}"/>
              </a:ext>
            </a:extLst>
          </p:cNvPr>
          <p:cNvPicPr>
            <a:picLocks noChangeAspect="1" noChangeArrowheads="1"/>
          </p:cNvPicPr>
          <p:nvPr/>
        </p:nvPicPr>
        <p:blipFill>
          <a:blip r:embed="rId3"/>
          <a:srcRect/>
          <a:stretch>
            <a:fillRect/>
          </a:stretch>
        </p:blipFill>
        <p:spPr bwMode="auto">
          <a:xfrm>
            <a:off x="0" y="2975220"/>
            <a:ext cx="4857156" cy="2626028"/>
          </a:xfrm>
          <a:prstGeom prst="rect">
            <a:avLst/>
          </a:prstGeom>
          <a:noFill/>
        </p:spPr>
      </p:pic>
      <p:pic>
        <p:nvPicPr>
          <p:cNvPr id="6" name="Picture 2" descr="Salon survey: find out what your clients want - Phorest Blog">
            <a:extLst>
              <a:ext uri="{FF2B5EF4-FFF2-40B4-BE49-F238E27FC236}">
                <a16:creationId xmlns:a16="http://schemas.microsoft.com/office/drawing/2014/main" id="{08288F2E-B3B4-4D4E-8982-26349AEE7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192" y="2837444"/>
            <a:ext cx="4999793" cy="389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2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DFC3-B5F3-4B4F-99E1-4E563D18A6A3}"/>
              </a:ext>
            </a:extLst>
          </p:cNvPr>
          <p:cNvSpPr>
            <a:spLocks noGrp="1"/>
          </p:cNvSpPr>
          <p:nvPr>
            <p:ph type="title"/>
          </p:nvPr>
        </p:nvSpPr>
        <p:spPr>
          <a:xfrm>
            <a:off x="1952368" y="1072526"/>
            <a:ext cx="7019588" cy="1143000"/>
          </a:xfrm>
        </p:spPr>
        <p:txBody>
          <a:bodyPr>
            <a:normAutofit fontScale="90000"/>
          </a:bodyPr>
          <a:lstStyle/>
          <a:p>
            <a:r>
              <a:rPr lang="en-GB" dirty="0"/>
              <a:t>It will help us to understand what you are doing online so we can support you with our teaching next year.</a:t>
            </a:r>
          </a:p>
        </p:txBody>
      </p:sp>
      <p:sp>
        <p:nvSpPr>
          <p:cNvPr id="3" name="Text Placeholder 2">
            <a:extLst>
              <a:ext uri="{FF2B5EF4-FFF2-40B4-BE49-F238E27FC236}">
                <a16:creationId xmlns:a16="http://schemas.microsoft.com/office/drawing/2014/main" id="{95F85388-F64D-44BB-B7DC-A6DE6D00CBDB}"/>
              </a:ext>
            </a:extLst>
          </p:cNvPr>
          <p:cNvSpPr>
            <a:spLocks noGrp="1"/>
          </p:cNvSpPr>
          <p:nvPr>
            <p:ph type="body" idx="1"/>
          </p:nvPr>
        </p:nvSpPr>
        <p:spPr>
          <a:xfrm>
            <a:off x="457200" y="2837444"/>
            <a:ext cx="8229600" cy="3523498"/>
          </a:xfrm>
        </p:spPr>
        <p:txBody>
          <a:bodyPr/>
          <a:lstStyle/>
          <a:p>
            <a:pPr marL="114300" indent="0">
              <a:buNone/>
            </a:pPr>
            <a:endParaRPr lang="en-GB" sz="3200" dirty="0"/>
          </a:p>
          <a:p>
            <a:pPr marL="114300" indent="0">
              <a:buNone/>
            </a:pPr>
            <a:r>
              <a:rPr lang="en-GB" sz="3200" dirty="0"/>
              <a:t>.</a:t>
            </a:r>
            <a:endParaRPr lang="en-GB" dirty="0"/>
          </a:p>
        </p:txBody>
      </p:sp>
      <p:pic>
        <p:nvPicPr>
          <p:cNvPr id="5" name="Picture 5" descr="happy-kids-s">
            <a:extLst>
              <a:ext uri="{FF2B5EF4-FFF2-40B4-BE49-F238E27FC236}">
                <a16:creationId xmlns:a16="http://schemas.microsoft.com/office/drawing/2014/main" id="{CF1D10B8-511C-42DD-824A-B2110376D556}"/>
              </a:ext>
            </a:extLst>
          </p:cNvPr>
          <p:cNvPicPr>
            <a:picLocks noChangeAspect="1" noChangeArrowheads="1"/>
          </p:cNvPicPr>
          <p:nvPr/>
        </p:nvPicPr>
        <p:blipFill>
          <a:blip r:embed="rId3"/>
          <a:srcRect/>
          <a:stretch>
            <a:fillRect/>
          </a:stretch>
        </p:blipFill>
        <p:spPr bwMode="auto">
          <a:xfrm>
            <a:off x="0" y="2975220"/>
            <a:ext cx="4857156" cy="2626028"/>
          </a:xfrm>
          <a:prstGeom prst="rect">
            <a:avLst/>
          </a:prstGeom>
          <a:noFill/>
        </p:spPr>
      </p:pic>
      <p:pic>
        <p:nvPicPr>
          <p:cNvPr id="6" name="Picture 2" descr="Salon survey: find out what your clients want - Phorest Blog">
            <a:extLst>
              <a:ext uri="{FF2B5EF4-FFF2-40B4-BE49-F238E27FC236}">
                <a16:creationId xmlns:a16="http://schemas.microsoft.com/office/drawing/2014/main" id="{08288F2E-B3B4-4D4E-8982-26349AEE7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192" y="2837444"/>
            <a:ext cx="4999793" cy="389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7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DFC3-B5F3-4B4F-99E1-4E563D18A6A3}"/>
              </a:ext>
            </a:extLst>
          </p:cNvPr>
          <p:cNvSpPr>
            <a:spLocks noGrp="1"/>
          </p:cNvSpPr>
          <p:nvPr>
            <p:ph type="title"/>
          </p:nvPr>
        </p:nvSpPr>
        <p:spPr/>
        <p:txBody>
          <a:bodyPr/>
          <a:lstStyle/>
          <a:p>
            <a:r>
              <a:rPr lang="en-GB" dirty="0"/>
              <a:t>Worries</a:t>
            </a:r>
          </a:p>
        </p:txBody>
      </p:sp>
      <p:sp>
        <p:nvSpPr>
          <p:cNvPr id="3" name="Text Placeholder 2">
            <a:extLst>
              <a:ext uri="{FF2B5EF4-FFF2-40B4-BE49-F238E27FC236}">
                <a16:creationId xmlns:a16="http://schemas.microsoft.com/office/drawing/2014/main" id="{95F85388-F64D-44BB-B7DC-A6DE6D00CBDB}"/>
              </a:ext>
            </a:extLst>
          </p:cNvPr>
          <p:cNvSpPr>
            <a:spLocks noGrp="1"/>
          </p:cNvSpPr>
          <p:nvPr>
            <p:ph type="body" idx="1"/>
          </p:nvPr>
        </p:nvSpPr>
        <p:spPr>
          <a:xfrm>
            <a:off x="298938" y="1839809"/>
            <a:ext cx="8229600" cy="3523498"/>
          </a:xfrm>
        </p:spPr>
        <p:txBody>
          <a:bodyPr/>
          <a:lstStyle/>
          <a:p>
            <a:r>
              <a:rPr lang="en-GB" sz="3200" dirty="0"/>
              <a:t>If you have any particular worries that you don’t want to talk to the class about, you class teacher can talk separately to you and remember you can always speak to any member of staff about anything you are worried about online.</a:t>
            </a:r>
            <a:endParaRPr lang="en-GB" dirty="0"/>
          </a:p>
        </p:txBody>
      </p:sp>
      <p:pic>
        <p:nvPicPr>
          <p:cNvPr id="5" name="Picture 5" descr="Graphical user interface, text&#10;&#10;Description automatically generated">
            <a:extLst>
              <a:ext uri="{FF2B5EF4-FFF2-40B4-BE49-F238E27FC236}">
                <a16:creationId xmlns:a16="http://schemas.microsoft.com/office/drawing/2014/main" id="{30C50CEA-455B-44B3-86D3-076ABA6D4FF8}"/>
              </a:ext>
            </a:extLst>
          </p:cNvPr>
          <p:cNvPicPr>
            <a:picLocks noChangeAspect="1"/>
          </p:cNvPicPr>
          <p:nvPr/>
        </p:nvPicPr>
        <p:blipFill>
          <a:blip r:embed="rId3"/>
          <a:stretch>
            <a:fillRect/>
          </a:stretch>
        </p:blipFill>
        <p:spPr>
          <a:xfrm>
            <a:off x="5927379" y="5807815"/>
            <a:ext cx="2600325" cy="914400"/>
          </a:xfrm>
          <a:prstGeom prst="rect">
            <a:avLst/>
          </a:prstGeom>
        </p:spPr>
      </p:pic>
      <p:pic>
        <p:nvPicPr>
          <p:cNvPr id="7" name="Picture 2" descr="Salon survey: find out what your clients want - Phorest Blog">
            <a:extLst>
              <a:ext uri="{FF2B5EF4-FFF2-40B4-BE49-F238E27FC236}">
                <a16:creationId xmlns:a16="http://schemas.microsoft.com/office/drawing/2014/main" id="{A0034C75-5A37-4D0B-97CE-4F3CC2910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30" y="4997215"/>
            <a:ext cx="2311442" cy="179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324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eaec10-ce75-421f-a70b-ac235f1305f4" xsi:nil="true"/>
    <lcf76f155ced4ddcb4097134ff3c332f xmlns="46644060-4efd-412f-8e83-8dd474987128">
      <Terms xmlns="http://schemas.microsoft.com/office/infopath/2007/PartnerControls"/>
    </lcf76f155ced4ddcb4097134ff3c332f>
    <SharedWithUsers xmlns="65eaec10-ce75-421f-a70b-ac235f1305f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4018B0A100514486AC4B94BBC21F37" ma:contentTypeVersion="16" ma:contentTypeDescription="Create a new document." ma:contentTypeScope="" ma:versionID="57124d38305614ffac2dbec37bc1aeaf">
  <xsd:schema xmlns:xsd="http://www.w3.org/2001/XMLSchema" xmlns:xs="http://www.w3.org/2001/XMLSchema" xmlns:p="http://schemas.microsoft.com/office/2006/metadata/properties" xmlns:ns2="65eaec10-ce75-421f-a70b-ac235f1305f4" xmlns:ns3="46644060-4efd-412f-8e83-8dd474987128" targetNamespace="http://schemas.microsoft.com/office/2006/metadata/properties" ma:root="true" ma:fieldsID="ab793c929f1e813eac504e4252848e22" ns2:_="" ns3:_="">
    <xsd:import namespace="65eaec10-ce75-421f-a70b-ac235f1305f4"/>
    <xsd:import namespace="46644060-4efd-412f-8e83-8dd4749871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aec10-ce75-421f-a70b-ac235f1305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1fb5d1-d5c9-4265-b91d-db750dbfb5dc}" ma:internalName="TaxCatchAll" ma:showField="CatchAllData" ma:web="65eaec10-ce75-421f-a70b-ac235f1305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644060-4efd-412f-8e83-8dd4749871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f99387-d738-47a8-a74e-ff7af2cd76d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74808-E5A5-4403-A9CD-4D1147C15D12}">
  <ds:schemaRefs>
    <ds:schemaRef ds:uri="http://schemas.microsoft.com/office/2006/metadata/properties"/>
    <ds:schemaRef ds:uri="http://schemas.microsoft.com/office/infopath/2007/PartnerControls"/>
    <ds:schemaRef ds:uri="65eaec10-ce75-421f-a70b-ac235f1305f4"/>
    <ds:schemaRef ds:uri="46644060-4efd-412f-8e83-8dd474987128"/>
  </ds:schemaRefs>
</ds:datastoreItem>
</file>

<file path=customXml/itemProps2.xml><?xml version="1.0" encoding="utf-8"?>
<ds:datastoreItem xmlns:ds="http://schemas.openxmlformats.org/officeDocument/2006/customXml" ds:itemID="{9D0B6659-75B7-49A8-AFAF-3C002D261702}">
  <ds:schemaRefs>
    <ds:schemaRef ds:uri="http://schemas.microsoft.com/sharepoint/v3/contenttype/forms"/>
  </ds:schemaRefs>
</ds:datastoreItem>
</file>

<file path=customXml/itemProps3.xml><?xml version="1.0" encoding="utf-8"?>
<ds:datastoreItem xmlns:ds="http://schemas.openxmlformats.org/officeDocument/2006/customXml" ds:itemID="{2451B9D2-5E19-4705-BE01-D32341459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eaec10-ce75-421f-a70b-ac235f1305f4"/>
    <ds:schemaRef ds:uri="46644060-4efd-412f-8e83-8dd474987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435</Words>
  <Application>Microsoft Office PowerPoint</Application>
  <PresentationFormat>On-screen Show (4:3)</PresentationFormat>
  <Paragraphs>30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Our job at school is to give you the skills to keep you safe online.</vt:lpstr>
      <vt:lpstr>Each year, we ask you in class what some of the things that you do online and any rules you have. That helps us make sure we are giving you all the information you need to stay safe online.</vt:lpstr>
      <vt:lpstr>PowerPoint Presentation</vt:lpstr>
      <vt:lpstr>Here are some of the things we like to think about, when we are thinking about how you stay safe and happy online.</vt:lpstr>
      <vt:lpstr>Well Being</vt:lpstr>
      <vt:lpstr>Making sure you are safe.</vt:lpstr>
      <vt:lpstr>This week, your class teacher will talk about the time you spend online and completing a survey.</vt:lpstr>
      <vt:lpstr>It will help us to understand what you are doing online so we can support you with our teaching next year.</vt:lpstr>
      <vt:lpstr>Worries</vt:lpstr>
      <vt:lpstr>Year 5  Digital Leaders. Over the next few weeks, I’ll be looking to advertise for Year 5  digital leaders. If you wish to apply, tell your class teacher and I will arrange for you to fill out an application.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job at school is to give you the skills to keep you safe online.</dc:title>
  <dc:creator>StaffLaws</dc:creator>
  <cp:lastModifiedBy>Charlotte Hahnel</cp:lastModifiedBy>
  <cp:revision>40</cp:revision>
  <dcterms:created xsi:type="dcterms:W3CDTF">2017-09-24T10:25:23Z</dcterms:created>
  <dcterms:modified xsi:type="dcterms:W3CDTF">2022-06-22T13:43:10Z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0x010100334018B0A100514486AC4B94BBC21F37</vt:lpwstr>
  </property>
  <property fmtid="{D5CDD505-2E9C-101B-9397-08002B2CF9AE}" pid="3" name="Order">
    <vt:r8>1643800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